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2"/>
  </p:notesMasterIdLst>
  <p:handoutMasterIdLst>
    <p:handoutMasterId r:id="rId33"/>
  </p:handoutMasterIdLst>
  <p:sldIdLst>
    <p:sldId id="257" r:id="rId3"/>
    <p:sldId id="398" r:id="rId4"/>
    <p:sldId id="463" r:id="rId5"/>
    <p:sldId id="450" r:id="rId6"/>
    <p:sldId id="401" r:id="rId7"/>
    <p:sldId id="407" r:id="rId8"/>
    <p:sldId id="464" r:id="rId9"/>
    <p:sldId id="454" r:id="rId10"/>
    <p:sldId id="455" r:id="rId11"/>
    <p:sldId id="408" r:id="rId12"/>
    <p:sldId id="409" r:id="rId13"/>
    <p:sldId id="410" r:id="rId14"/>
    <p:sldId id="412" r:id="rId15"/>
    <p:sldId id="465" r:id="rId16"/>
    <p:sldId id="439" r:id="rId17"/>
    <p:sldId id="440" r:id="rId18"/>
    <p:sldId id="466" r:id="rId19"/>
    <p:sldId id="461" r:id="rId20"/>
    <p:sldId id="382" r:id="rId21"/>
    <p:sldId id="400" r:id="rId22"/>
    <p:sldId id="380" r:id="rId23"/>
    <p:sldId id="381" r:id="rId24"/>
    <p:sldId id="462" r:id="rId25"/>
    <p:sldId id="389" r:id="rId26"/>
    <p:sldId id="384" r:id="rId27"/>
    <p:sldId id="385" r:id="rId28"/>
    <p:sldId id="390" r:id="rId29"/>
    <p:sldId id="386" r:id="rId30"/>
    <p:sldId id="358" r:id="rId31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48A53-69A6-4C42-80DE-AC6DBD2B06E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73CD350-F28D-40ED-9D77-C7D0755700C5}">
      <dgm:prSet phldrT="[Text]"/>
      <dgm:spPr/>
      <dgm:t>
        <a:bodyPr/>
        <a:lstStyle/>
        <a:p>
          <a:r>
            <a:rPr lang="sk-SK" dirty="0"/>
            <a:t>Fyzická osoba – podnikateľ (živnostník) </a:t>
          </a:r>
        </a:p>
      </dgm:t>
    </dgm:pt>
    <dgm:pt modelId="{04BC9AB0-C0D2-4FC3-90BC-6A24B79BBF69}" type="parTrans" cxnId="{6A6EC730-1D73-45DB-9F09-66B3C8FCF327}">
      <dgm:prSet/>
      <dgm:spPr/>
      <dgm:t>
        <a:bodyPr/>
        <a:lstStyle/>
        <a:p>
          <a:endParaRPr lang="sk-SK"/>
        </a:p>
      </dgm:t>
    </dgm:pt>
    <dgm:pt modelId="{C731A06D-0A68-4F51-947A-E74047F14ADB}" type="sibTrans" cxnId="{6A6EC730-1D73-45DB-9F09-66B3C8FCF327}">
      <dgm:prSet/>
      <dgm:spPr/>
      <dgm:t>
        <a:bodyPr/>
        <a:lstStyle/>
        <a:p>
          <a:endParaRPr lang="sk-SK"/>
        </a:p>
      </dgm:t>
    </dgm:pt>
    <dgm:pt modelId="{C5C9FEB9-78AC-4A50-A039-B1F9D607D3F9}">
      <dgm:prSet phldrT="[Text]"/>
      <dgm:spPr/>
      <dgm:t>
        <a:bodyPr/>
        <a:lstStyle/>
        <a:p>
          <a:pPr>
            <a:buNone/>
          </a:pPr>
          <a:r>
            <a:rPr lang="sk-SK" b="1" dirty="0"/>
            <a:t>Výhody:</a:t>
          </a:r>
        </a:p>
        <a:p>
          <a:pPr>
            <a:buFont typeface="Arial" panose="020B0604020202020204" pitchFamily="34" charset="0"/>
            <a:buNone/>
          </a:pPr>
          <a:r>
            <a:rPr lang="sk-SK" dirty="0"/>
            <a:t>- Nižšie počiatočné náklady</a:t>
          </a:r>
        </a:p>
        <a:p>
          <a:pPr>
            <a:buFont typeface="Arial" panose="020B0604020202020204" pitchFamily="34" charset="0"/>
            <a:buNone/>
          </a:pPr>
          <a:r>
            <a:rPr lang="sk-SK" dirty="0"/>
            <a:t>- V 1. roku sa neplatia sociálne odvody</a:t>
          </a:r>
        </a:p>
        <a:p>
          <a:pPr>
            <a:buFont typeface="Arial" panose="020B0604020202020204" pitchFamily="34" charset="0"/>
            <a:buNone/>
          </a:pPr>
          <a:r>
            <a:rPr lang="sk-SK" dirty="0"/>
            <a:t>- Viaceré možnosti vo vedení účtovníctva</a:t>
          </a:r>
        </a:p>
        <a:p>
          <a:pPr>
            <a:buFont typeface="Arial" panose="020B0604020202020204" pitchFamily="34" charset="0"/>
            <a:buNone/>
          </a:pPr>
          <a:r>
            <a:rPr lang="sk-SK" dirty="0"/>
            <a:t>- Uplatnenie nezdaniteľnej časti základu dane</a:t>
          </a:r>
        </a:p>
      </dgm:t>
    </dgm:pt>
    <dgm:pt modelId="{E4289F8B-89B0-4D7F-8AB1-7A0F6ADE74CC}" type="parTrans" cxnId="{5FF9882F-7264-48CB-8B22-BAB6D70DAF55}">
      <dgm:prSet/>
      <dgm:spPr/>
      <dgm:t>
        <a:bodyPr/>
        <a:lstStyle/>
        <a:p>
          <a:endParaRPr lang="sk-SK"/>
        </a:p>
      </dgm:t>
    </dgm:pt>
    <dgm:pt modelId="{228462B6-C271-4ADA-B0DA-0C93F3C2DA8E}" type="sibTrans" cxnId="{5FF9882F-7264-48CB-8B22-BAB6D70DAF55}">
      <dgm:prSet/>
      <dgm:spPr/>
      <dgm:t>
        <a:bodyPr/>
        <a:lstStyle/>
        <a:p>
          <a:endParaRPr lang="sk-SK"/>
        </a:p>
      </dgm:t>
    </dgm:pt>
    <dgm:pt modelId="{DE9C23E5-4C2C-4E05-8743-C0EFEC7BB2C1}">
      <dgm:prSet phldrT="[Text]"/>
      <dgm:spPr/>
      <dgm:t>
        <a:bodyPr/>
        <a:lstStyle/>
        <a:p>
          <a:r>
            <a:rPr lang="sk-SK" dirty="0"/>
            <a:t>Spoločnosť – najčastejšie </a:t>
          </a:r>
          <a:r>
            <a:rPr lang="sk-SK" dirty="0" err="1"/>
            <a:t>s.r.o</a:t>
          </a:r>
          <a:r>
            <a:rPr lang="sk-SK" dirty="0"/>
            <a:t>.</a:t>
          </a:r>
        </a:p>
      </dgm:t>
    </dgm:pt>
    <dgm:pt modelId="{485A8509-5E88-43BB-959E-3F232B3BDCA9}" type="parTrans" cxnId="{E9B8EC49-BE5F-4B78-8C57-B78E15173B46}">
      <dgm:prSet/>
      <dgm:spPr/>
      <dgm:t>
        <a:bodyPr/>
        <a:lstStyle/>
        <a:p>
          <a:endParaRPr lang="sk-SK"/>
        </a:p>
      </dgm:t>
    </dgm:pt>
    <dgm:pt modelId="{8E634371-46CB-4DE8-AAB5-A61489258B3A}" type="sibTrans" cxnId="{E9B8EC49-BE5F-4B78-8C57-B78E15173B46}">
      <dgm:prSet/>
      <dgm:spPr/>
      <dgm:t>
        <a:bodyPr/>
        <a:lstStyle/>
        <a:p>
          <a:endParaRPr lang="sk-SK"/>
        </a:p>
      </dgm:t>
    </dgm:pt>
    <dgm:pt modelId="{001CA795-1618-492F-9DE5-0BF281D9227B}">
      <dgm:prSet phldrT="[Text]"/>
      <dgm:spPr/>
      <dgm:t>
        <a:bodyPr/>
        <a:lstStyle/>
        <a:p>
          <a:r>
            <a:rPr lang="sk-SK" b="1" dirty="0"/>
            <a:t>Výhody</a:t>
          </a:r>
          <a:r>
            <a:rPr lang="sk-SK" dirty="0"/>
            <a:t>:</a:t>
          </a:r>
        </a:p>
        <a:p>
          <a:r>
            <a:rPr lang="sk-SK" dirty="0"/>
            <a:t>- Ručenie za záväzky iba majetkom spoločnosti (minimálne do výšky základného imania)</a:t>
          </a:r>
        </a:p>
        <a:p>
          <a:r>
            <a:rPr lang="sk-SK" dirty="0"/>
            <a:t>- Majetok spoločnosti je oddelený od súkromného majetku</a:t>
          </a:r>
        </a:p>
        <a:p>
          <a:r>
            <a:rPr lang="sk-SK" dirty="0"/>
            <a:t>- Za spoločnosť sa neplatia zdravotné a sociálne odvody </a:t>
          </a:r>
        </a:p>
      </dgm:t>
    </dgm:pt>
    <dgm:pt modelId="{E1EF2C6B-BF86-4AFF-8B98-870D4A6ED3A2}" type="parTrans" cxnId="{9A1E9F5A-970D-4E0D-BADB-1D6E0186A51A}">
      <dgm:prSet/>
      <dgm:spPr/>
      <dgm:t>
        <a:bodyPr/>
        <a:lstStyle/>
        <a:p>
          <a:endParaRPr lang="sk-SK"/>
        </a:p>
      </dgm:t>
    </dgm:pt>
    <dgm:pt modelId="{D204464C-5B72-4EA0-9FB7-A687CF57D267}" type="sibTrans" cxnId="{9A1E9F5A-970D-4E0D-BADB-1D6E0186A51A}">
      <dgm:prSet/>
      <dgm:spPr/>
      <dgm:t>
        <a:bodyPr/>
        <a:lstStyle/>
        <a:p>
          <a:endParaRPr lang="sk-SK"/>
        </a:p>
      </dgm:t>
    </dgm:pt>
    <dgm:pt modelId="{E9EC42CD-EC9B-4C38-865B-C5053465E78B}">
      <dgm:prSet phldrT="[Text]"/>
      <dgm:spPr/>
      <dgm:t>
        <a:bodyPr/>
        <a:lstStyle/>
        <a:p>
          <a:r>
            <a:rPr lang="sk-SK" b="1" dirty="0"/>
            <a:t>Nevýhody:</a:t>
          </a:r>
        </a:p>
        <a:p>
          <a:r>
            <a:rPr lang="sk-SK" b="0" dirty="0"/>
            <a:t>- Dlhší a drahší proces založenia, </a:t>
          </a:r>
        </a:p>
        <a:p>
          <a:r>
            <a:rPr lang="sk-SK" b="0" dirty="0"/>
            <a:t>- Náročnejšia administratíva (podvojné účtovníctvo)</a:t>
          </a:r>
        </a:p>
        <a:p>
          <a:r>
            <a:rPr lang="sk-SK" b="0" dirty="0"/>
            <a:t>- Sleduje sa rozdiel nákladov a výnosov (vystavené faktúry bez ohľadu na ich inkaso)</a:t>
          </a:r>
        </a:p>
        <a:p>
          <a:r>
            <a:rPr lang="sk-SK" b="0" dirty="0"/>
            <a:t>- Komplikovanejšie ukončenie podnikania</a:t>
          </a:r>
        </a:p>
      </dgm:t>
    </dgm:pt>
    <dgm:pt modelId="{565D6A83-07C2-48A6-9DCC-03648514F8C0}" type="parTrans" cxnId="{42905ABC-620E-4B12-A92A-541C9EA8BA51}">
      <dgm:prSet/>
      <dgm:spPr/>
      <dgm:t>
        <a:bodyPr/>
        <a:lstStyle/>
        <a:p>
          <a:endParaRPr lang="sk-SK"/>
        </a:p>
      </dgm:t>
    </dgm:pt>
    <dgm:pt modelId="{451C257C-CFF3-43E5-9A72-884F4F02376B}" type="sibTrans" cxnId="{42905ABC-620E-4B12-A92A-541C9EA8BA51}">
      <dgm:prSet/>
      <dgm:spPr/>
      <dgm:t>
        <a:bodyPr/>
        <a:lstStyle/>
        <a:p>
          <a:endParaRPr lang="sk-SK"/>
        </a:p>
      </dgm:t>
    </dgm:pt>
    <dgm:pt modelId="{8112994F-1F2E-4DDE-955A-34AE128D958C}">
      <dgm:prSet phldrT="[Text]"/>
      <dgm:spPr/>
      <dgm:t>
        <a:bodyPr/>
        <a:lstStyle/>
        <a:p>
          <a:r>
            <a:rPr lang="sk-SK" b="1" dirty="0"/>
            <a:t>Nevýhody</a:t>
          </a:r>
          <a:r>
            <a:rPr lang="sk-SK" dirty="0"/>
            <a:t>:</a:t>
          </a:r>
        </a:p>
        <a:p>
          <a:r>
            <a:rPr lang="sk-SK" dirty="0"/>
            <a:t>- Ručenie celým svojim majetok (aj SÚKROMNÝM)</a:t>
          </a:r>
        </a:p>
        <a:p>
          <a:r>
            <a:rPr lang="sk-SK" dirty="0"/>
            <a:t>- Vysoké odvody v prípade vyšších príjmov</a:t>
          </a:r>
        </a:p>
      </dgm:t>
    </dgm:pt>
    <dgm:pt modelId="{D4400DC3-BF92-4CCF-9884-CCA2F4C41B27}" type="sibTrans" cxnId="{59D621F9-2B28-48AE-85E6-B949742DC26A}">
      <dgm:prSet/>
      <dgm:spPr/>
      <dgm:t>
        <a:bodyPr/>
        <a:lstStyle/>
        <a:p>
          <a:endParaRPr lang="sk-SK"/>
        </a:p>
      </dgm:t>
    </dgm:pt>
    <dgm:pt modelId="{67387859-09D6-4156-B4AD-7E1DC2CCCD68}" type="parTrans" cxnId="{59D621F9-2B28-48AE-85E6-B949742DC26A}">
      <dgm:prSet/>
      <dgm:spPr/>
      <dgm:t>
        <a:bodyPr/>
        <a:lstStyle/>
        <a:p>
          <a:endParaRPr lang="sk-SK"/>
        </a:p>
      </dgm:t>
    </dgm:pt>
    <dgm:pt modelId="{4E2C000D-ACDB-45AC-B45A-C5BE06DDA363}" type="pres">
      <dgm:prSet presAssocID="{99F48A53-69A6-4C42-80DE-AC6DBD2B06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84A23-89FF-4460-8AD4-D2CD5756B6C4}" type="pres">
      <dgm:prSet presAssocID="{273CD350-F28D-40ED-9D77-C7D0755700C5}" presName="root" presStyleCnt="0"/>
      <dgm:spPr/>
    </dgm:pt>
    <dgm:pt modelId="{1E0E4FC4-5567-4545-938F-E0AB1D56A4C4}" type="pres">
      <dgm:prSet presAssocID="{273CD350-F28D-40ED-9D77-C7D0755700C5}" presName="rootComposite" presStyleCnt="0"/>
      <dgm:spPr/>
    </dgm:pt>
    <dgm:pt modelId="{D2FC6FC0-8FFC-4E59-88CB-F3DFA1944D33}" type="pres">
      <dgm:prSet presAssocID="{273CD350-F28D-40ED-9D77-C7D0755700C5}" presName="rootText" presStyleLbl="node1" presStyleIdx="0" presStyleCnt="2" custScaleX="122242" custLinFactNeighborX="-6608" custLinFactNeighborY="396"/>
      <dgm:spPr/>
    </dgm:pt>
    <dgm:pt modelId="{D9C4F120-438F-49E4-A03E-41C32E3FC385}" type="pres">
      <dgm:prSet presAssocID="{273CD350-F28D-40ED-9D77-C7D0755700C5}" presName="rootConnector" presStyleLbl="node1" presStyleIdx="0" presStyleCnt="2"/>
      <dgm:spPr/>
    </dgm:pt>
    <dgm:pt modelId="{00A251C0-5ACA-43E1-9E1B-DC44C440828D}" type="pres">
      <dgm:prSet presAssocID="{273CD350-F28D-40ED-9D77-C7D0755700C5}" presName="childShape" presStyleCnt="0"/>
      <dgm:spPr/>
    </dgm:pt>
    <dgm:pt modelId="{01449DE7-032E-4466-8105-37703D0B6741}" type="pres">
      <dgm:prSet presAssocID="{E4289F8B-89B0-4D7F-8AB1-7A0F6ADE74CC}" presName="Name13" presStyleLbl="parChTrans1D2" presStyleIdx="0" presStyleCnt="4"/>
      <dgm:spPr/>
    </dgm:pt>
    <dgm:pt modelId="{16BDBDC9-13AB-4E26-9083-4334B0FA9708}" type="pres">
      <dgm:prSet presAssocID="{C5C9FEB9-78AC-4A50-A039-B1F9D607D3F9}" presName="childText" presStyleLbl="bgAcc1" presStyleIdx="0" presStyleCnt="4" custScaleX="199691" custScaleY="126604">
        <dgm:presLayoutVars>
          <dgm:bulletEnabled val="1"/>
        </dgm:presLayoutVars>
      </dgm:prSet>
      <dgm:spPr/>
    </dgm:pt>
    <dgm:pt modelId="{672DD2B6-0AEB-4573-BD50-4F05D9D8F844}" type="pres">
      <dgm:prSet presAssocID="{67387859-09D6-4156-B4AD-7E1DC2CCCD68}" presName="Name13" presStyleLbl="parChTrans1D2" presStyleIdx="1" presStyleCnt="4"/>
      <dgm:spPr/>
    </dgm:pt>
    <dgm:pt modelId="{63D31C3F-E792-4ED4-94EC-5D96427283D0}" type="pres">
      <dgm:prSet presAssocID="{8112994F-1F2E-4DDE-955A-34AE128D958C}" presName="childText" presStyleLbl="bgAcc1" presStyleIdx="1" presStyleCnt="4" custScaleX="203679" custScaleY="114851">
        <dgm:presLayoutVars>
          <dgm:bulletEnabled val="1"/>
        </dgm:presLayoutVars>
      </dgm:prSet>
      <dgm:spPr/>
    </dgm:pt>
    <dgm:pt modelId="{B7A7CC39-D791-4C3E-8D32-012630F7E04B}" type="pres">
      <dgm:prSet presAssocID="{DE9C23E5-4C2C-4E05-8743-C0EFEC7BB2C1}" presName="root" presStyleCnt="0"/>
      <dgm:spPr/>
    </dgm:pt>
    <dgm:pt modelId="{FBDED9DA-DC36-4CF0-8595-D84BCB35903C}" type="pres">
      <dgm:prSet presAssocID="{DE9C23E5-4C2C-4E05-8743-C0EFEC7BB2C1}" presName="rootComposite" presStyleCnt="0"/>
      <dgm:spPr/>
    </dgm:pt>
    <dgm:pt modelId="{BAAD30AA-C15F-4074-86AE-34665D0249CB}" type="pres">
      <dgm:prSet presAssocID="{DE9C23E5-4C2C-4E05-8743-C0EFEC7BB2C1}" presName="rootText" presStyleLbl="node1" presStyleIdx="1" presStyleCnt="2" custScaleX="126750"/>
      <dgm:spPr/>
    </dgm:pt>
    <dgm:pt modelId="{237BCF85-176A-41CE-8695-E714069A6550}" type="pres">
      <dgm:prSet presAssocID="{DE9C23E5-4C2C-4E05-8743-C0EFEC7BB2C1}" presName="rootConnector" presStyleLbl="node1" presStyleIdx="1" presStyleCnt="2"/>
      <dgm:spPr/>
    </dgm:pt>
    <dgm:pt modelId="{B646684A-9E08-4B2E-80C8-3EB7CC744A8C}" type="pres">
      <dgm:prSet presAssocID="{DE9C23E5-4C2C-4E05-8743-C0EFEC7BB2C1}" presName="childShape" presStyleCnt="0"/>
      <dgm:spPr/>
    </dgm:pt>
    <dgm:pt modelId="{7DE613EF-25B7-4408-9CE5-B8768C9D48E0}" type="pres">
      <dgm:prSet presAssocID="{E1EF2C6B-BF86-4AFF-8B98-870D4A6ED3A2}" presName="Name13" presStyleLbl="parChTrans1D2" presStyleIdx="2" presStyleCnt="4"/>
      <dgm:spPr/>
    </dgm:pt>
    <dgm:pt modelId="{69CE77E6-D6AD-4CE9-97DF-FAEC97AF8DBF}" type="pres">
      <dgm:prSet presAssocID="{001CA795-1618-492F-9DE5-0BF281D9227B}" presName="childText" presStyleLbl="bgAcc1" presStyleIdx="2" presStyleCnt="4" custScaleX="225173" custScaleY="146075">
        <dgm:presLayoutVars>
          <dgm:bulletEnabled val="1"/>
        </dgm:presLayoutVars>
      </dgm:prSet>
      <dgm:spPr/>
    </dgm:pt>
    <dgm:pt modelId="{9B63CCE9-98CE-491D-AC02-80186A9F2A29}" type="pres">
      <dgm:prSet presAssocID="{565D6A83-07C2-48A6-9DCC-03648514F8C0}" presName="Name13" presStyleLbl="parChTrans1D2" presStyleIdx="3" presStyleCnt="4"/>
      <dgm:spPr/>
    </dgm:pt>
    <dgm:pt modelId="{F08231F6-6B87-4241-BEC5-266A52172935}" type="pres">
      <dgm:prSet presAssocID="{E9EC42CD-EC9B-4C38-865B-C5053465E78B}" presName="childText" presStyleLbl="bgAcc1" presStyleIdx="3" presStyleCnt="4" custScaleX="225173" custScaleY="124961" custLinFactNeighborX="920" custLinFactNeighborY="-9568">
        <dgm:presLayoutVars>
          <dgm:bulletEnabled val="1"/>
        </dgm:presLayoutVars>
      </dgm:prSet>
      <dgm:spPr/>
    </dgm:pt>
  </dgm:ptLst>
  <dgm:cxnLst>
    <dgm:cxn modelId="{BAC21E2B-188C-41C2-A514-DE732591C9A1}" type="presOf" srcId="{E9EC42CD-EC9B-4C38-865B-C5053465E78B}" destId="{F08231F6-6B87-4241-BEC5-266A52172935}" srcOrd="0" destOrd="0" presId="urn:microsoft.com/office/officeart/2005/8/layout/hierarchy3"/>
    <dgm:cxn modelId="{5FF9882F-7264-48CB-8B22-BAB6D70DAF55}" srcId="{273CD350-F28D-40ED-9D77-C7D0755700C5}" destId="{C5C9FEB9-78AC-4A50-A039-B1F9D607D3F9}" srcOrd="0" destOrd="0" parTransId="{E4289F8B-89B0-4D7F-8AB1-7A0F6ADE74CC}" sibTransId="{228462B6-C271-4ADA-B0DA-0C93F3C2DA8E}"/>
    <dgm:cxn modelId="{6A6EC730-1D73-45DB-9F09-66B3C8FCF327}" srcId="{99F48A53-69A6-4C42-80DE-AC6DBD2B06E8}" destId="{273CD350-F28D-40ED-9D77-C7D0755700C5}" srcOrd="0" destOrd="0" parTransId="{04BC9AB0-C0D2-4FC3-90BC-6A24B79BBF69}" sibTransId="{C731A06D-0A68-4F51-947A-E74047F14ADB}"/>
    <dgm:cxn modelId="{9565C931-EA15-49DD-8596-25A5FE5D4269}" type="presOf" srcId="{273CD350-F28D-40ED-9D77-C7D0755700C5}" destId="{D9C4F120-438F-49E4-A03E-41C32E3FC385}" srcOrd="1" destOrd="0" presId="urn:microsoft.com/office/officeart/2005/8/layout/hierarchy3"/>
    <dgm:cxn modelId="{B6C2E439-9A65-40D0-ACAB-ECDE85126EC6}" type="presOf" srcId="{67387859-09D6-4156-B4AD-7E1DC2CCCD68}" destId="{672DD2B6-0AEB-4573-BD50-4F05D9D8F844}" srcOrd="0" destOrd="0" presId="urn:microsoft.com/office/officeart/2005/8/layout/hierarchy3"/>
    <dgm:cxn modelId="{E5E94969-41B3-41C1-A2BA-D6575E770A0A}" type="presOf" srcId="{565D6A83-07C2-48A6-9DCC-03648514F8C0}" destId="{9B63CCE9-98CE-491D-AC02-80186A9F2A29}" srcOrd="0" destOrd="0" presId="urn:microsoft.com/office/officeart/2005/8/layout/hierarchy3"/>
    <dgm:cxn modelId="{E9B8EC49-BE5F-4B78-8C57-B78E15173B46}" srcId="{99F48A53-69A6-4C42-80DE-AC6DBD2B06E8}" destId="{DE9C23E5-4C2C-4E05-8743-C0EFEC7BB2C1}" srcOrd="1" destOrd="0" parTransId="{485A8509-5E88-43BB-959E-3F232B3BDCA9}" sibTransId="{8E634371-46CB-4DE8-AAB5-A61489258B3A}"/>
    <dgm:cxn modelId="{ACC6654E-AD23-4598-BF24-063D6F877F60}" type="presOf" srcId="{8112994F-1F2E-4DDE-955A-34AE128D958C}" destId="{63D31C3F-E792-4ED4-94EC-5D96427283D0}" srcOrd="0" destOrd="0" presId="urn:microsoft.com/office/officeart/2005/8/layout/hierarchy3"/>
    <dgm:cxn modelId="{CB983F77-7629-4B13-8329-DDC0D8BBDAF7}" type="presOf" srcId="{DE9C23E5-4C2C-4E05-8743-C0EFEC7BB2C1}" destId="{BAAD30AA-C15F-4074-86AE-34665D0249CB}" srcOrd="0" destOrd="0" presId="urn:microsoft.com/office/officeart/2005/8/layout/hierarchy3"/>
    <dgm:cxn modelId="{9A1E9F5A-970D-4E0D-BADB-1D6E0186A51A}" srcId="{DE9C23E5-4C2C-4E05-8743-C0EFEC7BB2C1}" destId="{001CA795-1618-492F-9DE5-0BF281D9227B}" srcOrd="0" destOrd="0" parTransId="{E1EF2C6B-BF86-4AFF-8B98-870D4A6ED3A2}" sibTransId="{D204464C-5B72-4EA0-9FB7-A687CF57D267}"/>
    <dgm:cxn modelId="{561EF69F-CBD0-4CF3-84FF-1015E08E654B}" type="presOf" srcId="{E4289F8B-89B0-4D7F-8AB1-7A0F6ADE74CC}" destId="{01449DE7-032E-4466-8105-37703D0B6741}" srcOrd="0" destOrd="0" presId="urn:microsoft.com/office/officeart/2005/8/layout/hierarchy3"/>
    <dgm:cxn modelId="{322BD9AF-652B-41FA-9F18-26BAED0E2EBF}" type="presOf" srcId="{273CD350-F28D-40ED-9D77-C7D0755700C5}" destId="{D2FC6FC0-8FFC-4E59-88CB-F3DFA1944D33}" srcOrd="0" destOrd="0" presId="urn:microsoft.com/office/officeart/2005/8/layout/hierarchy3"/>
    <dgm:cxn modelId="{42905ABC-620E-4B12-A92A-541C9EA8BA51}" srcId="{DE9C23E5-4C2C-4E05-8743-C0EFEC7BB2C1}" destId="{E9EC42CD-EC9B-4C38-865B-C5053465E78B}" srcOrd="1" destOrd="0" parTransId="{565D6A83-07C2-48A6-9DCC-03648514F8C0}" sibTransId="{451C257C-CFF3-43E5-9A72-884F4F02376B}"/>
    <dgm:cxn modelId="{902E87C3-FD31-4F49-B238-C9D374B60CD4}" type="presOf" srcId="{E1EF2C6B-BF86-4AFF-8B98-870D4A6ED3A2}" destId="{7DE613EF-25B7-4408-9CE5-B8768C9D48E0}" srcOrd="0" destOrd="0" presId="urn:microsoft.com/office/officeart/2005/8/layout/hierarchy3"/>
    <dgm:cxn modelId="{B4E551C4-B1F6-423F-B03A-76A7BD1625E6}" type="presOf" srcId="{99F48A53-69A6-4C42-80DE-AC6DBD2B06E8}" destId="{4E2C000D-ACDB-45AC-B45A-C5BE06DDA363}" srcOrd="0" destOrd="0" presId="urn:microsoft.com/office/officeart/2005/8/layout/hierarchy3"/>
    <dgm:cxn modelId="{CFF2E4D0-9535-4D92-B46A-FF7287E0F26B}" type="presOf" srcId="{DE9C23E5-4C2C-4E05-8743-C0EFEC7BB2C1}" destId="{237BCF85-176A-41CE-8695-E714069A6550}" srcOrd="1" destOrd="0" presId="urn:microsoft.com/office/officeart/2005/8/layout/hierarchy3"/>
    <dgm:cxn modelId="{133AACDF-020F-4AC3-A036-DB4D6CDF7C4B}" type="presOf" srcId="{001CA795-1618-492F-9DE5-0BF281D9227B}" destId="{69CE77E6-D6AD-4CE9-97DF-FAEC97AF8DBF}" srcOrd="0" destOrd="0" presId="urn:microsoft.com/office/officeart/2005/8/layout/hierarchy3"/>
    <dgm:cxn modelId="{6B5829F6-DBAC-4D73-BDF0-09A918223A3B}" type="presOf" srcId="{C5C9FEB9-78AC-4A50-A039-B1F9D607D3F9}" destId="{16BDBDC9-13AB-4E26-9083-4334B0FA9708}" srcOrd="0" destOrd="0" presId="urn:microsoft.com/office/officeart/2005/8/layout/hierarchy3"/>
    <dgm:cxn modelId="{59D621F9-2B28-48AE-85E6-B949742DC26A}" srcId="{273CD350-F28D-40ED-9D77-C7D0755700C5}" destId="{8112994F-1F2E-4DDE-955A-34AE128D958C}" srcOrd="1" destOrd="0" parTransId="{67387859-09D6-4156-B4AD-7E1DC2CCCD68}" sibTransId="{D4400DC3-BF92-4CCF-9884-CCA2F4C41B27}"/>
    <dgm:cxn modelId="{B177C475-84B0-4509-9073-6EF439BC07B8}" type="presParOf" srcId="{4E2C000D-ACDB-45AC-B45A-C5BE06DDA363}" destId="{18284A23-89FF-4460-8AD4-D2CD5756B6C4}" srcOrd="0" destOrd="0" presId="urn:microsoft.com/office/officeart/2005/8/layout/hierarchy3"/>
    <dgm:cxn modelId="{16D5E680-BF94-4ACA-97F8-DA2D6E47B97B}" type="presParOf" srcId="{18284A23-89FF-4460-8AD4-D2CD5756B6C4}" destId="{1E0E4FC4-5567-4545-938F-E0AB1D56A4C4}" srcOrd="0" destOrd="0" presId="urn:microsoft.com/office/officeart/2005/8/layout/hierarchy3"/>
    <dgm:cxn modelId="{A9487B8A-1BD5-4E0D-B4D9-EF208852A248}" type="presParOf" srcId="{1E0E4FC4-5567-4545-938F-E0AB1D56A4C4}" destId="{D2FC6FC0-8FFC-4E59-88CB-F3DFA1944D33}" srcOrd="0" destOrd="0" presId="urn:microsoft.com/office/officeart/2005/8/layout/hierarchy3"/>
    <dgm:cxn modelId="{CA69330F-E772-431D-9071-DDA2769982B5}" type="presParOf" srcId="{1E0E4FC4-5567-4545-938F-E0AB1D56A4C4}" destId="{D9C4F120-438F-49E4-A03E-41C32E3FC385}" srcOrd="1" destOrd="0" presId="urn:microsoft.com/office/officeart/2005/8/layout/hierarchy3"/>
    <dgm:cxn modelId="{8D86D882-096A-4583-91EB-A1D4B7B2F22E}" type="presParOf" srcId="{18284A23-89FF-4460-8AD4-D2CD5756B6C4}" destId="{00A251C0-5ACA-43E1-9E1B-DC44C440828D}" srcOrd="1" destOrd="0" presId="urn:microsoft.com/office/officeart/2005/8/layout/hierarchy3"/>
    <dgm:cxn modelId="{1D985707-F520-469C-B24B-CA1D8E8C1F13}" type="presParOf" srcId="{00A251C0-5ACA-43E1-9E1B-DC44C440828D}" destId="{01449DE7-032E-4466-8105-37703D0B6741}" srcOrd="0" destOrd="0" presId="urn:microsoft.com/office/officeart/2005/8/layout/hierarchy3"/>
    <dgm:cxn modelId="{58AD8FB8-7520-48AC-90E0-1378068A3D9E}" type="presParOf" srcId="{00A251C0-5ACA-43E1-9E1B-DC44C440828D}" destId="{16BDBDC9-13AB-4E26-9083-4334B0FA9708}" srcOrd="1" destOrd="0" presId="urn:microsoft.com/office/officeart/2005/8/layout/hierarchy3"/>
    <dgm:cxn modelId="{09299F0C-F545-4A88-ABEB-2E31BB743998}" type="presParOf" srcId="{00A251C0-5ACA-43E1-9E1B-DC44C440828D}" destId="{672DD2B6-0AEB-4573-BD50-4F05D9D8F844}" srcOrd="2" destOrd="0" presId="urn:microsoft.com/office/officeart/2005/8/layout/hierarchy3"/>
    <dgm:cxn modelId="{960602F0-DDE2-4A4C-898B-9938D3044FDD}" type="presParOf" srcId="{00A251C0-5ACA-43E1-9E1B-DC44C440828D}" destId="{63D31C3F-E792-4ED4-94EC-5D96427283D0}" srcOrd="3" destOrd="0" presId="urn:microsoft.com/office/officeart/2005/8/layout/hierarchy3"/>
    <dgm:cxn modelId="{C9B75BEF-9E4B-4A35-B468-ECC7905021E5}" type="presParOf" srcId="{4E2C000D-ACDB-45AC-B45A-C5BE06DDA363}" destId="{B7A7CC39-D791-4C3E-8D32-012630F7E04B}" srcOrd="1" destOrd="0" presId="urn:microsoft.com/office/officeart/2005/8/layout/hierarchy3"/>
    <dgm:cxn modelId="{034B2CD3-3823-4A3E-8366-7B75BAC07FE7}" type="presParOf" srcId="{B7A7CC39-D791-4C3E-8D32-012630F7E04B}" destId="{FBDED9DA-DC36-4CF0-8595-D84BCB35903C}" srcOrd="0" destOrd="0" presId="urn:microsoft.com/office/officeart/2005/8/layout/hierarchy3"/>
    <dgm:cxn modelId="{115FEE60-D204-44BF-AC80-6E87946E56FC}" type="presParOf" srcId="{FBDED9DA-DC36-4CF0-8595-D84BCB35903C}" destId="{BAAD30AA-C15F-4074-86AE-34665D0249CB}" srcOrd="0" destOrd="0" presId="urn:microsoft.com/office/officeart/2005/8/layout/hierarchy3"/>
    <dgm:cxn modelId="{0BC0A068-4C3E-4695-9E31-128A06F4282C}" type="presParOf" srcId="{FBDED9DA-DC36-4CF0-8595-D84BCB35903C}" destId="{237BCF85-176A-41CE-8695-E714069A6550}" srcOrd="1" destOrd="0" presId="urn:microsoft.com/office/officeart/2005/8/layout/hierarchy3"/>
    <dgm:cxn modelId="{C9A54E01-1A1B-4486-801E-52EFAE0CD405}" type="presParOf" srcId="{B7A7CC39-D791-4C3E-8D32-012630F7E04B}" destId="{B646684A-9E08-4B2E-80C8-3EB7CC744A8C}" srcOrd="1" destOrd="0" presId="urn:microsoft.com/office/officeart/2005/8/layout/hierarchy3"/>
    <dgm:cxn modelId="{417FEA09-0E10-4681-8198-0ED62FA77234}" type="presParOf" srcId="{B646684A-9E08-4B2E-80C8-3EB7CC744A8C}" destId="{7DE613EF-25B7-4408-9CE5-B8768C9D48E0}" srcOrd="0" destOrd="0" presId="urn:microsoft.com/office/officeart/2005/8/layout/hierarchy3"/>
    <dgm:cxn modelId="{1CB01B86-F835-44D2-944A-FA47D80EF735}" type="presParOf" srcId="{B646684A-9E08-4B2E-80C8-3EB7CC744A8C}" destId="{69CE77E6-D6AD-4CE9-97DF-FAEC97AF8DBF}" srcOrd="1" destOrd="0" presId="urn:microsoft.com/office/officeart/2005/8/layout/hierarchy3"/>
    <dgm:cxn modelId="{C4D987CE-C81A-44EF-9D0A-968D6317B8E5}" type="presParOf" srcId="{B646684A-9E08-4B2E-80C8-3EB7CC744A8C}" destId="{9B63CCE9-98CE-491D-AC02-80186A9F2A29}" srcOrd="2" destOrd="0" presId="urn:microsoft.com/office/officeart/2005/8/layout/hierarchy3"/>
    <dgm:cxn modelId="{652B5F07-C024-4D99-AB34-5E27BAEACD24}" type="presParOf" srcId="{B646684A-9E08-4B2E-80C8-3EB7CC744A8C}" destId="{F08231F6-6B87-4241-BEC5-266A5217293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48A53-69A6-4C42-80DE-AC6DBD2B06E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73CD350-F28D-40ED-9D77-C7D0755700C5}">
      <dgm:prSet phldrT="[Text]"/>
      <dgm:spPr/>
      <dgm:t>
        <a:bodyPr/>
        <a:lstStyle/>
        <a:p>
          <a:r>
            <a:rPr lang="sk-SK" dirty="0"/>
            <a:t>Fyzická osoba </a:t>
          </a:r>
        </a:p>
      </dgm:t>
    </dgm:pt>
    <dgm:pt modelId="{04BC9AB0-C0D2-4FC3-90BC-6A24B79BBF69}" type="parTrans" cxnId="{6A6EC730-1D73-45DB-9F09-66B3C8FCF327}">
      <dgm:prSet/>
      <dgm:spPr/>
      <dgm:t>
        <a:bodyPr/>
        <a:lstStyle/>
        <a:p>
          <a:endParaRPr lang="sk-SK"/>
        </a:p>
      </dgm:t>
    </dgm:pt>
    <dgm:pt modelId="{C731A06D-0A68-4F51-947A-E74047F14ADB}" type="sibTrans" cxnId="{6A6EC730-1D73-45DB-9F09-66B3C8FCF327}">
      <dgm:prSet/>
      <dgm:spPr/>
      <dgm:t>
        <a:bodyPr/>
        <a:lstStyle/>
        <a:p>
          <a:endParaRPr lang="sk-SK"/>
        </a:p>
      </dgm:t>
    </dgm:pt>
    <dgm:pt modelId="{C5C9FEB9-78AC-4A50-A039-B1F9D607D3F9}">
      <dgm:prSet phldrT="[Text]"/>
      <dgm:spPr/>
      <dgm:t>
        <a:bodyPr/>
        <a:lstStyle/>
        <a:p>
          <a:pPr>
            <a:buNone/>
          </a:pPr>
          <a:r>
            <a:rPr lang="sk-SK" b="1" dirty="0"/>
            <a:t>Jednoduché účtovníctvo / Daňová evidencia</a:t>
          </a:r>
        </a:p>
        <a:p>
          <a:pPr>
            <a:buNone/>
          </a:pPr>
          <a:r>
            <a:rPr lang="sk-SK" b="0" dirty="0"/>
            <a:t>Základ dane = Príjmy (zinkasované) – Výdavky (uhradené)</a:t>
          </a:r>
        </a:p>
      </dgm:t>
    </dgm:pt>
    <dgm:pt modelId="{E4289F8B-89B0-4D7F-8AB1-7A0F6ADE74CC}" type="parTrans" cxnId="{5FF9882F-7264-48CB-8B22-BAB6D70DAF55}">
      <dgm:prSet/>
      <dgm:spPr/>
      <dgm:t>
        <a:bodyPr/>
        <a:lstStyle/>
        <a:p>
          <a:endParaRPr lang="sk-SK"/>
        </a:p>
      </dgm:t>
    </dgm:pt>
    <dgm:pt modelId="{228462B6-C271-4ADA-B0DA-0C93F3C2DA8E}" type="sibTrans" cxnId="{5FF9882F-7264-48CB-8B22-BAB6D70DAF55}">
      <dgm:prSet/>
      <dgm:spPr/>
      <dgm:t>
        <a:bodyPr/>
        <a:lstStyle/>
        <a:p>
          <a:endParaRPr lang="sk-SK"/>
        </a:p>
      </dgm:t>
    </dgm:pt>
    <dgm:pt modelId="{DE9C23E5-4C2C-4E05-8743-C0EFEC7BB2C1}">
      <dgm:prSet phldrT="[Text]"/>
      <dgm:spPr/>
      <dgm:t>
        <a:bodyPr/>
        <a:lstStyle/>
        <a:p>
          <a:r>
            <a:rPr lang="sk-SK" dirty="0"/>
            <a:t>Spoločnosť</a:t>
          </a:r>
        </a:p>
      </dgm:t>
    </dgm:pt>
    <dgm:pt modelId="{485A8509-5E88-43BB-959E-3F232B3BDCA9}" type="parTrans" cxnId="{E9B8EC49-BE5F-4B78-8C57-B78E15173B46}">
      <dgm:prSet/>
      <dgm:spPr/>
      <dgm:t>
        <a:bodyPr/>
        <a:lstStyle/>
        <a:p>
          <a:endParaRPr lang="sk-SK"/>
        </a:p>
      </dgm:t>
    </dgm:pt>
    <dgm:pt modelId="{8E634371-46CB-4DE8-AAB5-A61489258B3A}" type="sibTrans" cxnId="{E9B8EC49-BE5F-4B78-8C57-B78E15173B46}">
      <dgm:prSet/>
      <dgm:spPr/>
      <dgm:t>
        <a:bodyPr/>
        <a:lstStyle/>
        <a:p>
          <a:endParaRPr lang="sk-SK"/>
        </a:p>
      </dgm:t>
    </dgm:pt>
    <dgm:pt modelId="{001CA795-1618-492F-9DE5-0BF281D9227B}">
      <dgm:prSet phldrT="[Text]"/>
      <dgm:spPr/>
      <dgm:t>
        <a:bodyPr/>
        <a:lstStyle/>
        <a:p>
          <a:r>
            <a:rPr lang="sk-SK" b="1" dirty="0"/>
            <a:t>Podvojné účtovníctvo</a:t>
          </a:r>
        </a:p>
        <a:p>
          <a:r>
            <a:rPr lang="sk-SK" b="0" dirty="0"/>
            <a:t>Základ dane = Výnosy (vyfakturované) – Náklady</a:t>
          </a:r>
        </a:p>
      </dgm:t>
    </dgm:pt>
    <dgm:pt modelId="{E1EF2C6B-BF86-4AFF-8B98-870D4A6ED3A2}" type="parTrans" cxnId="{9A1E9F5A-970D-4E0D-BADB-1D6E0186A51A}">
      <dgm:prSet/>
      <dgm:spPr/>
      <dgm:t>
        <a:bodyPr/>
        <a:lstStyle/>
        <a:p>
          <a:endParaRPr lang="sk-SK"/>
        </a:p>
      </dgm:t>
    </dgm:pt>
    <dgm:pt modelId="{D204464C-5B72-4EA0-9FB7-A687CF57D267}" type="sibTrans" cxnId="{9A1E9F5A-970D-4E0D-BADB-1D6E0186A51A}">
      <dgm:prSet/>
      <dgm:spPr/>
      <dgm:t>
        <a:bodyPr/>
        <a:lstStyle/>
        <a:p>
          <a:endParaRPr lang="sk-SK"/>
        </a:p>
      </dgm:t>
    </dgm:pt>
    <dgm:pt modelId="{8112994F-1F2E-4DDE-955A-34AE128D958C}">
      <dgm:prSet phldrT="[Text]"/>
      <dgm:spPr/>
      <dgm:t>
        <a:bodyPr/>
        <a:lstStyle/>
        <a:p>
          <a:r>
            <a:rPr lang="sk-SK" b="1" dirty="0"/>
            <a:t>Paušálne výdavky (iba </a:t>
          </a:r>
          <a:r>
            <a:rPr lang="sk-SK" b="1" dirty="0" err="1"/>
            <a:t>neplatca</a:t>
          </a:r>
          <a:r>
            <a:rPr lang="sk-SK" b="1" dirty="0"/>
            <a:t> DPH)</a:t>
          </a:r>
        </a:p>
        <a:p>
          <a:r>
            <a:rPr lang="sk-SK" b="0" dirty="0"/>
            <a:t>Základ dane = Príjmy (zinkasované) – 60%  z príjmov (max. 20 000 EUR)</a:t>
          </a:r>
        </a:p>
      </dgm:t>
    </dgm:pt>
    <dgm:pt modelId="{D4400DC3-BF92-4CCF-9884-CCA2F4C41B27}" type="sibTrans" cxnId="{59D621F9-2B28-48AE-85E6-B949742DC26A}">
      <dgm:prSet/>
      <dgm:spPr/>
      <dgm:t>
        <a:bodyPr/>
        <a:lstStyle/>
        <a:p>
          <a:endParaRPr lang="sk-SK"/>
        </a:p>
      </dgm:t>
    </dgm:pt>
    <dgm:pt modelId="{67387859-09D6-4156-B4AD-7E1DC2CCCD68}" type="parTrans" cxnId="{59D621F9-2B28-48AE-85E6-B949742DC26A}">
      <dgm:prSet/>
      <dgm:spPr/>
      <dgm:t>
        <a:bodyPr/>
        <a:lstStyle/>
        <a:p>
          <a:endParaRPr lang="sk-SK"/>
        </a:p>
      </dgm:t>
    </dgm:pt>
    <dgm:pt modelId="{6E0D35F8-A725-4659-BAE6-19B0EEFB57C7}">
      <dgm:prSet phldrT="[Text]"/>
      <dgm:spPr/>
      <dgm:t>
        <a:bodyPr/>
        <a:lstStyle/>
        <a:p>
          <a:r>
            <a:rPr lang="sk-SK" b="1" dirty="0"/>
            <a:t>Podvojné účtovníctvo</a:t>
          </a:r>
        </a:p>
        <a:p>
          <a:r>
            <a:rPr lang="sk-SK" b="0" dirty="0"/>
            <a:t>Viď Spoločnosť</a:t>
          </a:r>
        </a:p>
      </dgm:t>
    </dgm:pt>
    <dgm:pt modelId="{A46BC860-333C-42B1-A287-8405A32A983D}" type="parTrans" cxnId="{1AD27538-94F5-4187-A366-AA9E243D8241}">
      <dgm:prSet/>
      <dgm:spPr/>
      <dgm:t>
        <a:bodyPr/>
        <a:lstStyle/>
        <a:p>
          <a:endParaRPr lang="sk-SK"/>
        </a:p>
      </dgm:t>
    </dgm:pt>
    <dgm:pt modelId="{039F8412-4ABD-442A-8907-9005C8A685B4}" type="sibTrans" cxnId="{1AD27538-94F5-4187-A366-AA9E243D8241}">
      <dgm:prSet/>
      <dgm:spPr/>
      <dgm:t>
        <a:bodyPr/>
        <a:lstStyle/>
        <a:p>
          <a:endParaRPr lang="sk-SK"/>
        </a:p>
      </dgm:t>
    </dgm:pt>
    <dgm:pt modelId="{4E2C000D-ACDB-45AC-B45A-C5BE06DDA363}" type="pres">
      <dgm:prSet presAssocID="{99F48A53-69A6-4C42-80DE-AC6DBD2B06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84A23-89FF-4460-8AD4-D2CD5756B6C4}" type="pres">
      <dgm:prSet presAssocID="{273CD350-F28D-40ED-9D77-C7D0755700C5}" presName="root" presStyleCnt="0"/>
      <dgm:spPr/>
    </dgm:pt>
    <dgm:pt modelId="{1E0E4FC4-5567-4545-938F-E0AB1D56A4C4}" type="pres">
      <dgm:prSet presAssocID="{273CD350-F28D-40ED-9D77-C7D0755700C5}" presName="rootComposite" presStyleCnt="0"/>
      <dgm:spPr/>
    </dgm:pt>
    <dgm:pt modelId="{D2FC6FC0-8FFC-4E59-88CB-F3DFA1944D33}" type="pres">
      <dgm:prSet presAssocID="{273CD350-F28D-40ED-9D77-C7D0755700C5}" presName="rootText" presStyleLbl="node1" presStyleIdx="0" presStyleCnt="2" custScaleX="161356"/>
      <dgm:spPr/>
    </dgm:pt>
    <dgm:pt modelId="{D9C4F120-438F-49E4-A03E-41C32E3FC385}" type="pres">
      <dgm:prSet presAssocID="{273CD350-F28D-40ED-9D77-C7D0755700C5}" presName="rootConnector" presStyleLbl="node1" presStyleIdx="0" presStyleCnt="2"/>
      <dgm:spPr/>
    </dgm:pt>
    <dgm:pt modelId="{00A251C0-5ACA-43E1-9E1B-DC44C440828D}" type="pres">
      <dgm:prSet presAssocID="{273CD350-F28D-40ED-9D77-C7D0755700C5}" presName="childShape" presStyleCnt="0"/>
      <dgm:spPr/>
    </dgm:pt>
    <dgm:pt modelId="{01449DE7-032E-4466-8105-37703D0B6741}" type="pres">
      <dgm:prSet presAssocID="{E4289F8B-89B0-4D7F-8AB1-7A0F6ADE74CC}" presName="Name13" presStyleLbl="parChTrans1D2" presStyleIdx="0" presStyleCnt="4"/>
      <dgm:spPr/>
    </dgm:pt>
    <dgm:pt modelId="{16BDBDC9-13AB-4E26-9083-4334B0FA9708}" type="pres">
      <dgm:prSet presAssocID="{C5C9FEB9-78AC-4A50-A039-B1F9D607D3F9}" presName="childText" presStyleLbl="bgAcc1" presStyleIdx="0" presStyleCnt="4" custScaleX="313060">
        <dgm:presLayoutVars>
          <dgm:bulletEnabled val="1"/>
        </dgm:presLayoutVars>
      </dgm:prSet>
      <dgm:spPr/>
    </dgm:pt>
    <dgm:pt modelId="{672DD2B6-0AEB-4573-BD50-4F05D9D8F844}" type="pres">
      <dgm:prSet presAssocID="{67387859-09D6-4156-B4AD-7E1DC2CCCD68}" presName="Name13" presStyleLbl="parChTrans1D2" presStyleIdx="1" presStyleCnt="4"/>
      <dgm:spPr/>
    </dgm:pt>
    <dgm:pt modelId="{63D31C3F-E792-4ED4-94EC-5D96427283D0}" type="pres">
      <dgm:prSet presAssocID="{8112994F-1F2E-4DDE-955A-34AE128D958C}" presName="childText" presStyleLbl="bgAcc1" presStyleIdx="1" presStyleCnt="4" custScaleX="349522">
        <dgm:presLayoutVars>
          <dgm:bulletEnabled val="1"/>
        </dgm:presLayoutVars>
      </dgm:prSet>
      <dgm:spPr/>
    </dgm:pt>
    <dgm:pt modelId="{241B31DF-763C-4018-9D14-1087EC46DB1B}" type="pres">
      <dgm:prSet presAssocID="{A46BC860-333C-42B1-A287-8405A32A983D}" presName="Name13" presStyleLbl="parChTrans1D2" presStyleIdx="2" presStyleCnt="4"/>
      <dgm:spPr/>
    </dgm:pt>
    <dgm:pt modelId="{3E01B876-3810-42FE-9F4E-A0DE8ED190C4}" type="pres">
      <dgm:prSet presAssocID="{6E0D35F8-A725-4659-BAE6-19B0EEFB57C7}" presName="childText" presStyleLbl="bgAcc1" presStyleIdx="2" presStyleCnt="4" custScaleX="367817" custLinFactNeighborX="-647">
        <dgm:presLayoutVars>
          <dgm:bulletEnabled val="1"/>
        </dgm:presLayoutVars>
      </dgm:prSet>
      <dgm:spPr/>
    </dgm:pt>
    <dgm:pt modelId="{B7A7CC39-D791-4C3E-8D32-012630F7E04B}" type="pres">
      <dgm:prSet presAssocID="{DE9C23E5-4C2C-4E05-8743-C0EFEC7BB2C1}" presName="root" presStyleCnt="0"/>
      <dgm:spPr/>
    </dgm:pt>
    <dgm:pt modelId="{FBDED9DA-DC36-4CF0-8595-D84BCB35903C}" type="pres">
      <dgm:prSet presAssocID="{DE9C23E5-4C2C-4E05-8743-C0EFEC7BB2C1}" presName="rootComposite" presStyleCnt="0"/>
      <dgm:spPr/>
    </dgm:pt>
    <dgm:pt modelId="{BAAD30AA-C15F-4074-86AE-34665D0249CB}" type="pres">
      <dgm:prSet presAssocID="{DE9C23E5-4C2C-4E05-8743-C0EFEC7BB2C1}" presName="rootText" presStyleLbl="node1" presStyleIdx="1" presStyleCnt="2" custScaleX="163574" custLinFactNeighborX="24341" custLinFactNeighborY="2061"/>
      <dgm:spPr/>
    </dgm:pt>
    <dgm:pt modelId="{237BCF85-176A-41CE-8695-E714069A6550}" type="pres">
      <dgm:prSet presAssocID="{DE9C23E5-4C2C-4E05-8743-C0EFEC7BB2C1}" presName="rootConnector" presStyleLbl="node1" presStyleIdx="1" presStyleCnt="2"/>
      <dgm:spPr/>
    </dgm:pt>
    <dgm:pt modelId="{B646684A-9E08-4B2E-80C8-3EB7CC744A8C}" type="pres">
      <dgm:prSet presAssocID="{DE9C23E5-4C2C-4E05-8743-C0EFEC7BB2C1}" presName="childShape" presStyleCnt="0"/>
      <dgm:spPr/>
    </dgm:pt>
    <dgm:pt modelId="{7DE613EF-25B7-4408-9CE5-B8768C9D48E0}" type="pres">
      <dgm:prSet presAssocID="{E1EF2C6B-BF86-4AFF-8B98-870D4A6ED3A2}" presName="Name13" presStyleLbl="parChTrans1D2" presStyleIdx="3" presStyleCnt="4"/>
      <dgm:spPr/>
    </dgm:pt>
    <dgm:pt modelId="{69CE77E6-D6AD-4CE9-97DF-FAEC97AF8DBF}" type="pres">
      <dgm:prSet presAssocID="{001CA795-1618-492F-9DE5-0BF281D9227B}" presName="childText" presStyleLbl="bgAcc1" presStyleIdx="3" presStyleCnt="4" custScaleX="311695" custScaleY="119878" custLinFactNeighborX="58419" custLinFactNeighborY="87329">
        <dgm:presLayoutVars>
          <dgm:bulletEnabled val="1"/>
        </dgm:presLayoutVars>
      </dgm:prSet>
      <dgm:spPr/>
    </dgm:pt>
  </dgm:ptLst>
  <dgm:cxnLst>
    <dgm:cxn modelId="{5FF9882F-7264-48CB-8B22-BAB6D70DAF55}" srcId="{273CD350-F28D-40ED-9D77-C7D0755700C5}" destId="{C5C9FEB9-78AC-4A50-A039-B1F9D607D3F9}" srcOrd="0" destOrd="0" parTransId="{E4289F8B-89B0-4D7F-8AB1-7A0F6ADE74CC}" sibTransId="{228462B6-C271-4ADA-B0DA-0C93F3C2DA8E}"/>
    <dgm:cxn modelId="{F7AB1D30-0F6C-488C-9A28-2C6D4F5BA457}" type="presOf" srcId="{6E0D35F8-A725-4659-BAE6-19B0EEFB57C7}" destId="{3E01B876-3810-42FE-9F4E-A0DE8ED190C4}" srcOrd="0" destOrd="0" presId="urn:microsoft.com/office/officeart/2005/8/layout/hierarchy3"/>
    <dgm:cxn modelId="{6A6EC730-1D73-45DB-9F09-66B3C8FCF327}" srcId="{99F48A53-69A6-4C42-80DE-AC6DBD2B06E8}" destId="{273CD350-F28D-40ED-9D77-C7D0755700C5}" srcOrd="0" destOrd="0" parTransId="{04BC9AB0-C0D2-4FC3-90BC-6A24B79BBF69}" sibTransId="{C731A06D-0A68-4F51-947A-E74047F14ADB}"/>
    <dgm:cxn modelId="{9565C931-EA15-49DD-8596-25A5FE5D4269}" type="presOf" srcId="{273CD350-F28D-40ED-9D77-C7D0755700C5}" destId="{D9C4F120-438F-49E4-A03E-41C32E3FC385}" srcOrd="1" destOrd="0" presId="urn:microsoft.com/office/officeart/2005/8/layout/hierarchy3"/>
    <dgm:cxn modelId="{1AD27538-94F5-4187-A366-AA9E243D8241}" srcId="{273CD350-F28D-40ED-9D77-C7D0755700C5}" destId="{6E0D35F8-A725-4659-BAE6-19B0EEFB57C7}" srcOrd="2" destOrd="0" parTransId="{A46BC860-333C-42B1-A287-8405A32A983D}" sibTransId="{039F8412-4ABD-442A-8907-9005C8A685B4}"/>
    <dgm:cxn modelId="{B6C2E439-9A65-40D0-ACAB-ECDE85126EC6}" type="presOf" srcId="{67387859-09D6-4156-B4AD-7E1DC2CCCD68}" destId="{672DD2B6-0AEB-4573-BD50-4F05D9D8F844}" srcOrd="0" destOrd="0" presId="urn:microsoft.com/office/officeart/2005/8/layout/hierarchy3"/>
    <dgm:cxn modelId="{E9B8EC49-BE5F-4B78-8C57-B78E15173B46}" srcId="{99F48A53-69A6-4C42-80DE-AC6DBD2B06E8}" destId="{DE9C23E5-4C2C-4E05-8743-C0EFEC7BB2C1}" srcOrd="1" destOrd="0" parTransId="{485A8509-5E88-43BB-959E-3F232B3BDCA9}" sibTransId="{8E634371-46CB-4DE8-AAB5-A61489258B3A}"/>
    <dgm:cxn modelId="{ACC6654E-AD23-4598-BF24-063D6F877F60}" type="presOf" srcId="{8112994F-1F2E-4DDE-955A-34AE128D958C}" destId="{63D31C3F-E792-4ED4-94EC-5D96427283D0}" srcOrd="0" destOrd="0" presId="urn:microsoft.com/office/officeart/2005/8/layout/hierarchy3"/>
    <dgm:cxn modelId="{CB983F77-7629-4B13-8329-DDC0D8BBDAF7}" type="presOf" srcId="{DE9C23E5-4C2C-4E05-8743-C0EFEC7BB2C1}" destId="{BAAD30AA-C15F-4074-86AE-34665D0249CB}" srcOrd="0" destOrd="0" presId="urn:microsoft.com/office/officeart/2005/8/layout/hierarchy3"/>
    <dgm:cxn modelId="{2676B858-5DBD-45B6-837B-E1A182990D91}" type="presOf" srcId="{A46BC860-333C-42B1-A287-8405A32A983D}" destId="{241B31DF-763C-4018-9D14-1087EC46DB1B}" srcOrd="0" destOrd="0" presId="urn:microsoft.com/office/officeart/2005/8/layout/hierarchy3"/>
    <dgm:cxn modelId="{9A1E9F5A-970D-4E0D-BADB-1D6E0186A51A}" srcId="{DE9C23E5-4C2C-4E05-8743-C0EFEC7BB2C1}" destId="{001CA795-1618-492F-9DE5-0BF281D9227B}" srcOrd="0" destOrd="0" parTransId="{E1EF2C6B-BF86-4AFF-8B98-870D4A6ED3A2}" sibTransId="{D204464C-5B72-4EA0-9FB7-A687CF57D267}"/>
    <dgm:cxn modelId="{561EF69F-CBD0-4CF3-84FF-1015E08E654B}" type="presOf" srcId="{E4289F8B-89B0-4D7F-8AB1-7A0F6ADE74CC}" destId="{01449DE7-032E-4466-8105-37703D0B6741}" srcOrd="0" destOrd="0" presId="urn:microsoft.com/office/officeart/2005/8/layout/hierarchy3"/>
    <dgm:cxn modelId="{322BD9AF-652B-41FA-9F18-26BAED0E2EBF}" type="presOf" srcId="{273CD350-F28D-40ED-9D77-C7D0755700C5}" destId="{D2FC6FC0-8FFC-4E59-88CB-F3DFA1944D33}" srcOrd="0" destOrd="0" presId="urn:microsoft.com/office/officeart/2005/8/layout/hierarchy3"/>
    <dgm:cxn modelId="{902E87C3-FD31-4F49-B238-C9D374B60CD4}" type="presOf" srcId="{E1EF2C6B-BF86-4AFF-8B98-870D4A6ED3A2}" destId="{7DE613EF-25B7-4408-9CE5-B8768C9D48E0}" srcOrd="0" destOrd="0" presId="urn:microsoft.com/office/officeart/2005/8/layout/hierarchy3"/>
    <dgm:cxn modelId="{B4E551C4-B1F6-423F-B03A-76A7BD1625E6}" type="presOf" srcId="{99F48A53-69A6-4C42-80DE-AC6DBD2B06E8}" destId="{4E2C000D-ACDB-45AC-B45A-C5BE06DDA363}" srcOrd="0" destOrd="0" presId="urn:microsoft.com/office/officeart/2005/8/layout/hierarchy3"/>
    <dgm:cxn modelId="{CFF2E4D0-9535-4D92-B46A-FF7287E0F26B}" type="presOf" srcId="{DE9C23E5-4C2C-4E05-8743-C0EFEC7BB2C1}" destId="{237BCF85-176A-41CE-8695-E714069A6550}" srcOrd="1" destOrd="0" presId="urn:microsoft.com/office/officeart/2005/8/layout/hierarchy3"/>
    <dgm:cxn modelId="{133AACDF-020F-4AC3-A036-DB4D6CDF7C4B}" type="presOf" srcId="{001CA795-1618-492F-9DE5-0BF281D9227B}" destId="{69CE77E6-D6AD-4CE9-97DF-FAEC97AF8DBF}" srcOrd="0" destOrd="0" presId="urn:microsoft.com/office/officeart/2005/8/layout/hierarchy3"/>
    <dgm:cxn modelId="{6B5829F6-DBAC-4D73-BDF0-09A918223A3B}" type="presOf" srcId="{C5C9FEB9-78AC-4A50-A039-B1F9D607D3F9}" destId="{16BDBDC9-13AB-4E26-9083-4334B0FA9708}" srcOrd="0" destOrd="0" presId="urn:microsoft.com/office/officeart/2005/8/layout/hierarchy3"/>
    <dgm:cxn modelId="{59D621F9-2B28-48AE-85E6-B949742DC26A}" srcId="{273CD350-F28D-40ED-9D77-C7D0755700C5}" destId="{8112994F-1F2E-4DDE-955A-34AE128D958C}" srcOrd="1" destOrd="0" parTransId="{67387859-09D6-4156-B4AD-7E1DC2CCCD68}" sibTransId="{D4400DC3-BF92-4CCF-9884-CCA2F4C41B27}"/>
    <dgm:cxn modelId="{B177C475-84B0-4509-9073-6EF439BC07B8}" type="presParOf" srcId="{4E2C000D-ACDB-45AC-B45A-C5BE06DDA363}" destId="{18284A23-89FF-4460-8AD4-D2CD5756B6C4}" srcOrd="0" destOrd="0" presId="urn:microsoft.com/office/officeart/2005/8/layout/hierarchy3"/>
    <dgm:cxn modelId="{16D5E680-BF94-4ACA-97F8-DA2D6E47B97B}" type="presParOf" srcId="{18284A23-89FF-4460-8AD4-D2CD5756B6C4}" destId="{1E0E4FC4-5567-4545-938F-E0AB1D56A4C4}" srcOrd="0" destOrd="0" presId="urn:microsoft.com/office/officeart/2005/8/layout/hierarchy3"/>
    <dgm:cxn modelId="{A9487B8A-1BD5-4E0D-B4D9-EF208852A248}" type="presParOf" srcId="{1E0E4FC4-5567-4545-938F-E0AB1D56A4C4}" destId="{D2FC6FC0-8FFC-4E59-88CB-F3DFA1944D33}" srcOrd="0" destOrd="0" presId="urn:microsoft.com/office/officeart/2005/8/layout/hierarchy3"/>
    <dgm:cxn modelId="{CA69330F-E772-431D-9071-DDA2769982B5}" type="presParOf" srcId="{1E0E4FC4-5567-4545-938F-E0AB1D56A4C4}" destId="{D9C4F120-438F-49E4-A03E-41C32E3FC385}" srcOrd="1" destOrd="0" presId="urn:microsoft.com/office/officeart/2005/8/layout/hierarchy3"/>
    <dgm:cxn modelId="{8D86D882-096A-4583-91EB-A1D4B7B2F22E}" type="presParOf" srcId="{18284A23-89FF-4460-8AD4-D2CD5756B6C4}" destId="{00A251C0-5ACA-43E1-9E1B-DC44C440828D}" srcOrd="1" destOrd="0" presId="urn:microsoft.com/office/officeart/2005/8/layout/hierarchy3"/>
    <dgm:cxn modelId="{1D985707-F520-469C-B24B-CA1D8E8C1F13}" type="presParOf" srcId="{00A251C0-5ACA-43E1-9E1B-DC44C440828D}" destId="{01449DE7-032E-4466-8105-37703D0B6741}" srcOrd="0" destOrd="0" presId="urn:microsoft.com/office/officeart/2005/8/layout/hierarchy3"/>
    <dgm:cxn modelId="{58AD8FB8-7520-48AC-90E0-1378068A3D9E}" type="presParOf" srcId="{00A251C0-5ACA-43E1-9E1B-DC44C440828D}" destId="{16BDBDC9-13AB-4E26-9083-4334B0FA9708}" srcOrd="1" destOrd="0" presId="urn:microsoft.com/office/officeart/2005/8/layout/hierarchy3"/>
    <dgm:cxn modelId="{09299F0C-F545-4A88-ABEB-2E31BB743998}" type="presParOf" srcId="{00A251C0-5ACA-43E1-9E1B-DC44C440828D}" destId="{672DD2B6-0AEB-4573-BD50-4F05D9D8F844}" srcOrd="2" destOrd="0" presId="urn:microsoft.com/office/officeart/2005/8/layout/hierarchy3"/>
    <dgm:cxn modelId="{960602F0-DDE2-4A4C-898B-9938D3044FDD}" type="presParOf" srcId="{00A251C0-5ACA-43E1-9E1B-DC44C440828D}" destId="{63D31C3F-E792-4ED4-94EC-5D96427283D0}" srcOrd="3" destOrd="0" presId="urn:microsoft.com/office/officeart/2005/8/layout/hierarchy3"/>
    <dgm:cxn modelId="{14504563-2622-4C24-AF18-1E6DBACE691E}" type="presParOf" srcId="{00A251C0-5ACA-43E1-9E1B-DC44C440828D}" destId="{241B31DF-763C-4018-9D14-1087EC46DB1B}" srcOrd="4" destOrd="0" presId="urn:microsoft.com/office/officeart/2005/8/layout/hierarchy3"/>
    <dgm:cxn modelId="{B1C295D3-4114-408E-BF8C-13E462F7E398}" type="presParOf" srcId="{00A251C0-5ACA-43E1-9E1B-DC44C440828D}" destId="{3E01B876-3810-42FE-9F4E-A0DE8ED190C4}" srcOrd="5" destOrd="0" presId="urn:microsoft.com/office/officeart/2005/8/layout/hierarchy3"/>
    <dgm:cxn modelId="{C9B75BEF-9E4B-4A35-B468-ECC7905021E5}" type="presParOf" srcId="{4E2C000D-ACDB-45AC-B45A-C5BE06DDA363}" destId="{B7A7CC39-D791-4C3E-8D32-012630F7E04B}" srcOrd="1" destOrd="0" presId="urn:microsoft.com/office/officeart/2005/8/layout/hierarchy3"/>
    <dgm:cxn modelId="{034B2CD3-3823-4A3E-8366-7B75BAC07FE7}" type="presParOf" srcId="{B7A7CC39-D791-4C3E-8D32-012630F7E04B}" destId="{FBDED9DA-DC36-4CF0-8595-D84BCB35903C}" srcOrd="0" destOrd="0" presId="urn:microsoft.com/office/officeart/2005/8/layout/hierarchy3"/>
    <dgm:cxn modelId="{115FEE60-D204-44BF-AC80-6E87946E56FC}" type="presParOf" srcId="{FBDED9DA-DC36-4CF0-8595-D84BCB35903C}" destId="{BAAD30AA-C15F-4074-86AE-34665D0249CB}" srcOrd="0" destOrd="0" presId="urn:microsoft.com/office/officeart/2005/8/layout/hierarchy3"/>
    <dgm:cxn modelId="{0BC0A068-4C3E-4695-9E31-128A06F4282C}" type="presParOf" srcId="{FBDED9DA-DC36-4CF0-8595-D84BCB35903C}" destId="{237BCF85-176A-41CE-8695-E714069A6550}" srcOrd="1" destOrd="0" presId="urn:microsoft.com/office/officeart/2005/8/layout/hierarchy3"/>
    <dgm:cxn modelId="{C9A54E01-1A1B-4486-801E-52EFAE0CD405}" type="presParOf" srcId="{B7A7CC39-D791-4C3E-8D32-012630F7E04B}" destId="{B646684A-9E08-4B2E-80C8-3EB7CC744A8C}" srcOrd="1" destOrd="0" presId="urn:microsoft.com/office/officeart/2005/8/layout/hierarchy3"/>
    <dgm:cxn modelId="{417FEA09-0E10-4681-8198-0ED62FA77234}" type="presParOf" srcId="{B646684A-9E08-4B2E-80C8-3EB7CC744A8C}" destId="{7DE613EF-25B7-4408-9CE5-B8768C9D48E0}" srcOrd="0" destOrd="0" presId="urn:microsoft.com/office/officeart/2005/8/layout/hierarchy3"/>
    <dgm:cxn modelId="{1CB01B86-F835-44D2-944A-FA47D80EF735}" type="presParOf" srcId="{B646684A-9E08-4B2E-80C8-3EB7CC744A8C}" destId="{69CE77E6-D6AD-4CE9-97DF-FAEC97AF8DBF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48A53-69A6-4C42-80DE-AC6DBD2B06E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73CD350-F28D-40ED-9D77-C7D0755700C5}">
      <dgm:prSet phldrT="[Text]"/>
      <dgm:spPr/>
      <dgm:t>
        <a:bodyPr/>
        <a:lstStyle/>
        <a:p>
          <a:r>
            <a:rPr lang="sk-SK" dirty="0"/>
            <a:t>Fyzická osoba </a:t>
          </a:r>
        </a:p>
      </dgm:t>
    </dgm:pt>
    <dgm:pt modelId="{04BC9AB0-C0D2-4FC3-90BC-6A24B79BBF69}" type="parTrans" cxnId="{6A6EC730-1D73-45DB-9F09-66B3C8FCF327}">
      <dgm:prSet/>
      <dgm:spPr/>
      <dgm:t>
        <a:bodyPr/>
        <a:lstStyle/>
        <a:p>
          <a:endParaRPr lang="sk-SK"/>
        </a:p>
      </dgm:t>
    </dgm:pt>
    <dgm:pt modelId="{C731A06D-0A68-4F51-947A-E74047F14ADB}" type="sibTrans" cxnId="{6A6EC730-1D73-45DB-9F09-66B3C8FCF327}">
      <dgm:prSet/>
      <dgm:spPr/>
      <dgm:t>
        <a:bodyPr/>
        <a:lstStyle/>
        <a:p>
          <a:endParaRPr lang="sk-SK"/>
        </a:p>
      </dgm:t>
    </dgm:pt>
    <dgm:pt modelId="{C5C9FEB9-78AC-4A50-A039-B1F9D607D3F9}">
      <dgm:prSet phldrT="[Text]" custT="1"/>
      <dgm:spPr/>
      <dgm:t>
        <a:bodyPr/>
        <a:lstStyle/>
        <a:p>
          <a:pPr>
            <a:buNone/>
          </a:pPr>
          <a:r>
            <a:rPr lang="sk-SK" sz="2400" b="1" kern="1200" dirty="0"/>
            <a:t>19% =&gt; </a:t>
          </a:r>
          <a:r>
            <a:rPr lang="sk-SK" sz="2400" b="0" kern="1200" dirty="0"/>
            <a:t>zo základu dane do </a:t>
          </a:r>
          <a:r>
            <a:rPr lang="sk-SK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36 256,38 </a:t>
          </a:r>
          <a:r>
            <a:rPr lang="sk-SK" sz="2400" b="0" kern="1200" dirty="0"/>
            <a:t>EUR*</a:t>
          </a:r>
        </a:p>
      </dgm:t>
    </dgm:pt>
    <dgm:pt modelId="{E4289F8B-89B0-4D7F-8AB1-7A0F6ADE74CC}" type="parTrans" cxnId="{5FF9882F-7264-48CB-8B22-BAB6D70DAF55}">
      <dgm:prSet/>
      <dgm:spPr/>
      <dgm:t>
        <a:bodyPr/>
        <a:lstStyle/>
        <a:p>
          <a:endParaRPr lang="sk-SK"/>
        </a:p>
      </dgm:t>
    </dgm:pt>
    <dgm:pt modelId="{228462B6-C271-4ADA-B0DA-0C93F3C2DA8E}" type="sibTrans" cxnId="{5FF9882F-7264-48CB-8B22-BAB6D70DAF55}">
      <dgm:prSet/>
      <dgm:spPr/>
      <dgm:t>
        <a:bodyPr/>
        <a:lstStyle/>
        <a:p>
          <a:endParaRPr lang="sk-SK"/>
        </a:p>
      </dgm:t>
    </dgm:pt>
    <dgm:pt modelId="{DE9C23E5-4C2C-4E05-8743-C0EFEC7BB2C1}">
      <dgm:prSet phldrT="[Text]"/>
      <dgm:spPr/>
      <dgm:t>
        <a:bodyPr/>
        <a:lstStyle/>
        <a:p>
          <a:r>
            <a:rPr lang="sk-SK" dirty="0"/>
            <a:t>Spoločnosť</a:t>
          </a:r>
        </a:p>
      </dgm:t>
    </dgm:pt>
    <dgm:pt modelId="{485A8509-5E88-43BB-959E-3F232B3BDCA9}" type="parTrans" cxnId="{E9B8EC49-BE5F-4B78-8C57-B78E15173B46}">
      <dgm:prSet/>
      <dgm:spPr/>
      <dgm:t>
        <a:bodyPr/>
        <a:lstStyle/>
        <a:p>
          <a:endParaRPr lang="sk-SK"/>
        </a:p>
      </dgm:t>
    </dgm:pt>
    <dgm:pt modelId="{8E634371-46CB-4DE8-AAB5-A61489258B3A}" type="sibTrans" cxnId="{E9B8EC49-BE5F-4B78-8C57-B78E15173B46}">
      <dgm:prSet/>
      <dgm:spPr/>
      <dgm:t>
        <a:bodyPr/>
        <a:lstStyle/>
        <a:p>
          <a:endParaRPr lang="sk-SK"/>
        </a:p>
      </dgm:t>
    </dgm:pt>
    <dgm:pt modelId="{001CA795-1618-492F-9DE5-0BF281D9227B}">
      <dgm:prSet phldrT="[Text]" custT="1"/>
      <dgm:spPr/>
      <dgm:t>
        <a:bodyPr/>
        <a:lstStyle/>
        <a:p>
          <a:r>
            <a:rPr lang="sk-SK" sz="2400" b="1" dirty="0"/>
            <a:t>21%</a:t>
          </a:r>
          <a:endParaRPr lang="sk-SK" sz="2400" b="0" dirty="0"/>
        </a:p>
      </dgm:t>
    </dgm:pt>
    <dgm:pt modelId="{E1EF2C6B-BF86-4AFF-8B98-870D4A6ED3A2}" type="parTrans" cxnId="{9A1E9F5A-970D-4E0D-BADB-1D6E0186A51A}">
      <dgm:prSet/>
      <dgm:spPr/>
      <dgm:t>
        <a:bodyPr/>
        <a:lstStyle/>
        <a:p>
          <a:endParaRPr lang="sk-SK"/>
        </a:p>
      </dgm:t>
    </dgm:pt>
    <dgm:pt modelId="{D204464C-5B72-4EA0-9FB7-A687CF57D267}" type="sibTrans" cxnId="{9A1E9F5A-970D-4E0D-BADB-1D6E0186A51A}">
      <dgm:prSet/>
      <dgm:spPr/>
      <dgm:t>
        <a:bodyPr/>
        <a:lstStyle/>
        <a:p>
          <a:endParaRPr lang="sk-SK"/>
        </a:p>
      </dgm:t>
    </dgm:pt>
    <dgm:pt modelId="{8112994F-1F2E-4DDE-955A-34AE128D958C}">
      <dgm:prSet phldrT="[Text]" custT="1"/>
      <dgm:spPr/>
      <dgm:t>
        <a:bodyPr/>
        <a:lstStyle/>
        <a:p>
          <a:r>
            <a:rPr lang="sk-SK" sz="2400" b="1" dirty="0"/>
            <a:t>25% =&gt; </a:t>
          </a:r>
          <a:r>
            <a:rPr lang="sk-SK" sz="2400" b="0" dirty="0"/>
            <a:t>zo základu dane nad </a:t>
          </a:r>
          <a:r>
            <a:rPr lang="sk-SK" sz="2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36 256,38 </a:t>
          </a:r>
          <a:r>
            <a:rPr lang="sk-SK" sz="2400" b="0" dirty="0"/>
            <a:t>EUR*</a:t>
          </a:r>
        </a:p>
      </dgm:t>
    </dgm:pt>
    <dgm:pt modelId="{D4400DC3-BF92-4CCF-9884-CCA2F4C41B27}" type="sibTrans" cxnId="{59D621F9-2B28-48AE-85E6-B949742DC26A}">
      <dgm:prSet/>
      <dgm:spPr/>
      <dgm:t>
        <a:bodyPr/>
        <a:lstStyle/>
        <a:p>
          <a:endParaRPr lang="sk-SK"/>
        </a:p>
      </dgm:t>
    </dgm:pt>
    <dgm:pt modelId="{67387859-09D6-4156-B4AD-7E1DC2CCCD68}" type="parTrans" cxnId="{59D621F9-2B28-48AE-85E6-B949742DC26A}">
      <dgm:prSet/>
      <dgm:spPr/>
      <dgm:t>
        <a:bodyPr/>
        <a:lstStyle/>
        <a:p>
          <a:endParaRPr lang="sk-SK"/>
        </a:p>
      </dgm:t>
    </dgm:pt>
    <dgm:pt modelId="{4E2C000D-ACDB-45AC-B45A-C5BE06DDA363}" type="pres">
      <dgm:prSet presAssocID="{99F48A53-69A6-4C42-80DE-AC6DBD2B06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84A23-89FF-4460-8AD4-D2CD5756B6C4}" type="pres">
      <dgm:prSet presAssocID="{273CD350-F28D-40ED-9D77-C7D0755700C5}" presName="root" presStyleCnt="0"/>
      <dgm:spPr/>
    </dgm:pt>
    <dgm:pt modelId="{1E0E4FC4-5567-4545-938F-E0AB1D56A4C4}" type="pres">
      <dgm:prSet presAssocID="{273CD350-F28D-40ED-9D77-C7D0755700C5}" presName="rootComposite" presStyleCnt="0"/>
      <dgm:spPr/>
    </dgm:pt>
    <dgm:pt modelId="{D2FC6FC0-8FFC-4E59-88CB-F3DFA1944D33}" type="pres">
      <dgm:prSet presAssocID="{273CD350-F28D-40ED-9D77-C7D0755700C5}" presName="rootText" presStyleLbl="node1" presStyleIdx="0" presStyleCnt="2" custScaleX="161356"/>
      <dgm:spPr/>
    </dgm:pt>
    <dgm:pt modelId="{D9C4F120-438F-49E4-A03E-41C32E3FC385}" type="pres">
      <dgm:prSet presAssocID="{273CD350-F28D-40ED-9D77-C7D0755700C5}" presName="rootConnector" presStyleLbl="node1" presStyleIdx="0" presStyleCnt="2"/>
      <dgm:spPr/>
    </dgm:pt>
    <dgm:pt modelId="{00A251C0-5ACA-43E1-9E1B-DC44C440828D}" type="pres">
      <dgm:prSet presAssocID="{273CD350-F28D-40ED-9D77-C7D0755700C5}" presName="childShape" presStyleCnt="0"/>
      <dgm:spPr/>
    </dgm:pt>
    <dgm:pt modelId="{01449DE7-032E-4466-8105-37703D0B6741}" type="pres">
      <dgm:prSet presAssocID="{E4289F8B-89B0-4D7F-8AB1-7A0F6ADE74CC}" presName="Name13" presStyleLbl="parChTrans1D2" presStyleIdx="0" presStyleCnt="3"/>
      <dgm:spPr/>
    </dgm:pt>
    <dgm:pt modelId="{16BDBDC9-13AB-4E26-9083-4334B0FA9708}" type="pres">
      <dgm:prSet presAssocID="{C5C9FEB9-78AC-4A50-A039-B1F9D607D3F9}" presName="childText" presStyleLbl="bgAcc1" presStyleIdx="0" presStyleCnt="3" custScaleX="210662">
        <dgm:presLayoutVars>
          <dgm:bulletEnabled val="1"/>
        </dgm:presLayoutVars>
      </dgm:prSet>
      <dgm:spPr/>
    </dgm:pt>
    <dgm:pt modelId="{672DD2B6-0AEB-4573-BD50-4F05D9D8F844}" type="pres">
      <dgm:prSet presAssocID="{67387859-09D6-4156-B4AD-7E1DC2CCCD68}" presName="Name13" presStyleLbl="parChTrans1D2" presStyleIdx="1" presStyleCnt="3"/>
      <dgm:spPr/>
    </dgm:pt>
    <dgm:pt modelId="{63D31C3F-E792-4ED4-94EC-5D96427283D0}" type="pres">
      <dgm:prSet presAssocID="{8112994F-1F2E-4DDE-955A-34AE128D958C}" presName="childText" presStyleLbl="bgAcc1" presStyleIdx="1" presStyleCnt="3" custScaleX="231915">
        <dgm:presLayoutVars>
          <dgm:bulletEnabled val="1"/>
        </dgm:presLayoutVars>
      </dgm:prSet>
      <dgm:spPr/>
    </dgm:pt>
    <dgm:pt modelId="{B7A7CC39-D791-4C3E-8D32-012630F7E04B}" type="pres">
      <dgm:prSet presAssocID="{DE9C23E5-4C2C-4E05-8743-C0EFEC7BB2C1}" presName="root" presStyleCnt="0"/>
      <dgm:spPr/>
    </dgm:pt>
    <dgm:pt modelId="{FBDED9DA-DC36-4CF0-8595-D84BCB35903C}" type="pres">
      <dgm:prSet presAssocID="{DE9C23E5-4C2C-4E05-8743-C0EFEC7BB2C1}" presName="rootComposite" presStyleCnt="0"/>
      <dgm:spPr/>
    </dgm:pt>
    <dgm:pt modelId="{BAAD30AA-C15F-4074-86AE-34665D0249CB}" type="pres">
      <dgm:prSet presAssocID="{DE9C23E5-4C2C-4E05-8743-C0EFEC7BB2C1}" presName="rootText" presStyleLbl="node1" presStyleIdx="1" presStyleCnt="2" custScaleX="163574"/>
      <dgm:spPr/>
    </dgm:pt>
    <dgm:pt modelId="{237BCF85-176A-41CE-8695-E714069A6550}" type="pres">
      <dgm:prSet presAssocID="{DE9C23E5-4C2C-4E05-8743-C0EFEC7BB2C1}" presName="rootConnector" presStyleLbl="node1" presStyleIdx="1" presStyleCnt="2"/>
      <dgm:spPr/>
    </dgm:pt>
    <dgm:pt modelId="{B646684A-9E08-4B2E-80C8-3EB7CC744A8C}" type="pres">
      <dgm:prSet presAssocID="{DE9C23E5-4C2C-4E05-8743-C0EFEC7BB2C1}" presName="childShape" presStyleCnt="0"/>
      <dgm:spPr/>
    </dgm:pt>
    <dgm:pt modelId="{7DE613EF-25B7-4408-9CE5-B8768C9D48E0}" type="pres">
      <dgm:prSet presAssocID="{E1EF2C6B-BF86-4AFF-8B98-870D4A6ED3A2}" presName="Name13" presStyleLbl="parChTrans1D2" presStyleIdx="2" presStyleCnt="3"/>
      <dgm:spPr/>
    </dgm:pt>
    <dgm:pt modelId="{69CE77E6-D6AD-4CE9-97DF-FAEC97AF8DBF}" type="pres">
      <dgm:prSet presAssocID="{001CA795-1618-492F-9DE5-0BF281D9227B}" presName="childText" presStyleLbl="bgAcc1" presStyleIdx="2" presStyleCnt="3" custScaleX="183977" custLinFactNeighborX="-7279">
        <dgm:presLayoutVars>
          <dgm:bulletEnabled val="1"/>
        </dgm:presLayoutVars>
      </dgm:prSet>
      <dgm:spPr/>
    </dgm:pt>
  </dgm:ptLst>
  <dgm:cxnLst>
    <dgm:cxn modelId="{5FF9882F-7264-48CB-8B22-BAB6D70DAF55}" srcId="{273CD350-F28D-40ED-9D77-C7D0755700C5}" destId="{C5C9FEB9-78AC-4A50-A039-B1F9D607D3F9}" srcOrd="0" destOrd="0" parTransId="{E4289F8B-89B0-4D7F-8AB1-7A0F6ADE74CC}" sibTransId="{228462B6-C271-4ADA-B0DA-0C93F3C2DA8E}"/>
    <dgm:cxn modelId="{6A6EC730-1D73-45DB-9F09-66B3C8FCF327}" srcId="{99F48A53-69A6-4C42-80DE-AC6DBD2B06E8}" destId="{273CD350-F28D-40ED-9D77-C7D0755700C5}" srcOrd="0" destOrd="0" parTransId="{04BC9AB0-C0D2-4FC3-90BC-6A24B79BBF69}" sibTransId="{C731A06D-0A68-4F51-947A-E74047F14ADB}"/>
    <dgm:cxn modelId="{9565C931-EA15-49DD-8596-25A5FE5D4269}" type="presOf" srcId="{273CD350-F28D-40ED-9D77-C7D0755700C5}" destId="{D9C4F120-438F-49E4-A03E-41C32E3FC385}" srcOrd="1" destOrd="0" presId="urn:microsoft.com/office/officeart/2005/8/layout/hierarchy3"/>
    <dgm:cxn modelId="{B6C2E439-9A65-40D0-ACAB-ECDE85126EC6}" type="presOf" srcId="{67387859-09D6-4156-B4AD-7E1DC2CCCD68}" destId="{672DD2B6-0AEB-4573-BD50-4F05D9D8F844}" srcOrd="0" destOrd="0" presId="urn:microsoft.com/office/officeart/2005/8/layout/hierarchy3"/>
    <dgm:cxn modelId="{E9B8EC49-BE5F-4B78-8C57-B78E15173B46}" srcId="{99F48A53-69A6-4C42-80DE-AC6DBD2B06E8}" destId="{DE9C23E5-4C2C-4E05-8743-C0EFEC7BB2C1}" srcOrd="1" destOrd="0" parTransId="{485A8509-5E88-43BB-959E-3F232B3BDCA9}" sibTransId="{8E634371-46CB-4DE8-AAB5-A61489258B3A}"/>
    <dgm:cxn modelId="{ACC6654E-AD23-4598-BF24-063D6F877F60}" type="presOf" srcId="{8112994F-1F2E-4DDE-955A-34AE128D958C}" destId="{63D31C3F-E792-4ED4-94EC-5D96427283D0}" srcOrd="0" destOrd="0" presId="urn:microsoft.com/office/officeart/2005/8/layout/hierarchy3"/>
    <dgm:cxn modelId="{CB983F77-7629-4B13-8329-DDC0D8BBDAF7}" type="presOf" srcId="{DE9C23E5-4C2C-4E05-8743-C0EFEC7BB2C1}" destId="{BAAD30AA-C15F-4074-86AE-34665D0249CB}" srcOrd="0" destOrd="0" presId="urn:microsoft.com/office/officeart/2005/8/layout/hierarchy3"/>
    <dgm:cxn modelId="{9A1E9F5A-970D-4E0D-BADB-1D6E0186A51A}" srcId="{DE9C23E5-4C2C-4E05-8743-C0EFEC7BB2C1}" destId="{001CA795-1618-492F-9DE5-0BF281D9227B}" srcOrd="0" destOrd="0" parTransId="{E1EF2C6B-BF86-4AFF-8B98-870D4A6ED3A2}" sibTransId="{D204464C-5B72-4EA0-9FB7-A687CF57D267}"/>
    <dgm:cxn modelId="{561EF69F-CBD0-4CF3-84FF-1015E08E654B}" type="presOf" srcId="{E4289F8B-89B0-4D7F-8AB1-7A0F6ADE74CC}" destId="{01449DE7-032E-4466-8105-37703D0B6741}" srcOrd="0" destOrd="0" presId="urn:microsoft.com/office/officeart/2005/8/layout/hierarchy3"/>
    <dgm:cxn modelId="{322BD9AF-652B-41FA-9F18-26BAED0E2EBF}" type="presOf" srcId="{273CD350-F28D-40ED-9D77-C7D0755700C5}" destId="{D2FC6FC0-8FFC-4E59-88CB-F3DFA1944D33}" srcOrd="0" destOrd="0" presId="urn:microsoft.com/office/officeart/2005/8/layout/hierarchy3"/>
    <dgm:cxn modelId="{902E87C3-FD31-4F49-B238-C9D374B60CD4}" type="presOf" srcId="{E1EF2C6B-BF86-4AFF-8B98-870D4A6ED3A2}" destId="{7DE613EF-25B7-4408-9CE5-B8768C9D48E0}" srcOrd="0" destOrd="0" presId="urn:microsoft.com/office/officeart/2005/8/layout/hierarchy3"/>
    <dgm:cxn modelId="{B4E551C4-B1F6-423F-B03A-76A7BD1625E6}" type="presOf" srcId="{99F48A53-69A6-4C42-80DE-AC6DBD2B06E8}" destId="{4E2C000D-ACDB-45AC-B45A-C5BE06DDA363}" srcOrd="0" destOrd="0" presId="urn:microsoft.com/office/officeart/2005/8/layout/hierarchy3"/>
    <dgm:cxn modelId="{CFF2E4D0-9535-4D92-B46A-FF7287E0F26B}" type="presOf" srcId="{DE9C23E5-4C2C-4E05-8743-C0EFEC7BB2C1}" destId="{237BCF85-176A-41CE-8695-E714069A6550}" srcOrd="1" destOrd="0" presId="urn:microsoft.com/office/officeart/2005/8/layout/hierarchy3"/>
    <dgm:cxn modelId="{133AACDF-020F-4AC3-A036-DB4D6CDF7C4B}" type="presOf" srcId="{001CA795-1618-492F-9DE5-0BF281D9227B}" destId="{69CE77E6-D6AD-4CE9-97DF-FAEC97AF8DBF}" srcOrd="0" destOrd="0" presId="urn:microsoft.com/office/officeart/2005/8/layout/hierarchy3"/>
    <dgm:cxn modelId="{6B5829F6-DBAC-4D73-BDF0-09A918223A3B}" type="presOf" srcId="{C5C9FEB9-78AC-4A50-A039-B1F9D607D3F9}" destId="{16BDBDC9-13AB-4E26-9083-4334B0FA9708}" srcOrd="0" destOrd="0" presId="urn:microsoft.com/office/officeart/2005/8/layout/hierarchy3"/>
    <dgm:cxn modelId="{59D621F9-2B28-48AE-85E6-B949742DC26A}" srcId="{273CD350-F28D-40ED-9D77-C7D0755700C5}" destId="{8112994F-1F2E-4DDE-955A-34AE128D958C}" srcOrd="1" destOrd="0" parTransId="{67387859-09D6-4156-B4AD-7E1DC2CCCD68}" sibTransId="{D4400DC3-BF92-4CCF-9884-CCA2F4C41B27}"/>
    <dgm:cxn modelId="{B177C475-84B0-4509-9073-6EF439BC07B8}" type="presParOf" srcId="{4E2C000D-ACDB-45AC-B45A-C5BE06DDA363}" destId="{18284A23-89FF-4460-8AD4-D2CD5756B6C4}" srcOrd="0" destOrd="0" presId="urn:microsoft.com/office/officeart/2005/8/layout/hierarchy3"/>
    <dgm:cxn modelId="{16D5E680-BF94-4ACA-97F8-DA2D6E47B97B}" type="presParOf" srcId="{18284A23-89FF-4460-8AD4-D2CD5756B6C4}" destId="{1E0E4FC4-5567-4545-938F-E0AB1D56A4C4}" srcOrd="0" destOrd="0" presId="urn:microsoft.com/office/officeart/2005/8/layout/hierarchy3"/>
    <dgm:cxn modelId="{A9487B8A-1BD5-4E0D-B4D9-EF208852A248}" type="presParOf" srcId="{1E0E4FC4-5567-4545-938F-E0AB1D56A4C4}" destId="{D2FC6FC0-8FFC-4E59-88CB-F3DFA1944D33}" srcOrd="0" destOrd="0" presId="urn:microsoft.com/office/officeart/2005/8/layout/hierarchy3"/>
    <dgm:cxn modelId="{CA69330F-E772-431D-9071-DDA2769982B5}" type="presParOf" srcId="{1E0E4FC4-5567-4545-938F-E0AB1D56A4C4}" destId="{D9C4F120-438F-49E4-A03E-41C32E3FC385}" srcOrd="1" destOrd="0" presId="urn:microsoft.com/office/officeart/2005/8/layout/hierarchy3"/>
    <dgm:cxn modelId="{8D86D882-096A-4583-91EB-A1D4B7B2F22E}" type="presParOf" srcId="{18284A23-89FF-4460-8AD4-D2CD5756B6C4}" destId="{00A251C0-5ACA-43E1-9E1B-DC44C440828D}" srcOrd="1" destOrd="0" presId="urn:microsoft.com/office/officeart/2005/8/layout/hierarchy3"/>
    <dgm:cxn modelId="{1D985707-F520-469C-B24B-CA1D8E8C1F13}" type="presParOf" srcId="{00A251C0-5ACA-43E1-9E1B-DC44C440828D}" destId="{01449DE7-032E-4466-8105-37703D0B6741}" srcOrd="0" destOrd="0" presId="urn:microsoft.com/office/officeart/2005/8/layout/hierarchy3"/>
    <dgm:cxn modelId="{58AD8FB8-7520-48AC-90E0-1378068A3D9E}" type="presParOf" srcId="{00A251C0-5ACA-43E1-9E1B-DC44C440828D}" destId="{16BDBDC9-13AB-4E26-9083-4334B0FA9708}" srcOrd="1" destOrd="0" presId="urn:microsoft.com/office/officeart/2005/8/layout/hierarchy3"/>
    <dgm:cxn modelId="{09299F0C-F545-4A88-ABEB-2E31BB743998}" type="presParOf" srcId="{00A251C0-5ACA-43E1-9E1B-DC44C440828D}" destId="{672DD2B6-0AEB-4573-BD50-4F05D9D8F844}" srcOrd="2" destOrd="0" presId="urn:microsoft.com/office/officeart/2005/8/layout/hierarchy3"/>
    <dgm:cxn modelId="{960602F0-DDE2-4A4C-898B-9938D3044FDD}" type="presParOf" srcId="{00A251C0-5ACA-43E1-9E1B-DC44C440828D}" destId="{63D31C3F-E792-4ED4-94EC-5D96427283D0}" srcOrd="3" destOrd="0" presId="urn:microsoft.com/office/officeart/2005/8/layout/hierarchy3"/>
    <dgm:cxn modelId="{C9B75BEF-9E4B-4A35-B468-ECC7905021E5}" type="presParOf" srcId="{4E2C000D-ACDB-45AC-B45A-C5BE06DDA363}" destId="{B7A7CC39-D791-4C3E-8D32-012630F7E04B}" srcOrd="1" destOrd="0" presId="urn:microsoft.com/office/officeart/2005/8/layout/hierarchy3"/>
    <dgm:cxn modelId="{034B2CD3-3823-4A3E-8366-7B75BAC07FE7}" type="presParOf" srcId="{B7A7CC39-D791-4C3E-8D32-012630F7E04B}" destId="{FBDED9DA-DC36-4CF0-8595-D84BCB35903C}" srcOrd="0" destOrd="0" presId="urn:microsoft.com/office/officeart/2005/8/layout/hierarchy3"/>
    <dgm:cxn modelId="{115FEE60-D204-44BF-AC80-6E87946E56FC}" type="presParOf" srcId="{FBDED9DA-DC36-4CF0-8595-D84BCB35903C}" destId="{BAAD30AA-C15F-4074-86AE-34665D0249CB}" srcOrd="0" destOrd="0" presId="urn:microsoft.com/office/officeart/2005/8/layout/hierarchy3"/>
    <dgm:cxn modelId="{0BC0A068-4C3E-4695-9E31-128A06F4282C}" type="presParOf" srcId="{FBDED9DA-DC36-4CF0-8595-D84BCB35903C}" destId="{237BCF85-176A-41CE-8695-E714069A6550}" srcOrd="1" destOrd="0" presId="urn:microsoft.com/office/officeart/2005/8/layout/hierarchy3"/>
    <dgm:cxn modelId="{C9A54E01-1A1B-4486-801E-52EFAE0CD405}" type="presParOf" srcId="{B7A7CC39-D791-4C3E-8D32-012630F7E04B}" destId="{B646684A-9E08-4B2E-80C8-3EB7CC744A8C}" srcOrd="1" destOrd="0" presId="urn:microsoft.com/office/officeart/2005/8/layout/hierarchy3"/>
    <dgm:cxn modelId="{417FEA09-0E10-4681-8198-0ED62FA77234}" type="presParOf" srcId="{B646684A-9E08-4B2E-80C8-3EB7CC744A8C}" destId="{7DE613EF-25B7-4408-9CE5-B8768C9D48E0}" srcOrd="0" destOrd="0" presId="urn:microsoft.com/office/officeart/2005/8/layout/hierarchy3"/>
    <dgm:cxn modelId="{1CB01B86-F835-44D2-944A-FA47D80EF735}" type="presParOf" srcId="{B646684A-9E08-4B2E-80C8-3EB7CC744A8C}" destId="{69CE77E6-D6AD-4CE9-97DF-FAEC97AF8DB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C6FC0-8FFC-4E59-88CB-F3DFA1944D33}">
      <dsp:nvSpPr>
        <dsp:cNvPr id="0" name=""/>
        <dsp:cNvSpPr/>
      </dsp:nvSpPr>
      <dsp:spPr>
        <a:xfrm>
          <a:off x="1247799" y="6351"/>
          <a:ext cx="2786659" cy="1139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Fyzická osoba – podnikateľ (živnostník) </a:t>
          </a:r>
        </a:p>
      </dsp:txBody>
      <dsp:txXfrm>
        <a:off x="1281183" y="39735"/>
        <a:ext cx="2719891" cy="1073044"/>
      </dsp:txXfrm>
    </dsp:sp>
    <dsp:sp modelId="{01449DE7-032E-4466-8105-37703D0B6741}">
      <dsp:nvSpPr>
        <dsp:cNvPr id="0" name=""/>
        <dsp:cNvSpPr/>
      </dsp:nvSpPr>
      <dsp:spPr>
        <a:xfrm>
          <a:off x="1526465" y="1146164"/>
          <a:ext cx="429303" cy="1001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963"/>
              </a:lnTo>
              <a:lnTo>
                <a:pt x="429303" y="10019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DBDC9-13AB-4E26-9083-4334B0FA9708}">
      <dsp:nvSpPr>
        <dsp:cNvPr id="0" name=""/>
        <dsp:cNvSpPr/>
      </dsp:nvSpPr>
      <dsp:spPr>
        <a:xfrm>
          <a:off x="1955769" y="1426603"/>
          <a:ext cx="3641764" cy="1443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dirty="0"/>
            <a:t>Výhody: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300" kern="1200" dirty="0"/>
            <a:t>- Nižšie počiatočné náklady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300" kern="1200" dirty="0"/>
            <a:t>- V 1. roku sa neplatia sociálne odvody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300" kern="1200" dirty="0"/>
            <a:t>- Viaceré možnosti vo vedení účtovníctva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300" kern="1200" dirty="0"/>
            <a:t>- Uplatnenie nezdaniteľnej časti základu dane</a:t>
          </a:r>
        </a:p>
      </dsp:txBody>
      <dsp:txXfrm>
        <a:off x="1998034" y="1468868"/>
        <a:ext cx="3557234" cy="1358518"/>
      </dsp:txXfrm>
    </dsp:sp>
    <dsp:sp modelId="{672DD2B6-0AEB-4573-BD50-4F05D9D8F844}">
      <dsp:nvSpPr>
        <dsp:cNvPr id="0" name=""/>
        <dsp:cNvSpPr/>
      </dsp:nvSpPr>
      <dsp:spPr>
        <a:xfrm>
          <a:off x="1526465" y="1146164"/>
          <a:ext cx="429303" cy="266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983"/>
              </a:lnTo>
              <a:lnTo>
                <a:pt x="429303" y="266298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C3F-E792-4ED4-94EC-5D96427283D0}">
      <dsp:nvSpPr>
        <dsp:cNvPr id="0" name=""/>
        <dsp:cNvSpPr/>
      </dsp:nvSpPr>
      <dsp:spPr>
        <a:xfrm>
          <a:off x="1955769" y="3154605"/>
          <a:ext cx="3714493" cy="1309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dirty="0"/>
            <a:t>Nevýhody</a:t>
          </a:r>
          <a:r>
            <a:rPr lang="sk-SK" sz="1300" kern="1200" dirty="0"/>
            <a:t>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- Ručenie celým svojim majetok (aj SÚKROMNÝM)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- Vysoké odvody v prípade vyšších príjmov</a:t>
          </a:r>
        </a:p>
      </dsp:txBody>
      <dsp:txXfrm>
        <a:off x="1994111" y="3192947"/>
        <a:ext cx="3637809" cy="1232402"/>
      </dsp:txXfrm>
    </dsp:sp>
    <dsp:sp modelId="{BAAD30AA-C15F-4074-86AE-34665D0249CB}">
      <dsp:nvSpPr>
        <dsp:cNvPr id="0" name=""/>
        <dsp:cNvSpPr/>
      </dsp:nvSpPr>
      <dsp:spPr>
        <a:xfrm>
          <a:off x="5662284" y="1837"/>
          <a:ext cx="2889424" cy="1139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Spoločnosť – najčastejšie </a:t>
          </a:r>
          <a:r>
            <a:rPr lang="sk-SK" sz="2500" kern="1200" dirty="0" err="1"/>
            <a:t>s.r.o</a:t>
          </a:r>
          <a:r>
            <a:rPr lang="sk-SK" sz="2500" kern="1200" dirty="0"/>
            <a:t>.</a:t>
          </a:r>
        </a:p>
      </dsp:txBody>
      <dsp:txXfrm>
        <a:off x="5695668" y="35221"/>
        <a:ext cx="2822656" cy="1073044"/>
      </dsp:txXfrm>
    </dsp:sp>
    <dsp:sp modelId="{7DE613EF-25B7-4408-9CE5-B8768C9D48E0}">
      <dsp:nvSpPr>
        <dsp:cNvPr id="0" name=""/>
        <dsp:cNvSpPr/>
      </dsp:nvSpPr>
      <dsp:spPr>
        <a:xfrm>
          <a:off x="5951227" y="1141650"/>
          <a:ext cx="288942" cy="111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443"/>
              </a:lnTo>
              <a:lnTo>
                <a:pt x="288942" y="111744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E77E6-D6AD-4CE9-97DF-FAEC97AF8DBF}">
      <dsp:nvSpPr>
        <dsp:cNvPr id="0" name=""/>
        <dsp:cNvSpPr/>
      </dsp:nvSpPr>
      <dsp:spPr>
        <a:xfrm>
          <a:off x="6240169" y="1426603"/>
          <a:ext cx="4106480" cy="1664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dirty="0"/>
            <a:t>Výhody</a:t>
          </a:r>
          <a:r>
            <a:rPr lang="sk-SK" sz="1300" kern="1200" dirty="0"/>
            <a:t>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- Ručenie za záväzky iba majetkom spoločnosti (minimálne do výšky základného imania)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- Majetok spoločnosti je oddelený od súkromného majetku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- Za spoločnosť sa neplatia zdravotné a sociálne odvody </a:t>
          </a:r>
        </a:p>
      </dsp:txBody>
      <dsp:txXfrm>
        <a:off x="6288935" y="1475369"/>
        <a:ext cx="4008948" cy="1567449"/>
      </dsp:txXfrm>
    </dsp:sp>
    <dsp:sp modelId="{9B63CCE9-98CE-491D-AC02-80186A9F2A29}">
      <dsp:nvSpPr>
        <dsp:cNvPr id="0" name=""/>
        <dsp:cNvSpPr/>
      </dsp:nvSpPr>
      <dsp:spPr>
        <a:xfrm>
          <a:off x="5951227" y="1141650"/>
          <a:ext cx="305720" cy="283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990"/>
              </a:lnTo>
              <a:lnTo>
                <a:pt x="305720" y="283799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231F6-6B87-4241-BEC5-266A52172935}">
      <dsp:nvSpPr>
        <dsp:cNvPr id="0" name=""/>
        <dsp:cNvSpPr/>
      </dsp:nvSpPr>
      <dsp:spPr>
        <a:xfrm>
          <a:off x="6256947" y="3267480"/>
          <a:ext cx="4106480" cy="1424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dirty="0"/>
            <a:t>Nevýhody: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0" kern="1200" dirty="0"/>
            <a:t>- Dlhší a drahší proces založenia,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0" kern="1200" dirty="0"/>
            <a:t>- Náročnejšia administratíva (podvojné účtovníctvo)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0" kern="1200" dirty="0"/>
            <a:t>- Sleduje sa rozdiel nákladov a výnosov (vystavené faktúry bez ohľadu na ich inkaso)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0" kern="1200" dirty="0"/>
            <a:t>- Komplikovanejšie ukončenie podnikania</a:t>
          </a:r>
        </a:p>
      </dsp:txBody>
      <dsp:txXfrm>
        <a:off x="6298664" y="3309197"/>
        <a:ext cx="4023046" cy="1340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C6FC0-8FFC-4E59-88CB-F3DFA1944D33}">
      <dsp:nvSpPr>
        <dsp:cNvPr id="0" name=""/>
        <dsp:cNvSpPr/>
      </dsp:nvSpPr>
      <dsp:spPr>
        <a:xfrm>
          <a:off x="941822" y="1337"/>
          <a:ext cx="2442135" cy="75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Fyzická osoba </a:t>
          </a:r>
        </a:p>
      </dsp:txBody>
      <dsp:txXfrm>
        <a:off x="963987" y="23502"/>
        <a:ext cx="2397805" cy="712423"/>
      </dsp:txXfrm>
    </dsp:sp>
    <dsp:sp modelId="{01449DE7-032E-4466-8105-37703D0B6741}">
      <dsp:nvSpPr>
        <dsp:cNvPr id="0" name=""/>
        <dsp:cNvSpPr/>
      </dsp:nvSpPr>
      <dsp:spPr>
        <a:xfrm>
          <a:off x="1186035" y="758091"/>
          <a:ext cx="244213" cy="567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65"/>
              </a:lnTo>
              <a:lnTo>
                <a:pt x="244213" y="56756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DBDC9-13AB-4E26-9083-4334B0FA9708}">
      <dsp:nvSpPr>
        <dsp:cNvPr id="0" name=""/>
        <dsp:cNvSpPr/>
      </dsp:nvSpPr>
      <dsp:spPr>
        <a:xfrm>
          <a:off x="1430249" y="947279"/>
          <a:ext cx="3790549" cy="756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Jednoduché účtovníctvo / Daňová evidencia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/>
            <a:t>Základ dane = Príjmy (zinkasované) – Výdavky (uhradené)</a:t>
          </a:r>
        </a:p>
      </dsp:txBody>
      <dsp:txXfrm>
        <a:off x="1452414" y="969444"/>
        <a:ext cx="3746219" cy="712423"/>
      </dsp:txXfrm>
    </dsp:sp>
    <dsp:sp modelId="{672DD2B6-0AEB-4573-BD50-4F05D9D8F844}">
      <dsp:nvSpPr>
        <dsp:cNvPr id="0" name=""/>
        <dsp:cNvSpPr/>
      </dsp:nvSpPr>
      <dsp:spPr>
        <a:xfrm>
          <a:off x="1186035" y="758091"/>
          <a:ext cx="244213" cy="151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507"/>
              </a:lnTo>
              <a:lnTo>
                <a:pt x="244213" y="15135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C3F-E792-4ED4-94EC-5D96427283D0}">
      <dsp:nvSpPr>
        <dsp:cNvPr id="0" name=""/>
        <dsp:cNvSpPr/>
      </dsp:nvSpPr>
      <dsp:spPr>
        <a:xfrm>
          <a:off x="1430249" y="1893221"/>
          <a:ext cx="4232033" cy="756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Paušálne výdavky (iba </a:t>
          </a:r>
          <a:r>
            <a:rPr lang="sk-SK" sz="1400" b="1" kern="1200" dirty="0" err="1"/>
            <a:t>neplatca</a:t>
          </a:r>
          <a:r>
            <a:rPr lang="sk-SK" sz="1400" b="1" kern="1200" dirty="0"/>
            <a:t> DPH)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/>
            <a:t>Základ dane = Príjmy (zinkasované) – 60%  z príjmov (max. 20 000 EUR)</a:t>
          </a:r>
        </a:p>
      </dsp:txBody>
      <dsp:txXfrm>
        <a:off x="1452414" y="1915386"/>
        <a:ext cx="4187703" cy="712423"/>
      </dsp:txXfrm>
    </dsp:sp>
    <dsp:sp modelId="{241B31DF-763C-4018-9D14-1087EC46DB1B}">
      <dsp:nvSpPr>
        <dsp:cNvPr id="0" name=""/>
        <dsp:cNvSpPr/>
      </dsp:nvSpPr>
      <dsp:spPr>
        <a:xfrm>
          <a:off x="1186035" y="758091"/>
          <a:ext cx="236379" cy="2459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449"/>
              </a:lnTo>
              <a:lnTo>
                <a:pt x="236379" y="245944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1B876-3810-42FE-9F4E-A0DE8ED190C4}">
      <dsp:nvSpPr>
        <dsp:cNvPr id="0" name=""/>
        <dsp:cNvSpPr/>
      </dsp:nvSpPr>
      <dsp:spPr>
        <a:xfrm>
          <a:off x="1422415" y="2839163"/>
          <a:ext cx="4453550" cy="756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Podvojné účtovníctvo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/>
            <a:t>Viď Spoločnosť</a:t>
          </a:r>
        </a:p>
      </dsp:txBody>
      <dsp:txXfrm>
        <a:off x="1444580" y="2861328"/>
        <a:ext cx="4409220" cy="712423"/>
      </dsp:txXfrm>
    </dsp:sp>
    <dsp:sp modelId="{BAAD30AA-C15F-4074-86AE-34665D0249CB}">
      <dsp:nvSpPr>
        <dsp:cNvPr id="0" name=""/>
        <dsp:cNvSpPr/>
      </dsp:nvSpPr>
      <dsp:spPr>
        <a:xfrm>
          <a:off x="5472437" y="16934"/>
          <a:ext cx="2475704" cy="75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Spoločnosť</a:t>
          </a:r>
        </a:p>
      </dsp:txBody>
      <dsp:txXfrm>
        <a:off x="5494602" y="39099"/>
        <a:ext cx="2431374" cy="712423"/>
      </dsp:txXfrm>
    </dsp:sp>
    <dsp:sp modelId="{7DE613EF-25B7-4408-9CE5-B8768C9D48E0}">
      <dsp:nvSpPr>
        <dsp:cNvPr id="0" name=""/>
        <dsp:cNvSpPr/>
      </dsp:nvSpPr>
      <dsp:spPr>
        <a:xfrm>
          <a:off x="5720007" y="773687"/>
          <a:ext cx="586508" cy="128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047"/>
              </a:lnTo>
              <a:lnTo>
                <a:pt x="586508" y="12880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E77E6-D6AD-4CE9-97DF-FAEC97AF8DBF}">
      <dsp:nvSpPr>
        <dsp:cNvPr id="0" name=""/>
        <dsp:cNvSpPr/>
      </dsp:nvSpPr>
      <dsp:spPr>
        <a:xfrm>
          <a:off x="6306515" y="1608145"/>
          <a:ext cx="3774021" cy="907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/>
            <a:t>Podvojné účtovníctvo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0" kern="1200" dirty="0"/>
            <a:t>Základ dane = Výnosy (vyfakturované) – Náklady</a:t>
          </a:r>
        </a:p>
      </dsp:txBody>
      <dsp:txXfrm>
        <a:off x="6333085" y="1634715"/>
        <a:ext cx="3720881" cy="854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C6FC0-8FFC-4E59-88CB-F3DFA1944D33}">
      <dsp:nvSpPr>
        <dsp:cNvPr id="0" name=""/>
        <dsp:cNvSpPr/>
      </dsp:nvSpPr>
      <dsp:spPr>
        <a:xfrm>
          <a:off x="834232" y="1705"/>
          <a:ext cx="3179555" cy="985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dirty="0"/>
            <a:t>Fyzická osoba </a:t>
          </a:r>
        </a:p>
      </dsp:txBody>
      <dsp:txXfrm>
        <a:off x="863089" y="30562"/>
        <a:ext cx="3121841" cy="927546"/>
      </dsp:txXfrm>
    </dsp:sp>
    <dsp:sp modelId="{01449DE7-032E-4466-8105-37703D0B6741}">
      <dsp:nvSpPr>
        <dsp:cNvPr id="0" name=""/>
        <dsp:cNvSpPr/>
      </dsp:nvSpPr>
      <dsp:spPr>
        <a:xfrm>
          <a:off x="1152188" y="986966"/>
          <a:ext cx="317955" cy="73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45"/>
              </a:lnTo>
              <a:lnTo>
                <a:pt x="317955" y="73894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DBDC9-13AB-4E26-9083-4334B0FA9708}">
      <dsp:nvSpPr>
        <dsp:cNvPr id="0" name=""/>
        <dsp:cNvSpPr/>
      </dsp:nvSpPr>
      <dsp:spPr>
        <a:xfrm>
          <a:off x="1470143" y="1233282"/>
          <a:ext cx="3320912" cy="9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/>
            <a:t>19% =&gt; </a:t>
          </a:r>
          <a:r>
            <a:rPr lang="sk-SK" sz="2400" b="0" kern="1200" dirty="0"/>
            <a:t>zo základu dane do </a:t>
          </a:r>
          <a:r>
            <a:rPr lang="sk-SK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36 256,38 </a:t>
          </a:r>
          <a:r>
            <a:rPr lang="sk-SK" sz="2400" b="0" kern="1200" dirty="0"/>
            <a:t>EUR*</a:t>
          </a:r>
        </a:p>
      </dsp:txBody>
      <dsp:txXfrm>
        <a:off x="1499000" y="1262139"/>
        <a:ext cx="3263198" cy="927546"/>
      </dsp:txXfrm>
    </dsp:sp>
    <dsp:sp modelId="{672DD2B6-0AEB-4573-BD50-4F05D9D8F844}">
      <dsp:nvSpPr>
        <dsp:cNvPr id="0" name=""/>
        <dsp:cNvSpPr/>
      </dsp:nvSpPr>
      <dsp:spPr>
        <a:xfrm>
          <a:off x="1152188" y="986966"/>
          <a:ext cx="317955" cy="197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521"/>
              </a:lnTo>
              <a:lnTo>
                <a:pt x="317955" y="19705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C3F-E792-4ED4-94EC-5D96427283D0}">
      <dsp:nvSpPr>
        <dsp:cNvPr id="0" name=""/>
        <dsp:cNvSpPr/>
      </dsp:nvSpPr>
      <dsp:spPr>
        <a:xfrm>
          <a:off x="1470143" y="2464858"/>
          <a:ext cx="3655948" cy="9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/>
            <a:t>25% =&gt; </a:t>
          </a:r>
          <a:r>
            <a:rPr lang="sk-SK" sz="2400" b="0" kern="1200" dirty="0"/>
            <a:t>zo základu dane nad </a:t>
          </a:r>
          <a:r>
            <a:rPr lang="sk-SK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36 256,38 </a:t>
          </a:r>
          <a:r>
            <a:rPr lang="sk-SK" sz="2400" b="0" kern="1200" dirty="0"/>
            <a:t>EUR*</a:t>
          </a:r>
        </a:p>
      </dsp:txBody>
      <dsp:txXfrm>
        <a:off x="1499000" y="2493715"/>
        <a:ext cx="3598234" cy="927546"/>
      </dsp:txXfrm>
    </dsp:sp>
    <dsp:sp modelId="{BAAD30AA-C15F-4074-86AE-34665D0249CB}">
      <dsp:nvSpPr>
        <dsp:cNvPr id="0" name=""/>
        <dsp:cNvSpPr/>
      </dsp:nvSpPr>
      <dsp:spPr>
        <a:xfrm>
          <a:off x="4639034" y="1705"/>
          <a:ext cx="3223261" cy="985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kern="1200" dirty="0"/>
            <a:t>Spoločnosť</a:t>
          </a:r>
        </a:p>
      </dsp:txBody>
      <dsp:txXfrm>
        <a:off x="4667891" y="30562"/>
        <a:ext cx="3165547" cy="927546"/>
      </dsp:txXfrm>
    </dsp:sp>
    <dsp:sp modelId="{7DE613EF-25B7-4408-9CE5-B8768C9D48E0}">
      <dsp:nvSpPr>
        <dsp:cNvPr id="0" name=""/>
        <dsp:cNvSpPr/>
      </dsp:nvSpPr>
      <dsp:spPr>
        <a:xfrm>
          <a:off x="4961360" y="986966"/>
          <a:ext cx="207578" cy="73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45"/>
              </a:lnTo>
              <a:lnTo>
                <a:pt x="207578" y="73894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E77E6-D6AD-4CE9-97DF-FAEC97AF8DBF}">
      <dsp:nvSpPr>
        <dsp:cNvPr id="0" name=""/>
        <dsp:cNvSpPr/>
      </dsp:nvSpPr>
      <dsp:spPr>
        <a:xfrm>
          <a:off x="5168939" y="1233282"/>
          <a:ext cx="2900245" cy="9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/>
            <a:t>21%</a:t>
          </a:r>
          <a:endParaRPr lang="sk-SK" sz="2400" b="0" kern="1200" dirty="0"/>
        </a:p>
      </dsp:txBody>
      <dsp:txXfrm>
        <a:off x="5197796" y="1262139"/>
        <a:ext cx="2842531" cy="927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F486B-2FD5-4F07-A0C9-36C744C331A8}" type="datetimeFigureOut">
              <a:rPr lang="sk-SK" smtClean="0"/>
              <a:t>5.11.2019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C6943-465D-4CFC-87A6-EB6AB3B727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181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AE9F9-D646-48CD-8A8F-C4D6BD0F113E}" type="datetimeFigureOut">
              <a:rPr lang="sk-SK" smtClean="0"/>
              <a:t>5.11.2019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42" y="4777864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31B4-F26C-4BC4-B7C6-8034E503B0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7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631B4-F26C-4BC4-B7C6-8034E503B0C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15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B394C-0898-4E27-85AF-95B86F75642F}" type="datetime1">
              <a:rPr lang="sk-SK" smtClean="0"/>
              <a:t>5.11.2019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07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DBF5-8605-4192-87FC-CFAFBE48BADB}" type="datetime1">
              <a:rPr lang="sk-SK" smtClean="0"/>
              <a:t>5.11.2019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05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2CDF18-5E28-4E94-894B-D0DFA6FE0ED1}" type="datetime1">
              <a:rPr lang="sk-SK" smtClean="0"/>
              <a:t>5.11.2019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04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66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581040" y="2180520"/>
            <a:ext cx="11029320" cy="367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04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11029320" cy="367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4810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5382000" cy="367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2680" y="2180520"/>
            <a:ext cx="5382000" cy="367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9580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2138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581040" y="702000"/>
            <a:ext cx="11029320" cy="4698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64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2680" y="2180520"/>
            <a:ext cx="5382000" cy="367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81040" y="410184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78572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5382000" cy="367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2680" y="218052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2680" y="410184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2876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1E9-D41C-4159-A7E2-95415D523428}" type="datetime1">
              <a:rPr lang="sk-SK" smtClean="0"/>
              <a:t>5.11.2019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70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2680" y="218052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81040" y="4101840"/>
            <a:ext cx="1102932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3802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1102932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81040" y="4101840"/>
            <a:ext cx="1102932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2663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2680" y="218052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81040" y="410184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232680" y="4101840"/>
            <a:ext cx="538200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20073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81040" y="2180520"/>
            <a:ext cx="355104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309920" y="2180520"/>
            <a:ext cx="355104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039160" y="2180520"/>
            <a:ext cx="355104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581040" y="4101840"/>
            <a:ext cx="355104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309920" y="4101840"/>
            <a:ext cx="355104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8039160" y="4101840"/>
            <a:ext cx="3551040" cy="1754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7647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533CEB-B2AD-4A96-9C4E-4B40E5470EBE}" type="datetime1">
              <a:rPr lang="sk-SK" smtClean="0"/>
              <a:t>5.11.2019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805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DDA-F50A-495E-BB36-3AE5852FABC0}" type="datetime1">
              <a:rPr lang="sk-SK" smtClean="0"/>
              <a:t>5.11.2019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25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0884-AC24-443F-B4FD-41F4FC21746F}" type="datetime1">
              <a:rPr lang="sk-SK" smtClean="0"/>
              <a:t>5.11.2019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04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FD79-1196-4ECF-9574-F4CEF0A5BC30}" type="datetime1">
              <a:rPr lang="sk-SK" smtClean="0"/>
              <a:t>5.11.2019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04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F836-9334-4BF3-B285-70B1ECDCECD2}" type="datetime1">
              <a:rPr lang="sk-SK" smtClean="0"/>
              <a:t>5.11.2019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75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C9C345-A1C5-4DDE-ABF1-052DAFE2AE24}" type="datetime1">
              <a:rPr lang="sk-SK" smtClean="0"/>
              <a:t>5.11.2019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2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A60D-1AB2-4714-9980-A7BF5B86A2B0}" type="datetime1">
              <a:rPr lang="sk-SK" smtClean="0"/>
              <a:t>5.11.2019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941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992B5B9-540D-4B5D-AE69-D4239DD1CF41}" type="datetime1">
              <a:rPr lang="sk-SK" smtClean="0"/>
              <a:t>5.11.2019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31CBAD2-BC46-48AA-8D79-0B66F841DA1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4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446400" y="3085920"/>
            <a:ext cx="11262600" cy="3304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PlaceHolder 5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cap="all" spc="-1">
                <a:solidFill>
                  <a:srgbClr val="1F727E"/>
                </a:solidFill>
                <a:latin typeface="Gill Sans MT"/>
              </a:rPr>
              <a:t>Upravte štýly predlohy textu</a:t>
            </a:r>
            <a:endParaRPr lang="sk-SK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42DF9DC-AEE6-468C-B07A-F2EBE6E162ED}" type="datetime1">
              <a:rPr lang="sk-SK" sz="900" b="0" strike="noStrike" spc="-1">
                <a:solidFill>
                  <a:srgbClr val="30B2C5"/>
                </a:solidFill>
                <a:latin typeface="Gill Sans MT"/>
              </a:rPr>
              <a:pPr algn="r">
                <a:lnSpc>
                  <a:spcPct val="100000"/>
                </a:lnSpc>
              </a:pPr>
              <a:t>5.11.2019</a:t>
            </a:fld>
            <a:endParaRPr lang="sk-SK" sz="900" b="0" strike="noStrike" spc="-1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lstStyle/>
          <a:p>
            <a:endParaRPr lang="sk-SK" sz="2400" b="0" strike="noStrike" spc="-1">
              <a:latin typeface="Times New Roman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15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065E9CE-E98A-44B7-A607-FD480E2F1901}" type="slidenum">
              <a:rPr lang="sk-SK" sz="900" b="0" strike="noStrike" spc="-1">
                <a:solidFill>
                  <a:srgbClr val="30B2C5"/>
                </a:solidFill>
                <a:latin typeface="Gill Sans MT"/>
              </a:rPr>
              <a:pPr algn="r">
                <a:lnSpc>
                  <a:spcPct val="100000"/>
                </a:lnSpc>
              </a:pPr>
              <a:t>‹#›</a:t>
            </a:fld>
            <a:endParaRPr lang="sk-SK" sz="900" b="0" strike="noStrike" spc="-1">
              <a:latin typeface="Times New Roman"/>
            </a:endParaRPr>
          </a:p>
        </p:txBody>
      </p:sp>
      <p:sp>
        <p:nvSpPr>
          <p:cNvPr id="97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3D3D3D"/>
                </a:solidFill>
                <a:latin typeface="Gill Sans MT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400" b="0" strike="noStrike" spc="-1">
                <a:solidFill>
                  <a:srgbClr val="3D3D3D"/>
                </a:solidFill>
                <a:latin typeface="Gill Sans MT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200" b="0" strike="noStrike" spc="-1">
                <a:solidFill>
                  <a:srgbClr val="3D3D3D"/>
                </a:solidFill>
                <a:latin typeface="Gill Sans MT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200" b="0" strike="noStrike" spc="-1">
                <a:solidFill>
                  <a:srgbClr val="3D3D3D"/>
                </a:solidFill>
                <a:latin typeface="Gill Sans MT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3D3D3D"/>
                </a:solidFill>
                <a:latin typeface="Gill Sans MT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3D3D3D"/>
                </a:solidFill>
                <a:latin typeface="Gill Sans MT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3D3D3D"/>
                </a:solidFill>
                <a:latin typeface="Gill Sans MT"/>
              </a:rPr>
              <a:t>Siedma úroveň</a:t>
            </a:r>
          </a:p>
        </p:txBody>
      </p:sp>
    </p:spTree>
    <p:extLst>
      <p:ext uri="{BB962C8B-B14F-4D97-AF65-F5344CB8AC3E}">
        <p14:creationId xmlns:p14="http://schemas.microsoft.com/office/powerpoint/2010/main" val="19419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he1709blog.blogspot.com/2014/10/the-copykat-hoping-for-new-public.html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safari_vacation/859087683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araveldaily.com/checklist-8-things-launching-laravel-project-liv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row_up_green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ga.net/10-benefits-of-online-invoicing-for-an-e-commerce-busines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nancnasprava.sk/sk/podnikatelia/dane/digitalne-platform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VGDLogo_cororate_PptB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87" y="5960493"/>
            <a:ext cx="2162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2" descr="VGDPattern_cover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7"/>
            <a:ext cx="12212638" cy="58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16"/>
          <p:cNvCxnSpPr/>
          <p:nvPr/>
        </p:nvCxnSpPr>
        <p:spPr>
          <a:xfrm flipV="1">
            <a:off x="766763" y="2889863"/>
            <a:ext cx="10591048" cy="15695"/>
          </a:xfrm>
          <a:prstGeom prst="line">
            <a:avLst/>
          </a:prstGeom>
          <a:ln w="952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982441" y="1519941"/>
            <a:ext cx="1037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</a:rPr>
              <a:t>Revolučné zmeny v oblastí daní pre e-</a:t>
            </a:r>
            <a:r>
              <a:rPr lang="sk-SK" sz="4000" dirty="0" err="1">
                <a:solidFill>
                  <a:schemeClr val="bg1"/>
                </a:solidFill>
              </a:rPr>
              <a:t>shopy</a:t>
            </a:r>
            <a:endParaRPr lang="sk-SK" sz="4000" dirty="0">
              <a:solidFill>
                <a:schemeClr val="bg1"/>
              </a:solidFill>
            </a:endParaRPr>
          </a:p>
          <a:p>
            <a:pPr algn="ctr"/>
            <a:r>
              <a:rPr lang="sk-SK" sz="4000" dirty="0">
                <a:solidFill>
                  <a:schemeClr val="bg1"/>
                </a:solidFill>
              </a:rPr>
              <a:t>od 1.1.2021,</a:t>
            </a:r>
          </a:p>
          <a:p>
            <a:pPr algn="ctr"/>
            <a:r>
              <a:rPr lang="sk-SK" sz="4000" dirty="0">
                <a:solidFill>
                  <a:schemeClr val="bg1"/>
                </a:solidFill>
              </a:rPr>
              <a:t>začnite sa na </a:t>
            </a:r>
            <a:r>
              <a:rPr lang="sk-SK" sz="4000" dirty="0" err="1">
                <a:solidFill>
                  <a:schemeClr val="bg1"/>
                </a:solidFill>
              </a:rPr>
              <a:t>ne</a:t>
            </a:r>
            <a:r>
              <a:rPr lang="sk-SK" sz="4000" dirty="0">
                <a:solidFill>
                  <a:schemeClr val="bg1"/>
                </a:solidFill>
              </a:rPr>
              <a:t> pripravovať už teraz !</a:t>
            </a:r>
            <a:endParaRPr lang="sk-SK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66763" y="4177373"/>
            <a:ext cx="675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chemeClr val="bg1"/>
                </a:solidFill>
                <a:latin typeface="+mj-lt"/>
              </a:rPr>
              <a:t>Daniel </a:t>
            </a:r>
            <a:r>
              <a:rPr lang="sk-SK" sz="4000" dirty="0" err="1">
                <a:solidFill>
                  <a:schemeClr val="bg1"/>
                </a:solidFill>
                <a:latin typeface="+mj-lt"/>
              </a:rPr>
              <a:t>Martíny</a:t>
            </a:r>
            <a:endParaRPr lang="sk-SK" sz="4000" dirty="0">
              <a:solidFill>
                <a:schemeClr val="bg1"/>
              </a:solidFill>
              <a:latin typeface="+mj-lt"/>
            </a:endParaRPr>
          </a:p>
          <a:p>
            <a:r>
              <a:rPr lang="sk-SK" sz="4000" dirty="0">
                <a:solidFill>
                  <a:schemeClr val="bg1"/>
                </a:solidFill>
                <a:latin typeface="+mj-lt"/>
              </a:rPr>
              <a:t>Peter Schmidt</a:t>
            </a:r>
          </a:p>
          <a:p>
            <a:r>
              <a:rPr lang="sk-SK" sz="2000" b="1" dirty="0">
                <a:solidFill>
                  <a:schemeClr val="bg1"/>
                </a:solidFill>
                <a:latin typeface="+mj-lt"/>
              </a:rPr>
              <a:t>5.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49521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/>
              <a:t>tovar</a:t>
            </a:r>
            <a:br>
              <a:rPr lang="sk-SK" dirty="0"/>
            </a:br>
            <a:r>
              <a:rPr lang="sk-SK" dirty="0"/>
              <a:t>Zásielkový predaj do 31.12.2020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10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3589644" y="3547335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859607" y="4384994"/>
            <a:ext cx="2386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sk-SK" dirty="0"/>
              <a:t>Problém s odpočítaním DPH na vstup, ak sa nepreukáže zdanenie dodávok v ČŠ 2 a ČŠ 3</a:t>
            </a:r>
          </a:p>
        </p:txBody>
      </p:sp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4830618" y="3064660"/>
            <a:ext cx="3482109" cy="74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cxnSpLocks/>
          </p:cNvCxnSpPr>
          <p:nvPr/>
        </p:nvCxnSpPr>
        <p:spPr>
          <a:xfrm>
            <a:off x="4830618" y="4028414"/>
            <a:ext cx="1412914" cy="11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B02680B3-8F3F-417C-8BE9-3CD5472E0629}"/>
              </a:ext>
            </a:extLst>
          </p:cNvPr>
          <p:cNvSpPr txBox="1"/>
          <p:nvPr/>
        </p:nvSpPr>
        <p:spPr>
          <a:xfrm>
            <a:off x="5103297" y="4394956"/>
            <a:ext cx="238699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Dodávateľ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Podáva daňové priznanie v ČŠ 2, kde zdaní:</a:t>
            </a:r>
          </a:p>
          <a:p>
            <a:pPr algn="ctr"/>
            <a:endParaRPr lang="sk-SK" dirty="0"/>
          </a:p>
          <a:p>
            <a:pPr algn="ctr"/>
            <a:r>
              <a:rPr lang="sk-SK" sz="1300" dirty="0"/>
              <a:t>-tovar dodaný do ČS 2</a:t>
            </a:r>
          </a:p>
          <a:p>
            <a:pPr algn="ctr"/>
            <a:r>
              <a:rPr lang="en-US" sz="1300" dirty="0"/>
              <a:t>-</a:t>
            </a:r>
            <a:r>
              <a:rPr lang="en-US" sz="1300" dirty="0" err="1"/>
              <a:t>použitie</a:t>
            </a:r>
            <a:r>
              <a:rPr lang="en-US" sz="1300" dirty="0"/>
              <a:t> </a:t>
            </a:r>
            <a:r>
              <a:rPr lang="en-US" sz="1300" dirty="0" err="1"/>
              <a:t>sadz</a:t>
            </a:r>
            <a:r>
              <a:rPr lang="sk-SK" sz="1300" dirty="0"/>
              <a:t>by</a:t>
            </a:r>
            <a:r>
              <a:rPr lang="en-US" sz="1300" dirty="0"/>
              <a:t> </a:t>
            </a:r>
            <a:r>
              <a:rPr lang="sk-SK" sz="1300" dirty="0"/>
              <a:t>ČŠ</a:t>
            </a:r>
            <a:r>
              <a:rPr lang="en-US" sz="1300" dirty="0"/>
              <a:t> 2</a:t>
            </a:r>
          </a:p>
          <a:p>
            <a:pPr algn="ctr"/>
            <a:endParaRPr lang="en-US" sz="1200" dirty="0"/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89E7167-1050-4B76-BA97-2421FBED999F}"/>
              </a:ext>
            </a:extLst>
          </p:cNvPr>
          <p:cNvSpPr txBox="1"/>
          <p:nvPr/>
        </p:nvSpPr>
        <p:spPr>
          <a:xfrm>
            <a:off x="7468255" y="4384994"/>
            <a:ext cx="238699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Dodávateľ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Podáva daňové priznanie v ČŠ 3, kde zdaní:</a:t>
            </a:r>
          </a:p>
          <a:p>
            <a:pPr algn="ctr"/>
            <a:endParaRPr lang="sk-SK" dirty="0"/>
          </a:p>
          <a:p>
            <a:pPr algn="ctr"/>
            <a:r>
              <a:rPr lang="sk-SK" sz="1300" dirty="0"/>
              <a:t>-tovar dodaný do ČS 3</a:t>
            </a:r>
          </a:p>
          <a:p>
            <a:pPr algn="ctr"/>
            <a:r>
              <a:rPr lang="en-US" sz="1300" dirty="0"/>
              <a:t>-</a:t>
            </a:r>
            <a:r>
              <a:rPr lang="en-US" sz="1300" dirty="0" err="1"/>
              <a:t>použitie</a:t>
            </a:r>
            <a:r>
              <a:rPr lang="en-US" sz="1300" dirty="0"/>
              <a:t> </a:t>
            </a:r>
            <a:r>
              <a:rPr lang="en-US" sz="1300" dirty="0" err="1"/>
              <a:t>sadz</a:t>
            </a:r>
            <a:r>
              <a:rPr lang="sk-SK" sz="1300" dirty="0"/>
              <a:t>by</a:t>
            </a:r>
            <a:r>
              <a:rPr lang="en-US" sz="1300" dirty="0"/>
              <a:t> </a:t>
            </a:r>
            <a:r>
              <a:rPr lang="sk-SK" sz="1300" dirty="0"/>
              <a:t>ČŠ</a:t>
            </a:r>
            <a:r>
              <a:rPr lang="en-US" sz="1300" dirty="0"/>
              <a:t> </a:t>
            </a:r>
            <a:r>
              <a:rPr lang="sk-SK" sz="1300" dirty="0"/>
              <a:t>3</a:t>
            </a:r>
            <a:endParaRPr lang="en-US" sz="1300" dirty="0"/>
          </a:p>
        </p:txBody>
      </p:sp>
      <p:sp>
        <p:nvSpPr>
          <p:cNvPr id="37" name="Šípka: nadol 36">
            <a:extLst>
              <a:ext uri="{FF2B5EF4-FFF2-40B4-BE49-F238E27FC236}">
                <a16:creationId xmlns:a16="http://schemas.microsoft.com/office/drawing/2014/main" id="{3306315E-6240-4928-818F-4BE3F4397694}"/>
              </a:ext>
            </a:extLst>
          </p:cNvPr>
          <p:cNvSpPr/>
          <p:nvPr/>
        </p:nvSpPr>
        <p:spPr>
          <a:xfrm rot="16616266">
            <a:off x="6268626" y="3322924"/>
            <a:ext cx="157268" cy="3009923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Šípka: nadol 37">
            <a:extLst>
              <a:ext uri="{FF2B5EF4-FFF2-40B4-BE49-F238E27FC236}">
                <a16:creationId xmlns:a16="http://schemas.microsoft.com/office/drawing/2014/main" id="{8280428D-E747-47BD-A052-4D3EE2255EEC}"/>
              </a:ext>
            </a:extLst>
          </p:cNvPr>
          <p:cNvSpPr/>
          <p:nvPr/>
        </p:nvSpPr>
        <p:spPr>
          <a:xfrm rot="17800954">
            <a:off x="4812971" y="4444679"/>
            <a:ext cx="138183" cy="1149895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6" descr="C:\Users\rondrejkova\AppData\Local\Microsoft\Windows\Temporary Internet Files\Content.IE5\IYA17DNE\1099px-Factory_icon.svg[1].png">
            <a:extLst>
              <a:ext uri="{FF2B5EF4-FFF2-40B4-BE49-F238E27FC236}">
                <a16:creationId xmlns:a16="http://schemas.microsoft.com/office/drawing/2014/main" id="{1CEB507B-3298-4FCE-956E-38E44B947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920962" y="3619069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BlokTextu 28">
            <a:extLst>
              <a:ext uri="{FF2B5EF4-FFF2-40B4-BE49-F238E27FC236}">
                <a16:creationId xmlns:a16="http://schemas.microsoft.com/office/drawing/2014/main" id="{5D98DEDF-BC55-47BC-8839-588C522D7295}"/>
              </a:ext>
            </a:extLst>
          </p:cNvPr>
          <p:cNvSpPr txBox="1"/>
          <p:nvPr/>
        </p:nvSpPr>
        <p:spPr>
          <a:xfrm>
            <a:off x="161987" y="4364844"/>
            <a:ext cx="238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Subdodávateľ</a:t>
            </a:r>
          </a:p>
        </p:txBody>
      </p:sp>
      <p:sp>
        <p:nvSpPr>
          <p:cNvPr id="30" name="Šípka: nadol 29">
            <a:extLst>
              <a:ext uri="{FF2B5EF4-FFF2-40B4-BE49-F238E27FC236}">
                <a16:creationId xmlns:a16="http://schemas.microsoft.com/office/drawing/2014/main" id="{E10D6C8F-B122-4F53-A9BE-DD0718F79900}"/>
              </a:ext>
            </a:extLst>
          </p:cNvPr>
          <p:cNvSpPr/>
          <p:nvPr/>
        </p:nvSpPr>
        <p:spPr>
          <a:xfrm rot="16200000">
            <a:off x="2601078" y="3464494"/>
            <a:ext cx="138183" cy="1149895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7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Predaj tovaru na diaľku v rámci Spoločenstva</a:t>
            </a:r>
            <a:br>
              <a:rPr lang="sk-SK" dirty="0"/>
            </a:br>
            <a:r>
              <a:rPr lang="sk-SK" dirty="0"/>
              <a:t>EÚ schéma OSS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11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3589644" y="3547335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859607" y="4384994"/>
            <a:ext cx="2386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Podáva jedno daňové priznanie, kde zdaní:</a:t>
            </a:r>
          </a:p>
          <a:p>
            <a:pPr algn="ctr"/>
            <a:endParaRPr lang="sk-SK" dirty="0"/>
          </a:p>
          <a:p>
            <a:pPr algn="ctr"/>
            <a:r>
              <a:rPr lang="sk-SK" sz="1300" dirty="0"/>
              <a:t>-tovar dodaný do ČŠ 2, 3 a 4</a:t>
            </a:r>
          </a:p>
          <a:p>
            <a:pPr algn="ctr"/>
            <a:r>
              <a:rPr lang="sk-SK" sz="1300" dirty="0"/>
              <a:t>-použitie sadzieb ČŠ 2, 3 a 4</a:t>
            </a:r>
          </a:p>
          <a:p>
            <a:pPr marL="171450" indent="-171450" algn="ctr">
              <a:buFontTx/>
              <a:buChar char="-"/>
            </a:pPr>
            <a:endParaRPr lang="en-US" sz="1200" dirty="0"/>
          </a:p>
        </p:txBody>
      </p:sp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7" y="5309432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4830618" y="3064660"/>
            <a:ext cx="3482109" cy="74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cxnSpLocks/>
          </p:cNvCxnSpPr>
          <p:nvPr/>
        </p:nvCxnSpPr>
        <p:spPr>
          <a:xfrm>
            <a:off x="4830618" y="4283952"/>
            <a:ext cx="5283200" cy="126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cxnSpLocks/>
          </p:cNvCxnSpPr>
          <p:nvPr/>
        </p:nvCxnSpPr>
        <p:spPr>
          <a:xfrm>
            <a:off x="4830618" y="4028414"/>
            <a:ext cx="1412914" cy="11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  <a:p>
            <a:pPr algn="ctr"/>
            <a:r>
              <a:rPr lang="sk-SK" dirty="0"/>
              <a:t>=</a:t>
            </a:r>
          </a:p>
          <a:p>
            <a:pPr algn="ctr"/>
            <a:r>
              <a:rPr lang="sk-SK" dirty="0"/>
              <a:t>členský štát identifikácie</a:t>
            </a:r>
            <a:endParaRPr lang="en-US" dirty="0"/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C7EAB524-DA24-4F9A-BC44-7543FB6EC3BB}"/>
              </a:ext>
            </a:extLst>
          </p:cNvPr>
          <p:cNvSpPr/>
          <p:nvPr/>
        </p:nvSpPr>
        <p:spPr>
          <a:xfrm>
            <a:off x="3985174" y="4787334"/>
            <a:ext cx="140066" cy="246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8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Predaj tovaru na diaľku z tretích krajín</a:t>
            </a:r>
            <a:br>
              <a:rPr lang="sk-SK" dirty="0"/>
            </a:br>
            <a:r>
              <a:rPr lang="sk-SK" dirty="0"/>
              <a:t>schéma </a:t>
            </a:r>
            <a:r>
              <a:rPr lang="sk-SK" cap="none" dirty="0" err="1"/>
              <a:t>i</a:t>
            </a:r>
            <a:r>
              <a:rPr lang="sk-SK" dirty="0" err="1"/>
              <a:t>OSS</a:t>
            </a:r>
            <a:r>
              <a:rPr lang="sk-SK" dirty="0"/>
              <a:t> (</a:t>
            </a:r>
            <a:r>
              <a:rPr lang="sk-SK" cap="none" dirty="0"/>
              <a:t>import</a:t>
            </a:r>
            <a:r>
              <a:rPr lang="sk-SK" dirty="0"/>
              <a:t> OSS)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12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920962" y="3619069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859607" y="4384994"/>
            <a:ext cx="2386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Dodávateľ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Podáva jedno daňové priznanie, kde zdaní:</a:t>
            </a:r>
          </a:p>
          <a:p>
            <a:pPr algn="ctr"/>
            <a:endParaRPr lang="sk-SK" dirty="0"/>
          </a:p>
          <a:p>
            <a:pPr algn="ctr"/>
            <a:r>
              <a:rPr lang="sk-SK" sz="1300" dirty="0"/>
              <a:t>-služby dodané do ČŠ 2, 3 a 4</a:t>
            </a:r>
          </a:p>
          <a:p>
            <a:pPr algn="ctr"/>
            <a:r>
              <a:rPr lang="sk-SK" sz="1300" dirty="0"/>
              <a:t>-použitie sadzieb ČŠ 2, 3 a 4</a:t>
            </a:r>
          </a:p>
          <a:p>
            <a:pPr marL="171450" indent="-171450" algn="ctr">
              <a:buFontTx/>
              <a:buChar char="-"/>
            </a:pPr>
            <a:endParaRPr lang="en-US" sz="1200" dirty="0"/>
          </a:p>
        </p:txBody>
      </p:sp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7" y="5309432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2209816" y="3064660"/>
            <a:ext cx="6102911" cy="82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cxnSpLocks/>
          </p:cNvCxnSpPr>
          <p:nvPr/>
        </p:nvCxnSpPr>
        <p:spPr>
          <a:xfrm>
            <a:off x="2261436" y="4378578"/>
            <a:ext cx="7852382" cy="116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cxnSpLocks/>
          </p:cNvCxnSpPr>
          <p:nvPr/>
        </p:nvCxnSpPr>
        <p:spPr>
          <a:xfrm flipV="1">
            <a:off x="2261436" y="4039442"/>
            <a:ext cx="3982096" cy="101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  <a:p>
            <a:pPr algn="ctr"/>
            <a:r>
              <a:rPr lang="sk-SK" dirty="0"/>
              <a:t>=</a:t>
            </a:r>
          </a:p>
          <a:p>
            <a:pPr algn="ctr"/>
            <a:r>
              <a:rPr lang="sk-SK" dirty="0"/>
              <a:t>členský štát identifikácie</a:t>
            </a:r>
            <a:endParaRPr lang="en-US" dirty="0"/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CAD00ED1-DBAD-4062-9791-049CC538074A}"/>
              </a:ext>
            </a:extLst>
          </p:cNvPr>
          <p:cNvSpPr txBox="1"/>
          <p:nvPr/>
        </p:nvSpPr>
        <p:spPr>
          <a:xfrm>
            <a:off x="479607" y="1982270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Tretia krajina</a:t>
            </a:r>
            <a:endParaRPr lang="en-US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490BB375-2999-4CDC-BFFF-7D6B4EC98BBA}"/>
              </a:ext>
            </a:extLst>
          </p:cNvPr>
          <p:cNvSpPr txBox="1"/>
          <p:nvPr/>
        </p:nvSpPr>
        <p:spPr>
          <a:xfrm>
            <a:off x="161987" y="4364844"/>
            <a:ext cx="238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A75E8F71-3986-4454-909D-2A196778146C}"/>
              </a:ext>
            </a:extLst>
          </p:cNvPr>
          <p:cNvSpPr/>
          <p:nvPr/>
        </p:nvSpPr>
        <p:spPr>
          <a:xfrm rot="17800954">
            <a:off x="2213280" y="4214756"/>
            <a:ext cx="111290" cy="1861032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9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Predaj tovaru na diaľku z tretích krajín</a:t>
            </a:r>
            <a:br>
              <a:rPr lang="sk-SK" dirty="0"/>
            </a:br>
            <a:r>
              <a:rPr lang="sk-SK" dirty="0"/>
              <a:t>schéma </a:t>
            </a:r>
            <a:r>
              <a:rPr lang="sk-SK" cap="none" dirty="0" err="1"/>
              <a:t>i</a:t>
            </a:r>
            <a:r>
              <a:rPr lang="sk-SK" dirty="0" err="1"/>
              <a:t>OSS</a:t>
            </a:r>
            <a:r>
              <a:rPr lang="sk-SK" dirty="0"/>
              <a:t> (</a:t>
            </a:r>
            <a:r>
              <a:rPr lang="sk-SK" cap="none" dirty="0"/>
              <a:t>import</a:t>
            </a:r>
            <a:r>
              <a:rPr lang="sk-SK" dirty="0"/>
              <a:t> OSS)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13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920962" y="3619069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859607" y="4384994"/>
            <a:ext cx="2386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Sprostredkovateľ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Podáva jedno daňové priznanie, kde zdaní:</a:t>
            </a:r>
          </a:p>
          <a:p>
            <a:pPr algn="ctr"/>
            <a:endParaRPr lang="sk-SK" dirty="0"/>
          </a:p>
          <a:p>
            <a:pPr algn="ctr"/>
            <a:r>
              <a:rPr lang="sk-SK" sz="1300" dirty="0"/>
              <a:t>-služby dodané do ČŠ 2, 3 a 4</a:t>
            </a:r>
          </a:p>
          <a:p>
            <a:pPr algn="ctr"/>
            <a:r>
              <a:rPr lang="sk-SK" sz="1300" dirty="0"/>
              <a:t>-použitie sadzieb ČŠ 2, 3 a 4</a:t>
            </a:r>
          </a:p>
          <a:p>
            <a:pPr marL="171450" indent="-171450" algn="ctr">
              <a:buFontTx/>
              <a:buChar char="-"/>
            </a:pPr>
            <a:endParaRPr lang="en-US" sz="1200" dirty="0"/>
          </a:p>
        </p:txBody>
      </p:sp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7" y="5309432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2209816" y="3064660"/>
            <a:ext cx="6102911" cy="82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cxnSpLocks/>
          </p:cNvCxnSpPr>
          <p:nvPr/>
        </p:nvCxnSpPr>
        <p:spPr>
          <a:xfrm>
            <a:off x="2261436" y="4378578"/>
            <a:ext cx="7852382" cy="116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cxnSpLocks/>
          </p:cNvCxnSpPr>
          <p:nvPr/>
        </p:nvCxnSpPr>
        <p:spPr>
          <a:xfrm flipV="1">
            <a:off x="2261436" y="4039442"/>
            <a:ext cx="3982096" cy="101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  <a:p>
            <a:pPr algn="ctr"/>
            <a:r>
              <a:rPr lang="sk-SK" dirty="0"/>
              <a:t>=</a:t>
            </a:r>
          </a:p>
          <a:p>
            <a:pPr algn="ctr"/>
            <a:r>
              <a:rPr lang="sk-SK" dirty="0"/>
              <a:t>členský štát identifikácie</a:t>
            </a:r>
            <a:endParaRPr lang="en-US" dirty="0"/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CAD00ED1-DBAD-4062-9791-049CC538074A}"/>
              </a:ext>
            </a:extLst>
          </p:cNvPr>
          <p:cNvSpPr txBox="1"/>
          <p:nvPr/>
        </p:nvSpPr>
        <p:spPr>
          <a:xfrm>
            <a:off x="479607" y="1982270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Tretia krajina</a:t>
            </a:r>
            <a:endParaRPr lang="en-US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490BB375-2999-4CDC-BFFF-7D6B4EC98BBA}"/>
              </a:ext>
            </a:extLst>
          </p:cNvPr>
          <p:cNvSpPr txBox="1"/>
          <p:nvPr/>
        </p:nvSpPr>
        <p:spPr>
          <a:xfrm>
            <a:off x="161987" y="4364844"/>
            <a:ext cx="238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</p:txBody>
      </p:sp>
      <p:pic>
        <p:nvPicPr>
          <p:cNvPr id="29" name="Picture 2" descr="C:\Users\rondrejkova\AppData\Local\Microsoft\Windows\Temporary Internet Files\Content.IE5\IYA17DNE\computer-silhouette[1].jpg">
            <a:extLst>
              <a:ext uri="{FF2B5EF4-FFF2-40B4-BE49-F238E27FC236}">
                <a16:creationId xmlns:a16="http://schemas.microsoft.com/office/drawing/2014/main" id="{0F712434-5884-4926-89ED-5F107884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97" y="3628444"/>
            <a:ext cx="802525" cy="8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Šípka: nadol 33">
            <a:extLst>
              <a:ext uri="{FF2B5EF4-FFF2-40B4-BE49-F238E27FC236}">
                <a16:creationId xmlns:a16="http://schemas.microsoft.com/office/drawing/2014/main" id="{F15BF8CB-5AB8-4218-A007-345F2EF7C804}"/>
              </a:ext>
            </a:extLst>
          </p:cNvPr>
          <p:cNvSpPr/>
          <p:nvPr/>
        </p:nvSpPr>
        <p:spPr>
          <a:xfrm>
            <a:off x="3985174" y="4787334"/>
            <a:ext cx="140066" cy="246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Šípka: zakrivená doprava 4">
            <a:extLst>
              <a:ext uri="{FF2B5EF4-FFF2-40B4-BE49-F238E27FC236}">
                <a16:creationId xmlns:a16="http://schemas.microsoft.com/office/drawing/2014/main" id="{93079EDF-92E0-4F79-8238-C22A3F149555}"/>
              </a:ext>
            </a:extLst>
          </p:cNvPr>
          <p:cNvSpPr/>
          <p:nvPr/>
        </p:nvSpPr>
        <p:spPr>
          <a:xfrm rot="16361062">
            <a:off x="2283924" y="4064624"/>
            <a:ext cx="409378" cy="17469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2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81040" y="102060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-1" normalizeH="0" baseline="0" noProof="0" dirty="0">
                <a:ln>
                  <a:noFill/>
                </a:ln>
                <a:solidFill>
                  <a:srgbClr val="1F727E"/>
                </a:solidFill>
                <a:effectLst/>
                <a:uLnTx/>
                <a:uFillTx/>
                <a:latin typeface="Gill Sans MT"/>
              </a:rPr>
              <a:t>DPH domnelý príjemca – elektronické rozhranie</a:t>
            </a:r>
            <a:endParaRPr kumimoji="0" lang="sk-SK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581040" y="2495520"/>
            <a:ext cx="1099332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8967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Domnelý príjemca – elektronické rozhranie</a:t>
            </a:r>
            <a:br>
              <a:rPr lang="sk-SK" dirty="0"/>
            </a:br>
            <a:r>
              <a:rPr lang="sk-SK" dirty="0"/>
              <a:t>čl. 14 ods. 1 smernice 2006/112/ES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15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920962" y="3619069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7" y="5309432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2209816" y="3064660"/>
            <a:ext cx="6102911" cy="82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cxnSpLocks/>
          </p:cNvCxnSpPr>
          <p:nvPr/>
        </p:nvCxnSpPr>
        <p:spPr>
          <a:xfrm>
            <a:off x="2261436" y="4378578"/>
            <a:ext cx="7852382" cy="116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cxnSpLocks/>
          </p:cNvCxnSpPr>
          <p:nvPr/>
        </p:nvCxnSpPr>
        <p:spPr>
          <a:xfrm flipV="1">
            <a:off x="2261436" y="4039442"/>
            <a:ext cx="3982096" cy="101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  <a:p>
            <a:pPr algn="ctr"/>
            <a:r>
              <a:rPr lang="sk-SK" dirty="0"/>
              <a:t>=</a:t>
            </a:r>
          </a:p>
          <a:p>
            <a:pPr algn="ctr"/>
            <a:r>
              <a:rPr lang="sk-SK" dirty="0"/>
              <a:t>členský štát identifikácie</a:t>
            </a:r>
            <a:endParaRPr lang="en-US" dirty="0"/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CAD00ED1-DBAD-4062-9791-049CC538074A}"/>
              </a:ext>
            </a:extLst>
          </p:cNvPr>
          <p:cNvSpPr txBox="1"/>
          <p:nvPr/>
        </p:nvSpPr>
        <p:spPr>
          <a:xfrm>
            <a:off x="479607" y="1982270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Tretia krajina</a:t>
            </a:r>
            <a:endParaRPr lang="en-US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490BB375-2999-4CDC-BFFF-7D6B4EC98BBA}"/>
              </a:ext>
            </a:extLst>
          </p:cNvPr>
          <p:cNvSpPr txBox="1"/>
          <p:nvPr/>
        </p:nvSpPr>
        <p:spPr>
          <a:xfrm>
            <a:off x="161987" y="4364844"/>
            <a:ext cx="2386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Zásielky</a:t>
            </a:r>
          </a:p>
          <a:p>
            <a:pPr algn="ctr"/>
            <a:r>
              <a:rPr lang="sk-SK" dirty="0"/>
              <a:t>do 150 EUR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A75E8F71-3986-4454-909D-2A196778146C}"/>
              </a:ext>
            </a:extLst>
          </p:cNvPr>
          <p:cNvSpPr/>
          <p:nvPr/>
        </p:nvSpPr>
        <p:spPr>
          <a:xfrm rot="17800954">
            <a:off x="2213280" y="4214756"/>
            <a:ext cx="111290" cy="1861032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uha: zahnutá nahor 6">
            <a:extLst>
              <a:ext uri="{FF2B5EF4-FFF2-40B4-BE49-F238E27FC236}">
                <a16:creationId xmlns:a16="http://schemas.microsoft.com/office/drawing/2014/main" id="{643E7982-2BFC-41E9-A49F-6AB80FD4C9E9}"/>
              </a:ext>
            </a:extLst>
          </p:cNvPr>
          <p:cNvSpPr/>
          <p:nvPr/>
        </p:nvSpPr>
        <p:spPr>
          <a:xfrm>
            <a:off x="3233929" y="5201633"/>
            <a:ext cx="1633975" cy="116992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www.portal.com</a:t>
            </a:r>
            <a:endParaRPr lang="en-GB" dirty="0"/>
          </a:p>
        </p:txBody>
      </p:sp>
      <p:sp>
        <p:nvSpPr>
          <p:cNvPr id="29" name="Šípka: nadol 28">
            <a:extLst>
              <a:ext uri="{FF2B5EF4-FFF2-40B4-BE49-F238E27FC236}">
                <a16:creationId xmlns:a16="http://schemas.microsoft.com/office/drawing/2014/main" id="{533468CB-9B07-429F-A0C5-62C55FFC11BF}"/>
              </a:ext>
            </a:extLst>
          </p:cNvPr>
          <p:cNvSpPr/>
          <p:nvPr/>
        </p:nvSpPr>
        <p:spPr>
          <a:xfrm rot="16045766">
            <a:off x="7568989" y="3259466"/>
            <a:ext cx="111290" cy="5040000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Šípka: nadol 33">
            <a:extLst>
              <a:ext uri="{FF2B5EF4-FFF2-40B4-BE49-F238E27FC236}">
                <a16:creationId xmlns:a16="http://schemas.microsoft.com/office/drawing/2014/main" id="{6B30ECC4-9061-4ADB-B928-FE5ACE115C08}"/>
              </a:ext>
            </a:extLst>
          </p:cNvPr>
          <p:cNvSpPr/>
          <p:nvPr/>
        </p:nvSpPr>
        <p:spPr>
          <a:xfrm rot="14245045">
            <a:off x="6715785" y="2627279"/>
            <a:ext cx="111290" cy="3960000"/>
          </a:xfrm>
          <a:prstGeom prst="downArrow">
            <a:avLst>
              <a:gd name="adj1" fmla="val 50000"/>
              <a:gd name="adj2" fmla="val 40981"/>
            </a:avLst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Šípka: nadol 34">
            <a:extLst>
              <a:ext uri="{FF2B5EF4-FFF2-40B4-BE49-F238E27FC236}">
                <a16:creationId xmlns:a16="http://schemas.microsoft.com/office/drawing/2014/main" id="{C5EA3387-E660-401D-993F-E16755174A05}"/>
              </a:ext>
            </a:extLst>
          </p:cNvPr>
          <p:cNvSpPr/>
          <p:nvPr/>
        </p:nvSpPr>
        <p:spPr>
          <a:xfrm rot="13695520">
            <a:off x="5598131" y="4144582"/>
            <a:ext cx="111290" cy="1620000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Domnelý príjemca – elektronické rozhranie</a:t>
            </a:r>
            <a:br>
              <a:rPr lang="sk-SK" dirty="0"/>
            </a:br>
            <a:r>
              <a:rPr lang="sk-SK" dirty="0"/>
              <a:t>čl. 14 ods. 2 smernice 2006/112/ES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16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920962" y="3619069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7" y="5309432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  <a:p>
            <a:pPr algn="ctr"/>
            <a:r>
              <a:rPr lang="sk-SK" dirty="0"/>
              <a:t>=</a:t>
            </a:r>
          </a:p>
          <a:p>
            <a:pPr algn="ctr"/>
            <a:r>
              <a:rPr lang="sk-SK" dirty="0"/>
              <a:t>členský štát identifikácie</a:t>
            </a:r>
            <a:endParaRPr lang="en-US" dirty="0"/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CAD00ED1-DBAD-4062-9791-049CC538074A}"/>
              </a:ext>
            </a:extLst>
          </p:cNvPr>
          <p:cNvSpPr txBox="1"/>
          <p:nvPr/>
        </p:nvSpPr>
        <p:spPr>
          <a:xfrm>
            <a:off x="479607" y="1982270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Tretia krajina</a:t>
            </a:r>
            <a:endParaRPr lang="en-US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490BB375-2999-4CDC-BFFF-7D6B4EC98BBA}"/>
              </a:ext>
            </a:extLst>
          </p:cNvPr>
          <p:cNvSpPr txBox="1"/>
          <p:nvPr/>
        </p:nvSpPr>
        <p:spPr>
          <a:xfrm>
            <a:off x="161987" y="4364844"/>
            <a:ext cx="238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A75E8F71-3986-4454-909D-2A196778146C}"/>
              </a:ext>
            </a:extLst>
          </p:cNvPr>
          <p:cNvSpPr/>
          <p:nvPr/>
        </p:nvSpPr>
        <p:spPr>
          <a:xfrm rot="17800954">
            <a:off x="2213280" y="4214756"/>
            <a:ext cx="111290" cy="1861032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uha: zahnutá nahor 6">
            <a:extLst>
              <a:ext uri="{FF2B5EF4-FFF2-40B4-BE49-F238E27FC236}">
                <a16:creationId xmlns:a16="http://schemas.microsoft.com/office/drawing/2014/main" id="{643E7982-2BFC-41E9-A49F-6AB80FD4C9E9}"/>
              </a:ext>
            </a:extLst>
          </p:cNvPr>
          <p:cNvSpPr/>
          <p:nvPr/>
        </p:nvSpPr>
        <p:spPr>
          <a:xfrm>
            <a:off x="3233929" y="5201633"/>
            <a:ext cx="1633975" cy="116992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www.portal.com</a:t>
            </a:r>
            <a:endParaRPr lang="en-GB" dirty="0"/>
          </a:p>
        </p:txBody>
      </p:sp>
      <p:sp>
        <p:nvSpPr>
          <p:cNvPr id="29" name="Šípka: nadol 28">
            <a:extLst>
              <a:ext uri="{FF2B5EF4-FFF2-40B4-BE49-F238E27FC236}">
                <a16:creationId xmlns:a16="http://schemas.microsoft.com/office/drawing/2014/main" id="{533468CB-9B07-429F-A0C5-62C55FFC11BF}"/>
              </a:ext>
            </a:extLst>
          </p:cNvPr>
          <p:cNvSpPr/>
          <p:nvPr/>
        </p:nvSpPr>
        <p:spPr>
          <a:xfrm rot="16045766">
            <a:off x="7568989" y="3259466"/>
            <a:ext cx="111290" cy="5040000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Šípka: nadol 33">
            <a:extLst>
              <a:ext uri="{FF2B5EF4-FFF2-40B4-BE49-F238E27FC236}">
                <a16:creationId xmlns:a16="http://schemas.microsoft.com/office/drawing/2014/main" id="{6B30ECC4-9061-4ADB-B928-FE5ACE115C08}"/>
              </a:ext>
            </a:extLst>
          </p:cNvPr>
          <p:cNvSpPr/>
          <p:nvPr/>
        </p:nvSpPr>
        <p:spPr>
          <a:xfrm rot="14245045">
            <a:off x="6715785" y="2627279"/>
            <a:ext cx="111290" cy="3960000"/>
          </a:xfrm>
          <a:prstGeom prst="downArrow">
            <a:avLst>
              <a:gd name="adj1" fmla="val 50000"/>
              <a:gd name="adj2" fmla="val 40981"/>
            </a:avLst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Šípka: nadol 34">
            <a:extLst>
              <a:ext uri="{FF2B5EF4-FFF2-40B4-BE49-F238E27FC236}">
                <a16:creationId xmlns:a16="http://schemas.microsoft.com/office/drawing/2014/main" id="{C5EA3387-E660-401D-993F-E16755174A05}"/>
              </a:ext>
            </a:extLst>
          </p:cNvPr>
          <p:cNvSpPr/>
          <p:nvPr/>
        </p:nvSpPr>
        <p:spPr>
          <a:xfrm rot="13695520">
            <a:off x="5598131" y="4144582"/>
            <a:ext cx="111290" cy="1620000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6" descr="C:\Users\rondrejkova\AppData\Local\Microsoft\Windows\Temporary Internet Files\Content.IE5\IYA17DNE\1099px-Factory_icon.svg[1].png">
            <a:extLst>
              <a:ext uri="{FF2B5EF4-FFF2-40B4-BE49-F238E27FC236}">
                <a16:creationId xmlns:a16="http://schemas.microsoft.com/office/drawing/2014/main" id="{71D6E281-5B67-452D-A60A-5B9D8EF67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3589644" y="3547335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90E6FF43-9CC2-49B6-82D1-34FDEE6F384C}"/>
              </a:ext>
            </a:extLst>
          </p:cNvPr>
          <p:cNvCxnSpPr>
            <a:cxnSpLocks/>
          </p:cNvCxnSpPr>
          <p:nvPr/>
        </p:nvCxnSpPr>
        <p:spPr>
          <a:xfrm flipV="1">
            <a:off x="4830618" y="3064660"/>
            <a:ext cx="3482109" cy="74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01FF2AB9-581E-4C7C-B0AB-1834EAEAA0C5}"/>
              </a:ext>
            </a:extLst>
          </p:cNvPr>
          <p:cNvCxnSpPr>
            <a:cxnSpLocks/>
          </p:cNvCxnSpPr>
          <p:nvPr/>
        </p:nvCxnSpPr>
        <p:spPr>
          <a:xfrm>
            <a:off x="4830618" y="4283952"/>
            <a:ext cx="5283200" cy="126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ovacia šípka 38">
            <a:extLst>
              <a:ext uri="{FF2B5EF4-FFF2-40B4-BE49-F238E27FC236}">
                <a16:creationId xmlns:a16="http://schemas.microsoft.com/office/drawing/2014/main" id="{DFB8AB6F-E8B6-41A9-90B0-A6A81838E425}"/>
              </a:ext>
            </a:extLst>
          </p:cNvPr>
          <p:cNvCxnSpPr>
            <a:cxnSpLocks/>
          </p:cNvCxnSpPr>
          <p:nvPr/>
        </p:nvCxnSpPr>
        <p:spPr>
          <a:xfrm>
            <a:off x="4830618" y="4028414"/>
            <a:ext cx="1412914" cy="11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lokTextu 42">
            <a:extLst>
              <a:ext uri="{FF2B5EF4-FFF2-40B4-BE49-F238E27FC236}">
                <a16:creationId xmlns:a16="http://schemas.microsoft.com/office/drawing/2014/main" id="{F901DBEB-98BE-4726-8C0C-D4871829F1B6}"/>
              </a:ext>
            </a:extLst>
          </p:cNvPr>
          <p:cNvSpPr txBox="1"/>
          <p:nvPr/>
        </p:nvSpPr>
        <p:spPr>
          <a:xfrm>
            <a:off x="2859607" y="4384994"/>
            <a:ext cx="238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SKLAD</a:t>
            </a:r>
          </a:p>
        </p:txBody>
      </p:sp>
    </p:spTree>
    <p:extLst>
      <p:ext uri="{BB962C8B-B14F-4D97-AF65-F5344CB8AC3E}">
        <p14:creationId xmlns:p14="http://schemas.microsoft.com/office/powerpoint/2010/main" val="398679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81040" y="102060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-1" normalizeH="0" baseline="0" noProof="0" dirty="0">
                <a:ln>
                  <a:noFill/>
                </a:ln>
                <a:solidFill>
                  <a:srgbClr val="1F727E"/>
                </a:solidFill>
                <a:effectLst/>
                <a:uLnTx/>
                <a:uFillTx/>
                <a:latin typeface="Gill Sans MT"/>
              </a:rPr>
              <a:t>E-</a:t>
            </a:r>
            <a:r>
              <a:rPr kumimoji="0" lang="sk-SK" sz="3600" b="0" i="0" u="none" strike="noStrike" kern="1200" cap="all" spc="-1" normalizeH="0" baseline="0" noProof="0" dirty="0" err="1">
                <a:ln>
                  <a:noFill/>
                </a:ln>
                <a:solidFill>
                  <a:srgbClr val="1F727E"/>
                </a:solidFill>
                <a:effectLst/>
                <a:uLnTx/>
                <a:uFillTx/>
                <a:latin typeface="Gill Sans MT"/>
              </a:rPr>
              <a:t>shop</a:t>
            </a:r>
            <a:r>
              <a:rPr kumimoji="0" lang="sk-SK" sz="3600" b="0" i="0" u="none" strike="noStrike" kern="1200" cap="all" spc="-1" normalizeH="0" baseline="0" noProof="0" dirty="0">
                <a:ln>
                  <a:noFill/>
                </a:ln>
                <a:solidFill>
                  <a:srgbClr val="1F727E"/>
                </a:solidFill>
                <a:effectLst/>
                <a:uLnTx/>
                <a:uFillTx/>
                <a:latin typeface="Gill Sans MT"/>
              </a:rPr>
              <a:t> z  pohľadu Dane z príjmov</a:t>
            </a:r>
            <a:endParaRPr kumimoji="0" lang="sk-SK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581040" y="2495520"/>
            <a:ext cx="1099332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0923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739585A3-80A4-4BF4-889D-6E8567289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88" y="1834126"/>
            <a:ext cx="1627349" cy="159487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1AB80EC-47CD-44EA-B200-3CA7E01C9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93" y="1866957"/>
            <a:ext cx="1631679" cy="15948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</a:t>
            </a:r>
            <a:r>
              <a:rPr lang="sk-SK" dirty="0" err="1"/>
              <a:t>shop</a:t>
            </a:r>
            <a:r>
              <a:rPr lang="sk-SK" dirty="0"/>
              <a:t> – Formy podnikania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7C2A3FD6-8B22-4EEC-9076-ACD8B49AB7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129" y="2055302"/>
          <a:ext cx="11745087" cy="480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59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E-SHOP - VŠEOBECNE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1192" y="1589848"/>
            <a:ext cx="11029615" cy="3678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500" i="1" dirty="0"/>
              <a:t>Všeobecne možno konštatovať, že pri začiatku podnikania bez náročných počiatočných investícií je lepšie začať so živnosťou, a postupne so zvyšujúcimi príjmami prejsť na podnikanie prostredníctvom obchodnej spoločnosti.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19</a:t>
            </a:fld>
            <a:endParaRPr lang="sk-SK"/>
          </a:p>
        </p:txBody>
      </p:sp>
      <p:pic>
        <p:nvPicPr>
          <p:cNvPr id="5" name="Zástupný objekt pre obsah 3">
            <a:extLst>
              <a:ext uri="{FF2B5EF4-FFF2-40B4-BE49-F238E27FC236}">
                <a16:creationId xmlns:a16="http://schemas.microsoft.com/office/drawing/2014/main" id="{BAD77C1A-5DAE-4B00-B241-28B66A02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13" y="3647533"/>
            <a:ext cx="2512987" cy="29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6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Obsah prezentácie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200" b="1" dirty="0"/>
              <a:t>DPH: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2000" dirty="0"/>
              <a:t>Dodanie služieb nezdaniteľným osobám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2000" dirty="0"/>
              <a:t>Predaj tovaru na diaľku</a:t>
            </a:r>
          </a:p>
          <a:p>
            <a:pPr marL="324000" lvl="1" indent="0" algn="just">
              <a:buNone/>
            </a:pPr>
            <a:endParaRPr lang="sk-SK" sz="2000" dirty="0"/>
          </a:p>
          <a:p>
            <a:pPr algn="just">
              <a:buFont typeface="Wingdings" pitchFamily="2" charset="2"/>
              <a:buChar char="Ø"/>
            </a:pPr>
            <a:r>
              <a:rPr lang="sk-SK" sz="2200" b="1" dirty="0"/>
              <a:t>Daň z príjmov</a:t>
            </a:r>
          </a:p>
          <a:p>
            <a:pPr lvl="1" algn="just">
              <a:buFont typeface="Wingdings" pitchFamily="2" charset="2"/>
              <a:buChar char="Ø"/>
            </a:pP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09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F149D447-E5BF-48E5-A673-BB46CD57A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5" y="2000678"/>
            <a:ext cx="2760423" cy="302442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1A6B987-A4D0-4A1D-9F1D-36B4E7207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5081">
            <a:off x="3832655" y="2461218"/>
            <a:ext cx="2528036" cy="19355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8D7F8B-B85D-4570-8D4A-EDA9A8E9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</a:t>
            </a:r>
            <a:r>
              <a:rPr lang="sk-SK" dirty="0" err="1"/>
              <a:t>shop</a:t>
            </a:r>
            <a:r>
              <a:rPr lang="sk-SK" dirty="0"/>
              <a:t> – Registrácia k dani z príjmov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C15B83-2361-487A-B5D6-5F4E691D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3746"/>
            <a:ext cx="5366601" cy="1133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b="1" dirty="0"/>
              <a:t>Registrácia k dani z príjmov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F71002-5410-4E9B-9C87-746B14DE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20</a:t>
            </a:fld>
            <a:endParaRPr lang="sk-SK"/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012AD713-C30A-4431-A5C6-8BAC5B01FC4A}"/>
              </a:ext>
            </a:extLst>
          </p:cNvPr>
          <p:cNvSpPr txBox="1">
            <a:spLocks/>
          </p:cNvSpPr>
          <p:nvPr/>
        </p:nvSpPr>
        <p:spPr>
          <a:xfrm>
            <a:off x="2621115" y="3984515"/>
            <a:ext cx="5366601" cy="113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k-SK" sz="3000" b="1" u="sng" dirty="0"/>
              <a:t>Jednotné kontaktné miesto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87AD11A5-33CA-4F1B-AF7E-5DAF31634B80}"/>
              </a:ext>
            </a:extLst>
          </p:cNvPr>
          <p:cNvSpPr txBox="1">
            <a:spLocks/>
          </p:cNvSpPr>
          <p:nvPr/>
        </p:nvSpPr>
        <p:spPr>
          <a:xfrm>
            <a:off x="356088" y="5167998"/>
            <a:ext cx="11254720" cy="1450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i="1" dirty="0"/>
              <a:t>Ak nie priamo pri založení podnikania, tak prostredníctvom formulára, najneskôr do</a:t>
            </a:r>
            <a:r>
              <a:rPr lang="pl-PL" i="1" dirty="0"/>
              <a:t> konca kalendárneho mesiaca po uplynutí mesiaca, v ktorom získa povolenie alebo oprávnenie na podnikanie.</a:t>
            </a:r>
          </a:p>
          <a:p>
            <a:pPr marL="0" indent="0">
              <a:buNone/>
            </a:pPr>
            <a:r>
              <a:rPr lang="pl-PL" b="1" i="1" dirty="0"/>
              <a:t>Od roku 2021 – automaticky pri založení podnikania. 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157132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C67606ED-C87A-4A06-AED9-F22966DB9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5081">
            <a:off x="6330392" y="5023009"/>
            <a:ext cx="905521" cy="69330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81C4DB9-0774-42E3-8F49-FD384E683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91" y="1812929"/>
            <a:ext cx="2984711" cy="20437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E-SHOP – Zistenie základu dane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21</a:t>
            </a:fld>
            <a:endParaRPr lang="sk-SK"/>
          </a:p>
        </p:txBody>
      </p:sp>
      <p:graphicFrame>
        <p:nvGraphicFramePr>
          <p:cNvPr id="5" name="Zástupný objekt pre obsah 5">
            <a:extLst>
              <a:ext uri="{FF2B5EF4-FFF2-40B4-BE49-F238E27FC236}">
                <a16:creationId xmlns:a16="http://schemas.microsoft.com/office/drawing/2014/main" id="{FB5BA799-B38E-416C-96A4-D0B524820F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281" y="2358883"/>
          <a:ext cx="10315019" cy="359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96015D25-899A-44C6-980A-137C60DE87E9}"/>
              </a:ext>
            </a:extLst>
          </p:cNvPr>
          <p:cNvSpPr txBox="1"/>
          <p:nvPr/>
        </p:nvSpPr>
        <p:spPr>
          <a:xfrm>
            <a:off x="153698" y="1959237"/>
            <a:ext cx="1067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Pri výpočte základu dane sa vychádza z účtovníctva, resp. evidencie v závislosti od typu podnikania: 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D16DEEF7-2542-48A1-B2EB-F68BFEEDCBA4}"/>
              </a:ext>
            </a:extLst>
          </p:cNvPr>
          <p:cNvSpPr/>
          <p:nvPr/>
        </p:nvSpPr>
        <p:spPr>
          <a:xfrm>
            <a:off x="6342078" y="5809595"/>
            <a:ext cx="5268730" cy="6924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k-SK" sz="1300" dirty="0"/>
              <a:t>Následne</a:t>
            </a:r>
          </a:p>
          <a:p>
            <a:pPr lvl="0"/>
            <a:r>
              <a:rPr lang="sk-SK" sz="1300" dirty="0"/>
              <a:t>=&gt; Úprava o pripočítateľné a odpočítateľné položky</a:t>
            </a:r>
          </a:p>
          <a:p>
            <a:pPr lvl="0"/>
            <a:r>
              <a:rPr lang="sk-SK" sz="1300" dirty="0"/>
              <a:t>=&gt; Možnosť umorenia daňovej straty</a:t>
            </a:r>
          </a:p>
        </p:txBody>
      </p:sp>
    </p:spTree>
    <p:extLst>
      <p:ext uri="{BB962C8B-B14F-4D97-AF65-F5344CB8AC3E}">
        <p14:creationId xmlns:p14="http://schemas.microsoft.com/office/powerpoint/2010/main" val="2179960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E-SHOP – Sadzba dane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22</a:t>
            </a:fld>
            <a:endParaRPr lang="sk-SK"/>
          </a:p>
        </p:txBody>
      </p:sp>
      <p:graphicFrame>
        <p:nvGraphicFramePr>
          <p:cNvPr id="8" name="Zástupný objekt pre obsah 5">
            <a:extLst>
              <a:ext uri="{FF2B5EF4-FFF2-40B4-BE49-F238E27FC236}">
                <a16:creationId xmlns:a16="http://schemas.microsoft.com/office/drawing/2014/main" id="{15205613-D19D-4373-B696-4827CC629A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38543" y="2143387"/>
          <a:ext cx="9018165" cy="345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4C0823A3-A9FC-44AC-A9EE-83922F4E9D33}"/>
              </a:ext>
            </a:extLst>
          </p:cNvPr>
          <p:cNvSpPr txBox="1">
            <a:spLocks/>
          </p:cNvSpPr>
          <p:nvPr/>
        </p:nvSpPr>
        <p:spPr>
          <a:xfrm>
            <a:off x="221864" y="5746458"/>
            <a:ext cx="11254720" cy="939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i="1" dirty="0"/>
              <a:t>* Platí pre rok 2019</a:t>
            </a:r>
          </a:p>
          <a:p>
            <a:pPr marL="0" indent="0">
              <a:buNone/>
            </a:pPr>
            <a:r>
              <a:rPr lang="sk-SK" i="1" dirty="0"/>
              <a:t>Od roku 2020 </a:t>
            </a:r>
            <a:r>
              <a:rPr lang="sk-SK" b="1" i="1" dirty="0"/>
              <a:t>15%</a:t>
            </a:r>
            <a:r>
              <a:rPr lang="sk-SK" i="1" dirty="0"/>
              <a:t> pre fyzické osoby alebo spoločnosti s príjmami do 100 000 EUR.</a:t>
            </a:r>
            <a:endParaRPr lang="sk-SK" b="1" i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EAE771E-C880-4E29-BAD2-043472EF4C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25599" y="2718190"/>
            <a:ext cx="3605674" cy="36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</a:t>
            </a:r>
            <a:r>
              <a:rPr lang="sk-SK" dirty="0" err="1"/>
              <a:t>shop</a:t>
            </a:r>
            <a:r>
              <a:rPr lang="sk-SK" dirty="0"/>
              <a:t> – daňové priznanie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843FB2B6-1E5D-4CFE-8DB0-118B76E3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6516" y="4323736"/>
            <a:ext cx="4388928" cy="1814963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23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397AEF6-509B-49A9-AC9F-D8A56594DBDC}"/>
              </a:ext>
            </a:extLst>
          </p:cNvPr>
          <p:cNvSpPr/>
          <p:nvPr/>
        </p:nvSpPr>
        <p:spPr>
          <a:xfrm>
            <a:off x="231830" y="2720532"/>
            <a:ext cx="382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DEADLINE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DB1BF32-88BB-41FE-B8DC-45F0A0ABFE90}"/>
              </a:ext>
            </a:extLst>
          </p:cNvPr>
          <p:cNvSpPr txBox="1">
            <a:spLocks/>
          </p:cNvSpPr>
          <p:nvPr/>
        </p:nvSpPr>
        <p:spPr>
          <a:xfrm>
            <a:off x="4055632" y="2526067"/>
            <a:ext cx="7370173" cy="1415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600" b="1" i="1" dirty="0"/>
              <a:t>31. marec (alebo 30. jún po podaní oznámenia o predĺžení lehoty o 3 mesiace)</a:t>
            </a:r>
          </a:p>
        </p:txBody>
      </p:sp>
    </p:spTree>
    <p:extLst>
      <p:ext uri="{BB962C8B-B14F-4D97-AF65-F5344CB8AC3E}">
        <p14:creationId xmlns:p14="http://schemas.microsoft.com/office/powerpoint/2010/main" val="1986749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</a:t>
            </a:r>
            <a:r>
              <a:rPr lang="sk-SK" dirty="0" err="1"/>
              <a:t>shop</a:t>
            </a:r>
            <a:r>
              <a:rPr lang="sk-SK" dirty="0"/>
              <a:t> – Daňová 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2349" y="2145485"/>
            <a:ext cx="11029615" cy="41757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/>
              <a:t>Daňová optimalizácia z pohľadu fyzických osôb (živnostníkov):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Odloženie inkás vystavených faktúr (predĺženie splatnosti do nasledujúceho roka)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Uplatnenie paušálnych výdavkov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Uplatnenie nezdaniteľnej časti na manžela/ku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Uplatnenie výdavkov na odvody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Odloženie lehoty na podanie priznania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Kombinácia príjmov – živnosť, zamestnanie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Automobil v podnikaní (evidencia </a:t>
            </a:r>
            <a:r>
              <a:rPr lang="sk-SK" dirty="0" err="1"/>
              <a:t>vs</a:t>
            </a:r>
            <a:r>
              <a:rPr lang="sk-SK" dirty="0"/>
              <a:t>. paušál)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Majetok do 1 700 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Formy vlastníctva majetku (nájom, vlastný majetok)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Príspevok z úradu práce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24</a:t>
            </a:fld>
            <a:endParaRPr lang="sk-SK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47DD492E-AA2E-4F1A-AE77-3ED1787DA106}"/>
              </a:ext>
            </a:extLst>
          </p:cNvPr>
          <p:cNvSpPr txBox="1">
            <a:spLocks/>
          </p:cNvSpPr>
          <p:nvPr/>
        </p:nvSpPr>
        <p:spPr>
          <a:xfrm>
            <a:off x="5580388" y="5217546"/>
            <a:ext cx="6826616" cy="1699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k-SK" b="1" dirty="0"/>
              <a:t>Pri optimalizácii pozor: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Zvážiť vplyv na úvery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Zvážiť prípadné možnosti čerpania eurofondov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4821224-C44C-4AE2-A697-ECB3CE203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94" y="2974089"/>
            <a:ext cx="3232075" cy="20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</a:t>
            </a:r>
            <a:r>
              <a:rPr lang="sk-SK" dirty="0" err="1"/>
              <a:t>shop</a:t>
            </a:r>
            <a:r>
              <a:rPr lang="sk-SK" dirty="0"/>
              <a:t> – daňová optimalizácia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25</a:t>
            </a:fld>
            <a:endParaRPr lang="sk-SK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BC1923A7-AD3A-4FF9-AFC5-444230B6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84205"/>
            <a:ext cx="11029950" cy="3854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Daňová optimalizácia z pohľadu spoločností: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Paušálne výdavky (majetok aj na súkromné účely)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Automobil v podnikaní (evidencia </a:t>
            </a:r>
            <a:r>
              <a:rPr lang="sk-SK" dirty="0" err="1"/>
              <a:t>vs</a:t>
            </a:r>
            <a:r>
              <a:rPr lang="sk-SK" dirty="0"/>
              <a:t>. paušál)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Výdavky podmienené zaplatením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Management pohľadávok (opravné položky, odpis pohľadávok)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Záväzky po splatnosti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Majetok do 1 700 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Formy vlastníctva majetku (nájom, vlastný majetok)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Odloženie lehoty na podanie DPPO priznania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A97BC55-2878-4243-84D5-4D2F3C73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0699" y="3716323"/>
            <a:ext cx="4812098" cy="26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E-</a:t>
            </a:r>
            <a:r>
              <a:rPr lang="sk-SK" dirty="0" err="1"/>
              <a:t>shop</a:t>
            </a:r>
            <a:r>
              <a:rPr lang="sk-SK" dirty="0"/>
              <a:t> – daňová 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1192" y="1887524"/>
            <a:ext cx="11029615" cy="42683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3500" dirty="0"/>
              <a:t>Kľúčové pravidlo preukazovania daňových výdavkov: 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sz="4000" b="1" dirty="0"/>
          </a:p>
          <a:p>
            <a:pPr marL="0" indent="0" algn="ctr">
              <a:buNone/>
            </a:pPr>
            <a:r>
              <a:rPr lang="sk-SK" sz="4000" b="1" dirty="0"/>
              <a:t>Zásada OBSAH NAD FORMU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26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24FF805-2E5A-4BC4-859D-A7A1E7686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4623583" y="2552204"/>
            <a:ext cx="2431831" cy="293895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3BF5CB7-AF72-4C6A-B723-54F87EDF7054}"/>
              </a:ext>
            </a:extLst>
          </p:cNvPr>
          <p:cNvSpPr txBox="1"/>
          <p:nvPr/>
        </p:nvSpPr>
        <p:spPr>
          <a:xfrm>
            <a:off x="3474020" y="7076416"/>
            <a:ext cx="6041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://commons.wikimedia.org/wiki/File:Arrow_up_green.svg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</p:spTree>
    <p:extLst>
      <p:ext uri="{BB962C8B-B14F-4D97-AF65-F5344CB8AC3E}">
        <p14:creationId xmlns:p14="http://schemas.microsoft.com/office/powerpoint/2010/main" val="1940876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CASE STUDY - Digitálne platformy v SR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1192" y="2583809"/>
            <a:ext cx="11029615" cy="3737453"/>
          </a:xfrm>
        </p:spPr>
        <p:txBody>
          <a:bodyPr anchor="t"/>
          <a:lstStyle/>
          <a:p>
            <a:pPr marL="0" indent="0">
              <a:buNone/>
            </a:pPr>
            <a:r>
              <a:rPr lang="sk-SK" dirty="0"/>
              <a:t>V SR vykonávajú podnikanie viaceré zahraničné digitálne platformy (spoločnosti, ktoré podnikajú na základe výmeny informácií medzi širokou skupinou užívateľov).  Aké povinnosti vznikajú digitálnym platformám, ale aj spoločnostiam využívajúcim ich služby z pohľadu dane z príjmov v SR od roku 2018? 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Registrácia?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Zrážka dane?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Zdanenie?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27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80DADCB-1924-4C70-A55F-15A5E3182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3288" y="3708734"/>
            <a:ext cx="3839944" cy="2429965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66775F3-417C-401C-8212-32401AD967A9}"/>
              </a:ext>
            </a:extLst>
          </p:cNvPr>
          <p:cNvSpPr/>
          <p:nvPr/>
        </p:nvSpPr>
        <p:spPr>
          <a:xfrm>
            <a:off x="464191" y="6227878"/>
            <a:ext cx="75724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500" dirty="0">
                <a:hlinkClick r:id="rId4"/>
              </a:rPr>
              <a:t>https://www.financnasprava.sk/sk/podnikatelia/dane/digitalne-platformy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2243889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k-SK" dirty="0"/>
              <a:t>CASE STUDY – Expanzia podnikania do iných členských štátov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28</a:t>
            </a:fld>
            <a:endParaRPr lang="sk-SK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07BD5431-2C7A-413C-8997-AAB99CA3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289126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Spoločnosť A podniká ako e-</a:t>
            </a:r>
            <a:r>
              <a:rPr lang="sk-SK" dirty="0" err="1"/>
              <a:t>shop</a:t>
            </a:r>
            <a:r>
              <a:rPr lang="sk-SK" dirty="0"/>
              <a:t> v SR, v rámci ktorého predáva rôzne druhy tovarov. Svoju klientelu rozšírila aj do okolitých krajín EÚ.  Aké povinnosti jej vznikajú v tejto súvislosti z pohľadu dane z príjmov v iných EÚ krajinách? 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Povinnosť založenia spoločnosti v iných krajinách?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Povinnosť registrácie k dani z príjmov?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E607B80-0D18-480F-A01A-0E35E0432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6" y="3727074"/>
            <a:ext cx="2461466" cy="24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35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75248" y="6191508"/>
            <a:ext cx="7912578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70" dirty="0">
                <a:solidFill>
                  <a:srgbClr val="86817D"/>
                </a:solidFill>
                <a:latin typeface="Arial"/>
                <a:cs typeface="Arial"/>
              </a:rPr>
              <a:t>VGD SLOVAKIA </a:t>
            </a:r>
            <a:r>
              <a:rPr lang="sk-SK" sz="1270" dirty="0">
                <a:solidFill>
                  <a:srgbClr val="86817D"/>
                </a:solidFill>
                <a:latin typeface="Arial"/>
                <a:cs typeface="Arial"/>
              </a:rPr>
              <a:t> </a:t>
            </a:r>
            <a:r>
              <a:rPr lang="nl-NL" sz="1270" dirty="0">
                <a:solidFill>
                  <a:srgbClr val="86817D"/>
                </a:solidFill>
                <a:latin typeface="Arial"/>
                <a:cs typeface="Arial"/>
              </a:rPr>
              <a:t>s. r. o., Moskovská 13, 811 08 Bratislava, Slovakia – T +421 2 5541 0624 – </a:t>
            </a:r>
            <a:r>
              <a:rPr lang="sk-SK" sz="1270" dirty="0">
                <a:solidFill>
                  <a:srgbClr val="86817D"/>
                </a:solidFill>
                <a:latin typeface="Arial"/>
                <a:cs typeface="Arial"/>
              </a:rPr>
              <a:t>www.vgd.eu</a:t>
            </a:r>
            <a:endParaRPr lang="nl-NL" sz="2176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1748707" y="6036160"/>
            <a:ext cx="8720773" cy="0"/>
          </a:xfrm>
          <a:prstGeom prst="line">
            <a:avLst/>
          </a:prstGeom>
          <a:ln w="9525" cmpd="sng">
            <a:solidFill>
              <a:srgbClr val="8681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VGDLogo_AuTaAcc_PptB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32" y="4555602"/>
            <a:ext cx="2517940" cy="1282463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423125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585132" y="1910069"/>
            <a:ext cx="6118983" cy="650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27" dirty="0">
                <a:solidFill>
                  <a:schemeClr val="bg1"/>
                </a:solidFill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71420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81040" y="102060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lvl="0">
              <a:defRPr/>
            </a:pPr>
            <a:r>
              <a:rPr lang="sk-SK" sz="3600" cap="all" spc="-1" dirty="0">
                <a:solidFill>
                  <a:srgbClr val="1F727E"/>
                </a:solidFill>
                <a:latin typeface="Gill Sans MT"/>
              </a:rPr>
              <a:t>DPH </a:t>
            </a:r>
            <a:r>
              <a:rPr lang="sk-SK" sz="3600" cap="all" spc="-1" dirty="0" err="1">
                <a:solidFill>
                  <a:srgbClr val="1F727E"/>
                </a:solidFill>
                <a:latin typeface="Gill Sans MT"/>
              </a:rPr>
              <a:t>SLužby</a:t>
            </a:r>
            <a:endParaRPr lang="sk-SK" sz="3600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581040" y="2495520"/>
            <a:ext cx="1099332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603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/>
              <a:t>DPH</a:t>
            </a:r>
            <a:br>
              <a:rPr lang="sk-SK" dirty="0"/>
            </a:br>
            <a:r>
              <a:rPr lang="sk-SK" dirty="0"/>
              <a:t>Služby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/>
              <a:t>Od 1.1.2015 sa uplatňuje osobitná schéma MOSS („mini </a:t>
            </a:r>
            <a:r>
              <a:rPr lang="sk-SK" dirty="0" err="1"/>
              <a:t>one</a:t>
            </a:r>
            <a:r>
              <a:rPr lang="sk-SK" dirty="0"/>
              <a:t> stop </a:t>
            </a:r>
            <a:r>
              <a:rPr lang="sk-SK" dirty="0" err="1"/>
              <a:t>shop</a:t>
            </a:r>
            <a:r>
              <a:rPr lang="sk-SK" dirty="0"/>
              <a:t>“) a to na dodania služieb poskytnuté nezdaniteľným osobám v prípade tzv. digitálnych služieb:</a:t>
            </a:r>
          </a:p>
          <a:p>
            <a:pPr lvl="1">
              <a:buFont typeface="Wingdings" pitchFamily="2" charset="2"/>
              <a:buChar char="Ø"/>
            </a:pPr>
            <a:r>
              <a:rPr lang="sk-SK" dirty="0"/>
              <a:t>telekomunikačné služby,</a:t>
            </a:r>
          </a:p>
          <a:p>
            <a:pPr lvl="1">
              <a:buFont typeface="Wingdings" pitchFamily="2" charset="2"/>
              <a:buChar char="Ø"/>
            </a:pPr>
            <a:r>
              <a:rPr lang="sk-SK" dirty="0"/>
              <a:t>služby rozhlasového a televízneho vysielania,</a:t>
            </a:r>
          </a:p>
          <a:p>
            <a:pPr lvl="1">
              <a:buFont typeface="Wingdings" pitchFamily="2" charset="2"/>
              <a:buChar char="Ø"/>
            </a:pPr>
            <a:r>
              <a:rPr lang="sk-SK" dirty="0"/>
              <a:t>elektronicky poskytované služby,</a:t>
            </a:r>
          </a:p>
          <a:p>
            <a:pPr>
              <a:buFont typeface="Wingdings" pitchFamily="2" charset="2"/>
              <a:buChar char="Ø"/>
            </a:pP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Od 1.1.2021 sa osobitná schéma MOSS („mini </a:t>
            </a:r>
            <a:r>
              <a:rPr lang="sk-SK" dirty="0" err="1"/>
              <a:t>one</a:t>
            </a:r>
            <a:r>
              <a:rPr lang="sk-SK" dirty="0"/>
              <a:t> stop </a:t>
            </a:r>
            <a:r>
              <a:rPr lang="sk-SK" dirty="0" err="1"/>
              <a:t>shop</a:t>
            </a:r>
            <a:r>
              <a:rPr lang="sk-SK" dirty="0"/>
              <a:t>“) rozširuje na dodania všetkých služieb poskytnutých nezdaniteľným osobám. Rozlišuje sa </a:t>
            </a:r>
          </a:p>
          <a:p>
            <a:pPr lvl="1">
              <a:buFont typeface="Wingdings" pitchFamily="2" charset="2"/>
              <a:buChar char="Ø"/>
            </a:pPr>
            <a:r>
              <a:rPr lang="sk-SK" dirty="0"/>
              <a:t>EÚ schéma OSS („</a:t>
            </a:r>
            <a:r>
              <a:rPr lang="sk-SK" dirty="0" err="1"/>
              <a:t>one</a:t>
            </a:r>
            <a:r>
              <a:rPr lang="sk-SK" dirty="0"/>
              <a:t> stop </a:t>
            </a:r>
            <a:r>
              <a:rPr lang="sk-SK" dirty="0" err="1"/>
              <a:t>shop</a:t>
            </a:r>
            <a:r>
              <a:rPr lang="sk-SK" dirty="0"/>
              <a:t>“) a</a:t>
            </a:r>
          </a:p>
          <a:p>
            <a:pPr lvl="1">
              <a:buFont typeface="Wingdings" pitchFamily="2" charset="2"/>
              <a:buChar char="Ø"/>
            </a:pPr>
            <a:r>
              <a:rPr lang="sk-SK" dirty="0" err="1"/>
              <a:t>Non</a:t>
            </a:r>
            <a:r>
              <a:rPr lang="sk-SK" dirty="0"/>
              <a:t> EÚ schéma OSS („</a:t>
            </a:r>
            <a:r>
              <a:rPr lang="sk-SK" dirty="0" err="1"/>
              <a:t>one</a:t>
            </a:r>
            <a:r>
              <a:rPr lang="sk-SK" dirty="0"/>
              <a:t> stop </a:t>
            </a:r>
            <a:r>
              <a:rPr lang="sk-SK" dirty="0" err="1"/>
              <a:t>shop</a:t>
            </a:r>
            <a:r>
              <a:rPr lang="sk-SK" dirty="0"/>
              <a:t>“)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87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Služby – dodávateľ z EÚ</a:t>
            </a:r>
            <a:br>
              <a:rPr lang="sk-SK" dirty="0"/>
            </a:br>
            <a:r>
              <a:rPr lang="sk-SK" dirty="0" err="1"/>
              <a:t>EÚ</a:t>
            </a:r>
            <a:r>
              <a:rPr lang="sk-SK" dirty="0"/>
              <a:t> schéma OSS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5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3589644" y="3547335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859607" y="4384994"/>
            <a:ext cx="2386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Podáva jedno daňové priznanie, kde zdaní:</a:t>
            </a:r>
          </a:p>
          <a:p>
            <a:pPr algn="ctr"/>
            <a:endParaRPr lang="sk-SK" dirty="0"/>
          </a:p>
          <a:p>
            <a:pPr algn="ctr"/>
            <a:r>
              <a:rPr lang="sk-SK" sz="1300" dirty="0"/>
              <a:t>-služby dodané do ČŠ 2, 3 a 4</a:t>
            </a:r>
          </a:p>
          <a:p>
            <a:pPr algn="ctr"/>
            <a:r>
              <a:rPr lang="sk-SK" sz="1300" dirty="0"/>
              <a:t>-použitie sadzieb ČŠ 2, 3 a 4</a:t>
            </a:r>
          </a:p>
          <a:p>
            <a:pPr marL="171450" indent="-171450" algn="ctr">
              <a:buFontTx/>
              <a:buChar char="-"/>
            </a:pPr>
            <a:endParaRPr lang="en-US" sz="1200" dirty="0"/>
          </a:p>
        </p:txBody>
      </p:sp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7" y="5309432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4830618" y="3064660"/>
            <a:ext cx="3482109" cy="74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cxnSpLocks/>
          </p:cNvCxnSpPr>
          <p:nvPr/>
        </p:nvCxnSpPr>
        <p:spPr>
          <a:xfrm>
            <a:off x="4830618" y="4283952"/>
            <a:ext cx="5283200" cy="126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cxnSpLocks/>
          </p:cNvCxnSpPr>
          <p:nvPr/>
        </p:nvCxnSpPr>
        <p:spPr>
          <a:xfrm>
            <a:off x="4830618" y="4028414"/>
            <a:ext cx="1412914" cy="11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  <a:p>
            <a:pPr algn="ctr"/>
            <a:r>
              <a:rPr lang="sk-SK" dirty="0"/>
              <a:t>=</a:t>
            </a:r>
          </a:p>
          <a:p>
            <a:pPr algn="ctr"/>
            <a:r>
              <a:rPr lang="sk-SK" dirty="0"/>
              <a:t>členský štát identifikácie</a:t>
            </a:r>
            <a:endParaRPr lang="en-US" dirty="0"/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C7EAB524-DA24-4F9A-BC44-7543FB6EC3BB}"/>
              </a:ext>
            </a:extLst>
          </p:cNvPr>
          <p:cNvSpPr/>
          <p:nvPr/>
        </p:nvSpPr>
        <p:spPr>
          <a:xfrm>
            <a:off x="3985174" y="4787334"/>
            <a:ext cx="140066" cy="246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6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Služby – dodávateľ z </a:t>
            </a:r>
            <a:r>
              <a:rPr lang="sk-SK" dirty="0" err="1"/>
              <a:t>trEtej</a:t>
            </a:r>
            <a:r>
              <a:rPr lang="sk-SK" dirty="0"/>
              <a:t> krajiny</a:t>
            </a:r>
            <a:br>
              <a:rPr lang="sk-SK" dirty="0"/>
            </a:br>
            <a:r>
              <a:rPr lang="sk-SK" dirty="0" err="1"/>
              <a:t>non</a:t>
            </a:r>
            <a:r>
              <a:rPr lang="sk-SK" dirty="0"/>
              <a:t> EÚ schéma OSS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6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920962" y="3619069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859607" y="4384994"/>
            <a:ext cx="2386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Dodávateľ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Podáva jedno daňové priznanie, kde zdaní:</a:t>
            </a:r>
          </a:p>
          <a:p>
            <a:pPr algn="ctr"/>
            <a:endParaRPr lang="sk-SK" dirty="0"/>
          </a:p>
          <a:p>
            <a:pPr algn="ctr"/>
            <a:r>
              <a:rPr lang="sk-SK" sz="1300" dirty="0"/>
              <a:t>-služby dodané do ČŠ 2, 3 a 4</a:t>
            </a:r>
          </a:p>
          <a:p>
            <a:pPr algn="ctr"/>
            <a:r>
              <a:rPr lang="sk-SK" sz="1300" dirty="0"/>
              <a:t>-použitie sadzieb ČŠ 2, 3 a 4</a:t>
            </a:r>
          </a:p>
          <a:p>
            <a:pPr marL="171450" indent="-171450" algn="ctr">
              <a:buFontTx/>
              <a:buChar char="-"/>
            </a:pPr>
            <a:endParaRPr lang="en-US" sz="1200" dirty="0"/>
          </a:p>
        </p:txBody>
      </p:sp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947" y="5309432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2209816" y="3064660"/>
            <a:ext cx="6102911" cy="82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cxnSpLocks/>
          </p:cNvCxnSpPr>
          <p:nvPr/>
        </p:nvCxnSpPr>
        <p:spPr>
          <a:xfrm>
            <a:off x="2261436" y="4378578"/>
            <a:ext cx="7852382" cy="116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cxnSpLocks/>
          </p:cNvCxnSpPr>
          <p:nvPr/>
        </p:nvCxnSpPr>
        <p:spPr>
          <a:xfrm flipV="1">
            <a:off x="2261436" y="4039442"/>
            <a:ext cx="3982096" cy="101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  <a:p>
            <a:pPr algn="ctr"/>
            <a:r>
              <a:rPr lang="sk-SK" dirty="0"/>
              <a:t>=</a:t>
            </a:r>
          </a:p>
          <a:p>
            <a:pPr algn="ctr"/>
            <a:r>
              <a:rPr lang="sk-SK" dirty="0"/>
              <a:t>členský štát identifikácie</a:t>
            </a:r>
            <a:endParaRPr lang="en-US" dirty="0"/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CAD00ED1-DBAD-4062-9791-049CC538074A}"/>
              </a:ext>
            </a:extLst>
          </p:cNvPr>
          <p:cNvSpPr txBox="1"/>
          <p:nvPr/>
        </p:nvSpPr>
        <p:spPr>
          <a:xfrm>
            <a:off x="479607" y="1982270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Tretia krajina</a:t>
            </a:r>
            <a:endParaRPr lang="en-US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490BB375-2999-4CDC-BFFF-7D6B4EC98BBA}"/>
              </a:ext>
            </a:extLst>
          </p:cNvPr>
          <p:cNvSpPr txBox="1"/>
          <p:nvPr/>
        </p:nvSpPr>
        <p:spPr>
          <a:xfrm>
            <a:off x="161987" y="4364844"/>
            <a:ext cx="238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A75E8F71-3986-4454-909D-2A196778146C}"/>
              </a:ext>
            </a:extLst>
          </p:cNvPr>
          <p:cNvSpPr/>
          <p:nvPr/>
        </p:nvSpPr>
        <p:spPr>
          <a:xfrm rot="17800954">
            <a:off x="2213280" y="4214756"/>
            <a:ext cx="111290" cy="1861032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2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81040" y="102060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-1" normalizeH="0" baseline="0" noProof="0" dirty="0">
                <a:ln>
                  <a:noFill/>
                </a:ln>
                <a:solidFill>
                  <a:srgbClr val="1F727E"/>
                </a:solidFill>
                <a:effectLst/>
                <a:uLnTx/>
                <a:uFillTx/>
                <a:latin typeface="Gill Sans MT"/>
              </a:rPr>
              <a:t>DPH tovar</a:t>
            </a:r>
            <a:endParaRPr kumimoji="0" lang="sk-SK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581040" y="2495520"/>
            <a:ext cx="1099332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6024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/>
              <a:t>tovar</a:t>
            </a:r>
            <a:br>
              <a:rPr lang="sk-SK" dirty="0"/>
            </a:br>
            <a:r>
              <a:rPr lang="sk-SK" dirty="0"/>
              <a:t>Zásielkový predaj do 31.12.2020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8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3589644" y="3547335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859607" y="4384994"/>
            <a:ext cx="238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sk-SK" dirty="0"/>
              <a:t>Dodania do ČŠ 2</a:t>
            </a:r>
          </a:p>
          <a:p>
            <a:pPr algn="ctr"/>
            <a:r>
              <a:rPr lang="sk-SK" dirty="0"/>
              <a:t>do 35 000 EUR s DPH členského štátu 1</a:t>
            </a:r>
          </a:p>
        </p:txBody>
      </p:sp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0" y="3738023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32" name="Rovná spojovacia šípka 31"/>
          <p:cNvCxnSpPr>
            <a:cxnSpLocks/>
          </p:cNvCxnSpPr>
          <p:nvPr/>
        </p:nvCxnSpPr>
        <p:spPr>
          <a:xfrm>
            <a:off x="4830618" y="4028414"/>
            <a:ext cx="1412914" cy="11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B02680B3-8F3F-417C-8BE9-3CD5472E0629}"/>
              </a:ext>
            </a:extLst>
          </p:cNvPr>
          <p:cNvSpPr txBox="1"/>
          <p:nvPr/>
        </p:nvSpPr>
        <p:spPr>
          <a:xfrm>
            <a:off x="5103297" y="4394956"/>
            <a:ext cx="2386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Dodávateľ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sk-SK" dirty="0"/>
              <a:t>Po prekročení obratu 35 000 EUR v ČŠ 2 sa uplatní DPH členského štátu 2</a:t>
            </a:r>
          </a:p>
          <a:p>
            <a:pPr algn="ctr"/>
            <a:r>
              <a:rPr lang="sk-SK" dirty="0"/>
              <a:t>(DPH registrácia nutná)</a:t>
            </a:r>
          </a:p>
        </p:txBody>
      </p:sp>
      <p:sp>
        <p:nvSpPr>
          <p:cNvPr id="38" name="Šípka: nadol 37">
            <a:extLst>
              <a:ext uri="{FF2B5EF4-FFF2-40B4-BE49-F238E27FC236}">
                <a16:creationId xmlns:a16="http://schemas.microsoft.com/office/drawing/2014/main" id="{8280428D-E747-47BD-A052-4D3EE2255EEC}"/>
              </a:ext>
            </a:extLst>
          </p:cNvPr>
          <p:cNvSpPr/>
          <p:nvPr/>
        </p:nvSpPr>
        <p:spPr>
          <a:xfrm rot="17800954">
            <a:off x="4812971" y="4444679"/>
            <a:ext cx="138183" cy="1149895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3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/>
              <a:t>tovar</a:t>
            </a:r>
            <a:br>
              <a:rPr lang="sk-SK" dirty="0"/>
            </a:br>
            <a:r>
              <a:rPr lang="sk-SK" dirty="0"/>
              <a:t>Zásielkový predaj do 31.12.2020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BAD2-BC46-48AA-8D79-0B66F841DA16}" type="slidenum">
              <a:rPr lang="sk-SK" smtClean="0"/>
              <a:t>9</a:t>
            </a:fld>
            <a:endParaRPr lang="sk-SK"/>
          </a:p>
        </p:txBody>
      </p:sp>
      <p:pic>
        <p:nvPicPr>
          <p:cNvPr id="8" name="Picture 6" descr="C:\Users\rondrejkova\AppData\Local\Microsoft\Windows\Temporary Internet Files\Content.IE5\IYA17DNE\1099px-Factory_icon.svg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>
            <a:off x="3589644" y="3547335"/>
            <a:ext cx="906131" cy="6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ovná spojnica 12"/>
          <p:cNvCxnSpPr/>
          <p:nvPr/>
        </p:nvCxnSpPr>
        <p:spPr>
          <a:xfrm>
            <a:off x="7447916" y="196212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9753328" y="1940186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C:\Users\rondrejkova\AppData\Local\Microsoft\Windows\Temporary Internet Files\Content.IE5\P83M10Z6\FP25C_C_LargeHappyFa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49" y="2741308"/>
            <a:ext cx="642342" cy="6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lokTextu 21"/>
          <p:cNvSpPr txBox="1"/>
          <p:nvPr/>
        </p:nvSpPr>
        <p:spPr>
          <a:xfrm>
            <a:off x="5169895" y="1944255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2 –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750671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3 – </a:t>
            </a:r>
            <a:br>
              <a:rPr lang="sk-SK" dirty="0"/>
            </a:br>
            <a:r>
              <a:rPr lang="sk-SK" dirty="0"/>
              <a:t>spotrebiteľ 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9634885" y="1926318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ČŠ 4 – </a:t>
            </a:r>
            <a:br>
              <a:rPr lang="sk-SK" dirty="0"/>
            </a:br>
            <a:r>
              <a:rPr lang="sk-SK" dirty="0"/>
              <a:t>spotrebiteľ</a:t>
            </a:r>
            <a:endParaRPr lang="en-US" dirty="0"/>
          </a:p>
        </p:txBody>
      </p:sp>
      <p:cxnSp>
        <p:nvCxnSpPr>
          <p:cNvPr id="28" name="Rovná spojovacia šípka 27"/>
          <p:cNvCxnSpPr>
            <a:cxnSpLocks/>
          </p:cNvCxnSpPr>
          <p:nvPr/>
        </p:nvCxnSpPr>
        <p:spPr>
          <a:xfrm flipV="1">
            <a:off x="4830618" y="3064660"/>
            <a:ext cx="3482109" cy="74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>
            <a:off x="5180621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69434" y="1936104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ČŠ 1</a:t>
            </a:r>
          </a:p>
        </p:txBody>
      </p: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0069A95-2B7D-49CC-B293-562A2AA88B81}"/>
              </a:ext>
            </a:extLst>
          </p:cNvPr>
          <p:cNvCxnSpPr/>
          <p:nvPr/>
        </p:nvCxnSpPr>
        <p:spPr>
          <a:xfrm>
            <a:off x="2890003" y="1982270"/>
            <a:ext cx="0" cy="419851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BlokTextu 35">
            <a:extLst>
              <a:ext uri="{FF2B5EF4-FFF2-40B4-BE49-F238E27FC236}">
                <a16:creationId xmlns:a16="http://schemas.microsoft.com/office/drawing/2014/main" id="{F89E7167-1050-4B76-BA97-2421FBED999F}"/>
              </a:ext>
            </a:extLst>
          </p:cNvPr>
          <p:cNvSpPr txBox="1"/>
          <p:nvPr/>
        </p:nvSpPr>
        <p:spPr>
          <a:xfrm>
            <a:off x="7468255" y="4384994"/>
            <a:ext cx="238699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Dodávateľ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sk-SK" dirty="0"/>
              <a:t>Po prekročení obratu 35 000 EUR v ČŠ 3 sa uplatní DPH členského štátu 3</a:t>
            </a:r>
          </a:p>
          <a:p>
            <a:pPr algn="ctr"/>
            <a:r>
              <a:rPr lang="sk-SK" dirty="0"/>
              <a:t>(DPH registrácia nutná)</a:t>
            </a:r>
          </a:p>
          <a:p>
            <a:pPr algn="ctr"/>
            <a:endParaRPr lang="en-US" sz="1300" dirty="0"/>
          </a:p>
        </p:txBody>
      </p:sp>
      <p:sp>
        <p:nvSpPr>
          <p:cNvPr id="37" name="Šípka: nadol 36">
            <a:extLst>
              <a:ext uri="{FF2B5EF4-FFF2-40B4-BE49-F238E27FC236}">
                <a16:creationId xmlns:a16="http://schemas.microsoft.com/office/drawing/2014/main" id="{3306315E-6240-4928-818F-4BE3F4397694}"/>
              </a:ext>
            </a:extLst>
          </p:cNvPr>
          <p:cNvSpPr/>
          <p:nvPr/>
        </p:nvSpPr>
        <p:spPr>
          <a:xfrm rot="16616266">
            <a:off x="6268626" y="3322924"/>
            <a:ext cx="157268" cy="3009923"/>
          </a:xfrm>
          <a:prstGeom prst="downArrow">
            <a:avLst>
              <a:gd name="adj1" fmla="val 50000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F1D4FB79-E14F-446A-80B7-27DC8D849019}"/>
              </a:ext>
            </a:extLst>
          </p:cNvPr>
          <p:cNvSpPr txBox="1"/>
          <p:nvPr/>
        </p:nvSpPr>
        <p:spPr>
          <a:xfrm>
            <a:off x="2859607" y="4384994"/>
            <a:ext cx="238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Dodávateľ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sk-SK" dirty="0"/>
              <a:t>Dodania do ČŠ 3</a:t>
            </a:r>
          </a:p>
          <a:p>
            <a:pPr algn="ctr"/>
            <a:r>
              <a:rPr lang="sk-SK" dirty="0"/>
              <a:t>do 35 000 EUR s DPH členského štátu 1</a:t>
            </a:r>
          </a:p>
        </p:txBody>
      </p:sp>
    </p:spTree>
    <p:extLst>
      <p:ext uri="{BB962C8B-B14F-4D97-AF65-F5344CB8AC3E}">
        <p14:creationId xmlns:p14="http://schemas.microsoft.com/office/powerpoint/2010/main" val="920386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1">
  <a:themeElements>
    <a:clrScheme name="Vlastné 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F727E"/>
      </a:accent1>
      <a:accent2>
        <a:srgbClr val="368C8A"/>
      </a:accent2>
      <a:accent3>
        <a:srgbClr val="36918F"/>
      </a:accent3>
      <a:accent4>
        <a:srgbClr val="55C4D5"/>
      </a:accent4>
      <a:accent5>
        <a:srgbClr val="66B1CE"/>
      </a:accent5>
      <a:accent6>
        <a:srgbClr val="205356"/>
      </a:accent6>
      <a:hlink>
        <a:srgbClr val="828282"/>
      </a:hlink>
      <a:folHlink>
        <a:srgbClr val="A5A5A5"/>
      </a:folHlink>
    </a:clrScheme>
    <a:fontScheme name="Dividen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ív1" id="{9A4E63B0-56B8-45C4-9627-FD48F9DEA820}" vid="{A4A8B8DD-9B85-4E92-8EAE-91BD6400C7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F727E"/>
      </a:accent1>
      <a:accent2>
        <a:srgbClr val="368C8A"/>
      </a:accent2>
      <a:accent3>
        <a:srgbClr val="36918F"/>
      </a:accent3>
      <a:accent4>
        <a:srgbClr val="55C4D5"/>
      </a:accent4>
      <a:accent5>
        <a:srgbClr val="66B1CE"/>
      </a:accent5>
      <a:accent6>
        <a:srgbClr val="205356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VGD_Prezentácia k majetku z účt a daň hľadiska 2017_5-10-2017</Template>
  <TotalTime>4043</TotalTime>
  <Words>1521</Words>
  <Application>Microsoft Office PowerPoint</Application>
  <PresentationFormat>Widescreen</PresentationFormat>
  <Paragraphs>302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Gill Sans MT</vt:lpstr>
      <vt:lpstr>Symbol</vt:lpstr>
      <vt:lpstr>Times New Roman</vt:lpstr>
      <vt:lpstr>Wingdings</vt:lpstr>
      <vt:lpstr>Wingdings 2</vt:lpstr>
      <vt:lpstr>Motív1</vt:lpstr>
      <vt:lpstr>Office Theme</vt:lpstr>
      <vt:lpstr>PowerPoint Presentation</vt:lpstr>
      <vt:lpstr>Obsah prezentácie</vt:lpstr>
      <vt:lpstr>PowerPoint Presentation</vt:lpstr>
      <vt:lpstr>DPH Služby</vt:lpstr>
      <vt:lpstr>Služby – dodávateľ z EÚ EÚ schéma OSS</vt:lpstr>
      <vt:lpstr>Služby – dodávateľ z trEtej krajiny non EÚ schéma OSS</vt:lpstr>
      <vt:lpstr>PowerPoint Presentation</vt:lpstr>
      <vt:lpstr>tovar Zásielkový predaj do 31.12.2020</vt:lpstr>
      <vt:lpstr>tovar Zásielkový predaj do 31.12.2020</vt:lpstr>
      <vt:lpstr>tovar Zásielkový predaj do 31.12.2020</vt:lpstr>
      <vt:lpstr>Predaj tovaru na diaľku v rámci Spoločenstva EÚ schéma OSS</vt:lpstr>
      <vt:lpstr>Predaj tovaru na diaľku z tretích krajín schéma iOSS (import OSS)</vt:lpstr>
      <vt:lpstr>Predaj tovaru na diaľku z tretích krajín schéma iOSS (import OSS)</vt:lpstr>
      <vt:lpstr>PowerPoint Presentation</vt:lpstr>
      <vt:lpstr>Domnelý príjemca – elektronické rozhranie čl. 14 ods. 1 smernice 2006/112/ES</vt:lpstr>
      <vt:lpstr>Domnelý príjemca – elektronické rozhranie čl. 14 ods. 2 smernice 2006/112/ES</vt:lpstr>
      <vt:lpstr>PowerPoint Presentation</vt:lpstr>
      <vt:lpstr>e-shop – Formy podnikania</vt:lpstr>
      <vt:lpstr>E-SHOP - VŠEOBECNE</vt:lpstr>
      <vt:lpstr>e-shop – Registrácia k dani z príjmov</vt:lpstr>
      <vt:lpstr>E-SHOP – Zistenie základu dane</vt:lpstr>
      <vt:lpstr>E-SHOP – Sadzba dane</vt:lpstr>
      <vt:lpstr>E-shop – daňové priznanie</vt:lpstr>
      <vt:lpstr>E-shop – Daňová optimalizácia</vt:lpstr>
      <vt:lpstr>E-shop – daňová optimalizácia</vt:lpstr>
      <vt:lpstr>E-shop – daňová optimalizácia</vt:lpstr>
      <vt:lpstr>CASE STUDY - Digitálne platformy v SR</vt:lpstr>
      <vt:lpstr>CASE STUDY – Expanzia podnikania do iných členských štátov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kovacikovae</dc:creator>
  <cp:lastModifiedBy>PC SAEC</cp:lastModifiedBy>
  <cp:revision>309</cp:revision>
  <cp:lastPrinted>2019-09-24T12:57:40Z</cp:lastPrinted>
  <dcterms:created xsi:type="dcterms:W3CDTF">2018-10-31T08:56:13Z</dcterms:created>
  <dcterms:modified xsi:type="dcterms:W3CDTF">2019-11-05T17:19:17Z</dcterms:modified>
</cp:coreProperties>
</file>