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329" r:id="rId3"/>
    <p:sldId id="333" r:id="rId4"/>
    <p:sldId id="304" r:id="rId5"/>
    <p:sldId id="303" r:id="rId6"/>
    <p:sldId id="331" r:id="rId7"/>
    <p:sldId id="327" r:id="rId8"/>
    <p:sldId id="328" r:id="rId9"/>
    <p:sldId id="291" r:id="rId10"/>
    <p:sldId id="321" r:id="rId11"/>
    <p:sldId id="332" r:id="rId12"/>
    <p:sldId id="322" r:id="rId13"/>
    <p:sldId id="323" r:id="rId14"/>
    <p:sldId id="324" r:id="rId15"/>
    <p:sldId id="325" r:id="rId16"/>
    <p:sldId id="25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B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54" autoAdjust="0"/>
  </p:normalViewPr>
  <p:slideViewPr>
    <p:cSldViewPr snapToGrid="0" snapToObjects="1">
      <p:cViewPr varScale="1">
        <p:scale>
          <a:sx n="81" d="100"/>
          <a:sy n="81" d="100"/>
        </p:scale>
        <p:origin x="55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D3BB8-651A-1848-8DAD-1B9C384809C2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CF7A0-CA5E-E04C-8C9B-0CC994541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510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8C5EE-32E9-FE4F-ACF9-7CE3B5A9B09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209A-2B75-5842-A226-73A0F2F28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438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9209A-2B75-5842-A226-73A0F2F281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64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9209A-2B75-5842-A226-73A0F2F281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96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9209A-2B75-5842-A226-73A0F2F281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54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9209A-2B75-5842-A226-73A0F2F281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83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9209A-2B75-5842-A226-73A0F2F281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28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9209A-2B75-5842-A226-73A0F2F281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33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9209A-2B75-5842-A226-73A0F2F281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97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9209A-2B75-5842-A226-73A0F2F281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5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9209A-2B75-5842-A226-73A0F2F281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53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9209A-2B75-5842-A226-73A0F2F281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50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9209A-2B75-5842-A226-73A0F2F281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8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9209A-2B75-5842-A226-73A0F2F281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52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9209A-2B75-5842-A226-73A0F2F281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48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9209A-2B75-5842-A226-73A0F2F281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3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9152-2448-2C47-A093-5DCA28FD812A}" type="datetime1">
              <a:rPr lang="sk-SK" smtClean="0"/>
              <a:t>3. 11. 2019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FF1D-A1D5-FD4E-A7C8-3AB4F089E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0A73-FF4C-444C-BB47-35B4295EAD74}" type="datetime1">
              <a:rPr lang="sk-SK" smtClean="0"/>
              <a:t>3. 11. 2019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FF1D-A1D5-FD4E-A7C8-3AB4F089E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3A29-3B76-294A-BC34-BB4AE9DAFC75}" type="datetime1">
              <a:rPr lang="sk-SK" smtClean="0"/>
              <a:t>3. 11. 2019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FF1D-A1D5-FD4E-A7C8-3AB4F089E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7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B3CC-1B01-754A-A690-96DA45387EBE}" type="datetime1">
              <a:rPr lang="sk-SK" smtClean="0"/>
              <a:t>3. 11. 2019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FF1D-A1D5-FD4E-A7C8-3AB4F089E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0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113A-4E34-D34D-A081-716095F90DA3}" type="datetime1">
              <a:rPr lang="sk-SK" smtClean="0"/>
              <a:t>3. 11. 2019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FF1D-A1D5-FD4E-A7C8-3AB4F089E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7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1998-9286-4644-BB9B-A1A98072939E}" type="datetime1">
              <a:rPr lang="sk-SK" smtClean="0"/>
              <a:t>3. 11. 2019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FF1D-A1D5-FD4E-A7C8-3AB4F089E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6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8177-15C3-4943-B1C7-9A3AE5011D3C}" type="datetime1">
              <a:rPr lang="sk-SK" smtClean="0"/>
              <a:t>3. 11. 2019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FF1D-A1D5-FD4E-A7C8-3AB4F089E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4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50AE-103F-4D4A-91C7-62E3620B6BB5}" type="datetime1">
              <a:rPr lang="sk-SK" smtClean="0"/>
              <a:t>3. 11. 2019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FF1D-A1D5-FD4E-A7C8-3AB4F089E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4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8E0E-E0E1-024C-A97F-68305F8D89C4}" type="datetime1">
              <a:rPr lang="sk-SK" smtClean="0"/>
              <a:t>3. 11. 2019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FF1D-A1D5-FD4E-A7C8-3AB4F089E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4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C250-C724-1B42-9883-B7A7FA122894}" type="datetime1">
              <a:rPr lang="sk-SK" smtClean="0"/>
              <a:t>3. 11. 2019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FF1D-A1D5-FD4E-A7C8-3AB4F089E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3FF2-0AEF-7246-A8FD-77F4B7A924E4}" type="datetime1">
              <a:rPr lang="sk-SK" smtClean="0"/>
              <a:t>3. 11. 2019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FF1D-A1D5-FD4E-A7C8-3AB4F089E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8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21224-F960-6A4C-A112-6D161BF147D1}" type="datetime1">
              <a:rPr lang="sk-SK" smtClean="0"/>
              <a:t>3. 11. 2019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CFF1D-A1D5-FD4E-A7C8-3AB4F089E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1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em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applia.sk" TargetMode="External"/><Relationship Id="rId5" Type="http://schemas.openxmlformats.org/officeDocument/2006/relationships/hyperlink" Target="http://www.applia.sk/" TargetMode="Externa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emf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59000"/>
          </a:blip>
          <a:stretch>
            <a:fillRect/>
          </a:stretch>
        </p:blipFill>
        <p:spPr>
          <a:xfrm>
            <a:off x="7447690" y="411563"/>
            <a:ext cx="1325537" cy="1259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34229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4" y="411564"/>
            <a:ext cx="5595820" cy="2760844"/>
          </a:xfrm>
          <a:ln>
            <a:noFill/>
          </a:ln>
        </p:spPr>
        <p:txBody>
          <a:bodyPr anchor="t">
            <a:noAutofit/>
          </a:bodyPr>
          <a:lstStyle/>
          <a:p>
            <a:pPr algn="l"/>
            <a:r>
              <a:rPr lang="sk-SK" dirty="0">
                <a:solidFill>
                  <a:schemeClr val="bg1"/>
                </a:solidFill>
                <a:latin typeface="Museo Sans 700"/>
                <a:cs typeface="Museo Sans 700"/>
              </a:rPr>
              <a:t>Nové povinnosti pre predajcov  - Energetické štítkovanie 2021</a:t>
            </a:r>
            <a:endParaRPr lang="en-US" dirty="0">
              <a:solidFill>
                <a:schemeClr val="bg1"/>
              </a:solidFill>
              <a:latin typeface="Museo Sans 700"/>
              <a:cs typeface="Museo Sans 70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24" y="5873891"/>
            <a:ext cx="2445236" cy="713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0883" y="6271963"/>
            <a:ext cx="128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Museo Sans 300"/>
                <a:cs typeface="Museo Sans 300"/>
              </a:rPr>
              <a:t>www.applia</a:t>
            </a:r>
            <a:r>
              <a:rPr lang="sk-SK" sz="1400" dirty="0">
                <a:solidFill>
                  <a:schemeClr val="bg1"/>
                </a:solidFill>
                <a:latin typeface="Museo Sans 300"/>
                <a:cs typeface="Museo Sans 300"/>
              </a:rPr>
              <a:t>.</a:t>
            </a:r>
            <a:r>
              <a:rPr lang="en-US" sz="1400" dirty="0" err="1">
                <a:solidFill>
                  <a:schemeClr val="bg1"/>
                </a:solidFill>
                <a:latin typeface="Museo Sans 300"/>
                <a:cs typeface="Museo Sans 300"/>
              </a:rPr>
              <a:t>sk</a:t>
            </a:r>
            <a:r>
              <a:rPr lang="en-US" sz="1400" dirty="0">
                <a:solidFill>
                  <a:schemeClr val="bg1"/>
                </a:solidFill>
                <a:latin typeface="Museo Sans 300"/>
                <a:cs typeface="Museo Sans 30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3963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7889" y="411563"/>
            <a:ext cx="565338" cy="53707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7697" y="6356350"/>
            <a:ext cx="2133600" cy="365125"/>
          </a:xfrm>
        </p:spPr>
        <p:txBody>
          <a:bodyPr/>
          <a:lstStyle/>
          <a:p>
            <a:pPr algn="l"/>
            <a:fld id="{5BCCFF1D-A1D5-FD4E-A7C8-3AB4F089E2FA}" type="slidenum">
              <a:rPr lang="en-US" sz="1000" smtClean="0">
                <a:solidFill>
                  <a:srgbClr val="67BCBE"/>
                </a:solidFill>
                <a:latin typeface="Museo Sans 700"/>
                <a:cs typeface="Museo Sans 700"/>
              </a:rPr>
              <a:pPr algn="l"/>
              <a:t>10</a:t>
            </a:fld>
            <a:r>
              <a:rPr lang="en-US" sz="1000" dirty="0">
                <a:solidFill>
                  <a:srgbClr val="67BCBE"/>
                </a:solidFill>
                <a:latin typeface="Museo Sans 700"/>
                <a:cs typeface="Museo Sans 700"/>
              </a:rPr>
              <a:t>   </a:t>
            </a:r>
            <a:r>
              <a:rPr lang="en-US" sz="1000" dirty="0" err="1">
                <a:solidFill>
                  <a:srgbClr val="67BCBE"/>
                </a:solidFill>
                <a:latin typeface="Museo Sans 700"/>
                <a:cs typeface="Museo Sans 700"/>
              </a:rPr>
              <a:t>APPLiA</a:t>
            </a:r>
            <a:r>
              <a:rPr lang="en-US" sz="1000" dirty="0">
                <a:solidFill>
                  <a:srgbClr val="67BCBE"/>
                </a:solidFill>
                <a:latin typeface="Museo Sans 700"/>
                <a:cs typeface="Museo Sans 700"/>
              </a:rPr>
              <a:t> Slovakia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301ADAE5-68DF-4142-A87B-C6FEC218231C}"/>
              </a:ext>
            </a:extLst>
          </p:cNvPr>
          <p:cNvSpPr txBox="1"/>
          <p:nvPr/>
        </p:nvSpPr>
        <p:spPr>
          <a:xfrm>
            <a:off x="475861" y="431164"/>
            <a:ext cx="65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solidFill>
                  <a:srgbClr val="67BCBE"/>
                </a:solidFill>
              </a:rPr>
              <a:t>Predajné miesta</a:t>
            </a:r>
            <a:endParaRPr lang="sk-SK" sz="3200" dirty="0">
              <a:solidFill>
                <a:srgbClr val="67BCBE"/>
              </a:solidFill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93F8C2B7-A505-4ECD-A3B1-E2524A2E0CCF}"/>
              </a:ext>
            </a:extLst>
          </p:cNvPr>
          <p:cNvSpPr/>
          <p:nvPr/>
        </p:nvSpPr>
        <p:spPr>
          <a:xfrm>
            <a:off x="763479" y="1331650"/>
            <a:ext cx="800974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Obchodné Siete: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NAY , </a:t>
            </a:r>
            <a:r>
              <a:rPr lang="sk-SK" dirty="0" err="1"/>
              <a:t>Electroworld</a:t>
            </a: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Datart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TPD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err="1"/>
              <a:t>Euronics</a:t>
            </a: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 err="1"/>
              <a:t>Okey</a:t>
            </a: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 err="1"/>
              <a:t>Ďaľšie</a:t>
            </a:r>
            <a:r>
              <a:rPr lang="sk-SK" dirty="0"/>
              <a:t> ??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/>
          </a:p>
          <a:p>
            <a:r>
              <a:rPr lang="sk-SK" dirty="0"/>
              <a:t>Internetové predajne: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cez SAEC 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58066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7889" y="411563"/>
            <a:ext cx="565338" cy="53707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7697" y="6356350"/>
            <a:ext cx="2133600" cy="365125"/>
          </a:xfrm>
        </p:spPr>
        <p:txBody>
          <a:bodyPr/>
          <a:lstStyle/>
          <a:p>
            <a:pPr algn="l"/>
            <a:fld id="{5BCCFF1D-A1D5-FD4E-A7C8-3AB4F089E2FA}" type="slidenum">
              <a:rPr lang="en-US" sz="1000" smtClean="0">
                <a:solidFill>
                  <a:srgbClr val="67BCBE"/>
                </a:solidFill>
                <a:latin typeface="Museo Sans 700"/>
                <a:cs typeface="Museo Sans 700"/>
              </a:rPr>
              <a:pPr algn="l"/>
              <a:t>11</a:t>
            </a:fld>
            <a:r>
              <a:rPr lang="en-US" sz="1000" dirty="0">
                <a:solidFill>
                  <a:srgbClr val="67BCBE"/>
                </a:solidFill>
                <a:latin typeface="Museo Sans 700"/>
                <a:cs typeface="Museo Sans 700"/>
              </a:rPr>
              <a:t>   </a:t>
            </a:r>
            <a:r>
              <a:rPr lang="en-US" sz="1000" dirty="0" err="1">
                <a:solidFill>
                  <a:srgbClr val="67BCBE"/>
                </a:solidFill>
                <a:latin typeface="Museo Sans 700"/>
                <a:cs typeface="Museo Sans 700"/>
              </a:rPr>
              <a:t>APPLiA</a:t>
            </a:r>
            <a:r>
              <a:rPr lang="en-US" sz="1000" dirty="0">
                <a:solidFill>
                  <a:srgbClr val="67BCBE"/>
                </a:solidFill>
                <a:latin typeface="Museo Sans 700"/>
                <a:cs typeface="Museo Sans 700"/>
              </a:rPr>
              <a:t> Slovakia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301ADAE5-68DF-4142-A87B-C6FEC218231C}"/>
              </a:ext>
            </a:extLst>
          </p:cNvPr>
          <p:cNvSpPr txBox="1"/>
          <p:nvPr/>
        </p:nvSpPr>
        <p:spPr>
          <a:xfrm>
            <a:off x="475861" y="431164"/>
            <a:ext cx="65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solidFill>
                  <a:srgbClr val="67BCBE"/>
                </a:solidFill>
              </a:rPr>
              <a:t>Štítky v balení z výroby </a:t>
            </a:r>
            <a:endParaRPr lang="sk-SK" sz="3200" dirty="0">
              <a:solidFill>
                <a:srgbClr val="67BCBE"/>
              </a:solidFill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93F8C2B7-A505-4ECD-A3B1-E2524A2E0CCF}"/>
              </a:ext>
            </a:extLst>
          </p:cNvPr>
          <p:cNvSpPr/>
          <p:nvPr/>
        </p:nvSpPr>
        <p:spPr>
          <a:xfrm>
            <a:off x="763479" y="1331650"/>
            <a:ext cx="2403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... do 31.8.2020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E380244F-ACD7-4D2F-831E-D37C866E6827}"/>
              </a:ext>
            </a:extLst>
          </p:cNvPr>
          <p:cNvSpPr/>
          <p:nvPr/>
        </p:nvSpPr>
        <p:spPr>
          <a:xfrm>
            <a:off x="2562937" y="1331650"/>
            <a:ext cx="3017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Od 1.9.2020 do 28.2.2021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03D7C42B-809E-435C-9879-3ED5BD4DC919}"/>
              </a:ext>
            </a:extLst>
          </p:cNvPr>
          <p:cNvSpPr/>
          <p:nvPr/>
        </p:nvSpPr>
        <p:spPr>
          <a:xfrm>
            <a:off x="5976596" y="1331649"/>
            <a:ext cx="2403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Od 1.3.2021 ...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3F608355-52C7-4224-A96B-6C333941A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358" y="2386906"/>
            <a:ext cx="1014956" cy="2084187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920BB04D-E57D-4237-B95D-3901C7D86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535" y="2386906"/>
            <a:ext cx="1014956" cy="2084187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9F6A95C2-A614-465B-8A01-5140687A8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0524" y="1868247"/>
            <a:ext cx="2235195" cy="315875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8E1F79E5-8AA3-43C7-8147-EBBEB9A52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3786" y="1977980"/>
            <a:ext cx="2235195" cy="3158755"/>
          </a:xfrm>
          <a:prstGeom prst="rect">
            <a:avLst/>
          </a:prstGeom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49FC7EC2-5AAF-4800-96CB-C0DA92466941}"/>
              </a:ext>
            </a:extLst>
          </p:cNvPr>
          <p:cNvSpPr/>
          <p:nvPr/>
        </p:nvSpPr>
        <p:spPr>
          <a:xfrm>
            <a:off x="593889" y="1252694"/>
            <a:ext cx="1907408" cy="4273656"/>
          </a:xfrm>
          <a:prstGeom prst="rect">
            <a:avLst/>
          </a:prstGeom>
          <a:noFill/>
          <a:ln w="889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E1F53060-175E-4F99-998E-23F99D0482C7}"/>
              </a:ext>
            </a:extLst>
          </p:cNvPr>
          <p:cNvSpPr/>
          <p:nvPr/>
        </p:nvSpPr>
        <p:spPr>
          <a:xfrm>
            <a:off x="6016233" y="1141144"/>
            <a:ext cx="2622747" cy="4385206"/>
          </a:xfrm>
          <a:prstGeom prst="rect">
            <a:avLst/>
          </a:prstGeom>
          <a:noFill/>
          <a:ln w="889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3901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7889" y="411563"/>
            <a:ext cx="565338" cy="53707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7697" y="6356350"/>
            <a:ext cx="2133600" cy="365125"/>
          </a:xfrm>
        </p:spPr>
        <p:txBody>
          <a:bodyPr/>
          <a:lstStyle/>
          <a:p>
            <a:pPr algn="l"/>
            <a:fld id="{5BCCFF1D-A1D5-FD4E-A7C8-3AB4F089E2FA}" type="slidenum">
              <a:rPr lang="en-US" sz="1000" smtClean="0">
                <a:solidFill>
                  <a:srgbClr val="67BCBE"/>
                </a:solidFill>
                <a:latin typeface="Museo Sans 700"/>
                <a:cs typeface="Museo Sans 700"/>
              </a:rPr>
              <a:pPr algn="l"/>
              <a:t>12</a:t>
            </a:fld>
            <a:r>
              <a:rPr lang="en-US" sz="1000" dirty="0">
                <a:solidFill>
                  <a:srgbClr val="67BCBE"/>
                </a:solidFill>
                <a:latin typeface="Museo Sans 700"/>
                <a:cs typeface="Museo Sans 700"/>
              </a:rPr>
              <a:t>   </a:t>
            </a:r>
            <a:r>
              <a:rPr lang="en-US" sz="1000" dirty="0" err="1">
                <a:solidFill>
                  <a:srgbClr val="67BCBE"/>
                </a:solidFill>
                <a:latin typeface="Museo Sans 700"/>
                <a:cs typeface="Museo Sans 700"/>
              </a:rPr>
              <a:t>APPLiA</a:t>
            </a:r>
            <a:r>
              <a:rPr lang="en-US" sz="1000" dirty="0">
                <a:solidFill>
                  <a:srgbClr val="67BCBE"/>
                </a:solidFill>
                <a:latin typeface="Museo Sans 700"/>
                <a:cs typeface="Museo Sans 700"/>
              </a:rPr>
              <a:t> Slovakia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301ADAE5-68DF-4142-A87B-C6FEC218231C}"/>
              </a:ext>
            </a:extLst>
          </p:cNvPr>
          <p:cNvSpPr txBox="1"/>
          <p:nvPr/>
        </p:nvSpPr>
        <p:spPr>
          <a:xfrm>
            <a:off x="475861" y="431164"/>
            <a:ext cx="65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solidFill>
                  <a:srgbClr val="67BCBE"/>
                </a:solidFill>
              </a:rPr>
              <a:t>Stojan</a:t>
            </a:r>
            <a:endParaRPr lang="sk-SK" sz="3200" dirty="0">
              <a:solidFill>
                <a:srgbClr val="67BCBE"/>
              </a:solidFill>
            </a:endParaRPr>
          </a:p>
        </p:txBody>
      </p:sp>
      <p:pic>
        <p:nvPicPr>
          <p:cNvPr id="8" name="Zástupný symbol obsahu 4">
            <a:extLst>
              <a:ext uri="{FF2B5EF4-FFF2-40B4-BE49-F238E27FC236}">
                <a16:creationId xmlns:a16="http://schemas.microsoft.com/office/drawing/2014/main" id="{15AE9601-35CC-424C-BA1B-8BE9DAF20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738" y="1137722"/>
            <a:ext cx="271338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A_POS stojan lepenkovy + droteny stojan DL na letaky vizual (2)">
            <a:extLst>
              <a:ext uri="{FF2B5EF4-FFF2-40B4-BE49-F238E27FC236}">
                <a16:creationId xmlns:a16="http://schemas.microsoft.com/office/drawing/2014/main" id="{F1CDC90A-3CFF-4FF9-9883-4962A3665F2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3"/>
          <a:stretch>
            <a:fillRect/>
          </a:stretch>
        </p:blipFill>
        <p:spPr bwMode="auto">
          <a:xfrm>
            <a:off x="4919397" y="1410202"/>
            <a:ext cx="3853830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9359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7889" y="411563"/>
            <a:ext cx="565338" cy="53707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7697" y="6356350"/>
            <a:ext cx="2133600" cy="365125"/>
          </a:xfrm>
        </p:spPr>
        <p:txBody>
          <a:bodyPr/>
          <a:lstStyle/>
          <a:p>
            <a:pPr algn="l"/>
            <a:fld id="{5BCCFF1D-A1D5-FD4E-A7C8-3AB4F089E2FA}" type="slidenum">
              <a:rPr lang="en-US" sz="1000" smtClean="0">
                <a:solidFill>
                  <a:srgbClr val="67BCBE"/>
                </a:solidFill>
                <a:latin typeface="Museo Sans 700"/>
                <a:cs typeface="Museo Sans 700"/>
              </a:rPr>
              <a:pPr algn="l"/>
              <a:t>13</a:t>
            </a:fld>
            <a:r>
              <a:rPr lang="en-US" sz="1000" dirty="0">
                <a:solidFill>
                  <a:srgbClr val="67BCBE"/>
                </a:solidFill>
                <a:latin typeface="Museo Sans 700"/>
                <a:cs typeface="Museo Sans 700"/>
              </a:rPr>
              <a:t>   </a:t>
            </a:r>
            <a:r>
              <a:rPr lang="en-US" sz="1000" dirty="0" err="1">
                <a:solidFill>
                  <a:srgbClr val="67BCBE"/>
                </a:solidFill>
                <a:latin typeface="Museo Sans 700"/>
                <a:cs typeface="Museo Sans 700"/>
              </a:rPr>
              <a:t>APPLiA</a:t>
            </a:r>
            <a:r>
              <a:rPr lang="en-US" sz="1000" dirty="0">
                <a:solidFill>
                  <a:srgbClr val="67BCBE"/>
                </a:solidFill>
                <a:latin typeface="Museo Sans 700"/>
                <a:cs typeface="Museo Sans 700"/>
              </a:rPr>
              <a:t> Slovakia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301ADAE5-68DF-4142-A87B-C6FEC218231C}"/>
              </a:ext>
            </a:extLst>
          </p:cNvPr>
          <p:cNvSpPr txBox="1"/>
          <p:nvPr/>
        </p:nvSpPr>
        <p:spPr>
          <a:xfrm>
            <a:off x="475861" y="431164"/>
            <a:ext cx="65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solidFill>
                  <a:srgbClr val="67BCBE"/>
                </a:solidFill>
              </a:rPr>
              <a:t>Držiaky - Letáky</a:t>
            </a:r>
            <a:endParaRPr lang="sk-SK" sz="3200" dirty="0">
              <a:solidFill>
                <a:srgbClr val="67BCBE"/>
              </a:solidFill>
            </a:endParaRPr>
          </a:p>
        </p:txBody>
      </p:sp>
      <p:pic>
        <p:nvPicPr>
          <p:cNvPr id="10" name="Zástupný symbol obsahu 4">
            <a:extLst>
              <a:ext uri="{FF2B5EF4-FFF2-40B4-BE49-F238E27FC236}">
                <a16:creationId xmlns:a16="http://schemas.microsoft.com/office/drawing/2014/main" id="{A0F40980-BB57-43DC-A91C-DC189AAAC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675" y="4004800"/>
            <a:ext cx="1251012" cy="2502024"/>
          </a:xfr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92C3EF6C-03BE-4642-B20B-46FBC8CFB2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169" y="3991253"/>
            <a:ext cx="1264559" cy="2529118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61C1DE20-4000-41A9-8769-5DCBF5B1D2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459" y="1153062"/>
            <a:ext cx="1311045" cy="2622090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C8764E45-5A55-40A5-A7EF-E21617FF90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138" y="3977707"/>
            <a:ext cx="1264559" cy="2529117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93CDC139-CFBD-4309-9EAD-ECDD9C7DD9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25" y="1171938"/>
            <a:ext cx="1312581" cy="2625161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5EFF48C7-51A4-4B41-B6B2-2CB0B33D9F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572" y="1130099"/>
            <a:ext cx="1333500" cy="2667000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E4AD2F6A-C122-4CAF-90A9-92C934EF02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00" y="1118579"/>
            <a:ext cx="1339260" cy="267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43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7889" y="411563"/>
            <a:ext cx="565338" cy="53707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7697" y="6356350"/>
            <a:ext cx="2133600" cy="365125"/>
          </a:xfrm>
        </p:spPr>
        <p:txBody>
          <a:bodyPr/>
          <a:lstStyle/>
          <a:p>
            <a:pPr algn="l"/>
            <a:fld id="{5BCCFF1D-A1D5-FD4E-A7C8-3AB4F089E2FA}" type="slidenum">
              <a:rPr lang="en-US" sz="1000" smtClean="0">
                <a:solidFill>
                  <a:srgbClr val="67BCBE"/>
                </a:solidFill>
                <a:latin typeface="Museo Sans 700"/>
                <a:cs typeface="Museo Sans 700"/>
              </a:rPr>
              <a:pPr algn="l"/>
              <a:t>14</a:t>
            </a:fld>
            <a:r>
              <a:rPr lang="en-US" sz="1000" dirty="0">
                <a:solidFill>
                  <a:srgbClr val="67BCBE"/>
                </a:solidFill>
                <a:latin typeface="Museo Sans 700"/>
                <a:cs typeface="Museo Sans 700"/>
              </a:rPr>
              <a:t>   </a:t>
            </a:r>
            <a:r>
              <a:rPr lang="en-US" sz="1000" dirty="0" err="1">
                <a:solidFill>
                  <a:srgbClr val="67BCBE"/>
                </a:solidFill>
                <a:latin typeface="Museo Sans 700"/>
                <a:cs typeface="Museo Sans 700"/>
              </a:rPr>
              <a:t>APPLiA</a:t>
            </a:r>
            <a:r>
              <a:rPr lang="en-US" sz="1000" dirty="0">
                <a:solidFill>
                  <a:srgbClr val="67BCBE"/>
                </a:solidFill>
                <a:latin typeface="Museo Sans 700"/>
                <a:cs typeface="Museo Sans 700"/>
              </a:rPr>
              <a:t> Slovakia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301ADAE5-68DF-4142-A87B-C6FEC218231C}"/>
              </a:ext>
            </a:extLst>
          </p:cNvPr>
          <p:cNvSpPr txBox="1"/>
          <p:nvPr/>
        </p:nvSpPr>
        <p:spPr>
          <a:xfrm>
            <a:off x="475861" y="431164"/>
            <a:ext cx="65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solidFill>
                  <a:srgbClr val="67BCBE"/>
                </a:solidFill>
              </a:rPr>
              <a:t>Časový rozvrh kampane</a:t>
            </a:r>
            <a:endParaRPr lang="sk-SK" sz="3200" dirty="0">
              <a:solidFill>
                <a:srgbClr val="67BCBE"/>
              </a:solidFill>
            </a:endParaRPr>
          </a:p>
        </p:txBody>
      </p:sp>
      <p:graphicFrame>
        <p:nvGraphicFramePr>
          <p:cNvPr id="17" name="Zástupný symbol obsahu 4">
            <a:extLst>
              <a:ext uri="{FF2B5EF4-FFF2-40B4-BE49-F238E27FC236}">
                <a16:creationId xmlns:a16="http://schemas.microsoft.com/office/drawing/2014/main" id="{3AA1C52A-EF97-4E7D-A9A2-E32D21346F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101073"/>
              </p:ext>
            </p:extLst>
          </p:nvPr>
        </p:nvGraphicFramePr>
        <p:xfrm>
          <a:off x="754602" y="2399698"/>
          <a:ext cx="6855156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5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5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94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Stretnutie  výrobcovia a</a:t>
                      </a:r>
                      <a:r>
                        <a:rPr lang="sk-SK" baseline="0" dirty="0"/>
                        <a:t> </a:t>
                      </a:r>
                      <a:r>
                        <a:rPr lang="sk-SK" dirty="0"/>
                        <a:t>predajné</a:t>
                      </a:r>
                      <a:r>
                        <a:rPr lang="sk-SK" baseline="0" dirty="0"/>
                        <a:t> siete, MHSR</a:t>
                      </a:r>
                      <a:endParaRPr lang="sk-SK" dirty="0"/>
                    </a:p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210652"/>
                  </a:ext>
                </a:extLst>
              </a:tr>
              <a:tr h="434942">
                <a:tc>
                  <a:txBody>
                    <a:bodyPr/>
                    <a:lstStyle/>
                    <a:p>
                      <a:r>
                        <a:rPr lang="sk-SK" dirty="0"/>
                        <a:t>Stretnutie   II.  výrobcovia a</a:t>
                      </a:r>
                      <a:r>
                        <a:rPr lang="sk-SK" baseline="0" dirty="0"/>
                        <a:t> </a:t>
                      </a:r>
                      <a:r>
                        <a:rPr lang="sk-SK" dirty="0"/>
                        <a:t>predajné</a:t>
                      </a:r>
                      <a:r>
                        <a:rPr lang="sk-SK" baseline="0" dirty="0"/>
                        <a:t> siete, MHSR, SIEA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3-4/2020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Stretnutie 1 (PREDAJCOVIA)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Počas duálneho balenia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9/2020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Konferencia - Distribúcia stojanov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1-2/2021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013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7889" y="411563"/>
            <a:ext cx="565338" cy="53707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7697" y="6356350"/>
            <a:ext cx="2133600" cy="365125"/>
          </a:xfrm>
        </p:spPr>
        <p:txBody>
          <a:bodyPr/>
          <a:lstStyle/>
          <a:p>
            <a:pPr algn="l"/>
            <a:fld id="{5BCCFF1D-A1D5-FD4E-A7C8-3AB4F089E2FA}" type="slidenum">
              <a:rPr lang="en-US" sz="1000" smtClean="0">
                <a:solidFill>
                  <a:srgbClr val="67BCBE"/>
                </a:solidFill>
                <a:latin typeface="Museo Sans 700"/>
                <a:cs typeface="Museo Sans 700"/>
              </a:rPr>
              <a:pPr algn="l"/>
              <a:t>15</a:t>
            </a:fld>
            <a:r>
              <a:rPr lang="en-US" sz="1000" dirty="0">
                <a:solidFill>
                  <a:srgbClr val="67BCBE"/>
                </a:solidFill>
                <a:latin typeface="Museo Sans 700"/>
                <a:cs typeface="Museo Sans 700"/>
              </a:rPr>
              <a:t>   </a:t>
            </a:r>
            <a:r>
              <a:rPr lang="en-US" sz="1000" dirty="0" err="1">
                <a:solidFill>
                  <a:srgbClr val="67BCBE"/>
                </a:solidFill>
                <a:latin typeface="Museo Sans 700"/>
                <a:cs typeface="Museo Sans 700"/>
              </a:rPr>
              <a:t>APPLiA</a:t>
            </a:r>
            <a:r>
              <a:rPr lang="en-US" sz="1000" dirty="0">
                <a:solidFill>
                  <a:srgbClr val="67BCBE"/>
                </a:solidFill>
                <a:latin typeface="Museo Sans 700"/>
                <a:cs typeface="Museo Sans 700"/>
              </a:rPr>
              <a:t> Slovakia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301ADAE5-68DF-4142-A87B-C6FEC218231C}"/>
              </a:ext>
            </a:extLst>
          </p:cNvPr>
          <p:cNvSpPr txBox="1"/>
          <p:nvPr/>
        </p:nvSpPr>
        <p:spPr>
          <a:xfrm>
            <a:off x="475861" y="431164"/>
            <a:ext cx="6578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solidFill>
                  <a:srgbClr val="67BCBE"/>
                </a:solidFill>
              </a:rPr>
              <a:t>Zainteresované spoločnosti/organizácie</a:t>
            </a:r>
            <a:endParaRPr lang="sk-SK" sz="3200" dirty="0">
              <a:solidFill>
                <a:srgbClr val="67BCBE"/>
              </a:solidFill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B23AF805-0EAC-4A11-85AA-EB17E5AA6957}"/>
              </a:ext>
            </a:extLst>
          </p:cNvPr>
          <p:cNvSpPr txBox="1"/>
          <p:nvPr/>
        </p:nvSpPr>
        <p:spPr>
          <a:xfrm>
            <a:off x="843379" y="1793289"/>
            <a:ext cx="60723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APPLiA Slovakia + Členovia združenia (APPLiA Europe)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MH SR – odbor ochrany spotrebiteľa + odbor energetiky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SOI - odbor ochrany spotrebiteľa + odbor energetickej inšpekcie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SIEA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SAEC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Predajné siete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(ASE, </a:t>
            </a:r>
            <a:r>
              <a:rPr lang="sk-SK" dirty="0" err="1"/>
              <a:t>Ekolamp</a:t>
            </a:r>
            <a:r>
              <a:rPr lang="sk-SK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(Výrobné podniky : BSH Michalovce, Samsung Galanta, Whirlpool PP,)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38851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59000"/>
          </a:blip>
          <a:stretch>
            <a:fillRect/>
          </a:stretch>
        </p:blipFill>
        <p:spPr>
          <a:xfrm>
            <a:off x="7447690" y="411563"/>
            <a:ext cx="1325537" cy="1259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388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411564"/>
            <a:ext cx="2445237" cy="941375"/>
          </a:xfrm>
          <a:ln>
            <a:noFill/>
          </a:ln>
        </p:spPr>
        <p:txBody>
          <a:bodyPr anchor="t">
            <a:normAutofit/>
          </a:bodyPr>
          <a:lstStyle/>
          <a:p>
            <a:pPr algn="l"/>
            <a:r>
              <a:rPr lang="sk-SK" sz="2600" dirty="0">
                <a:solidFill>
                  <a:schemeClr val="bg1"/>
                </a:solidFill>
                <a:latin typeface="Museo Sans 700"/>
                <a:cs typeface="Museo Sans 700"/>
              </a:rPr>
              <a:t>Ďakujem za pozornosť</a:t>
            </a:r>
            <a:endParaRPr lang="en-US" sz="2600" dirty="0">
              <a:solidFill>
                <a:schemeClr val="bg1"/>
              </a:solidFill>
              <a:latin typeface="Museo Sans 700"/>
              <a:cs typeface="Museo Sans 70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24" y="5873891"/>
            <a:ext cx="2445236" cy="713448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31E776AC-36F5-47CE-8818-07E73002B0DE}"/>
              </a:ext>
            </a:extLst>
          </p:cNvPr>
          <p:cNvSpPr txBox="1"/>
          <p:nvPr/>
        </p:nvSpPr>
        <p:spPr>
          <a:xfrm>
            <a:off x="3238820" y="1706300"/>
            <a:ext cx="56754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/>
              <a:t>APPLiA Slovakia – združenie výrobcov domácich spotrebičov</a:t>
            </a:r>
          </a:p>
          <a:p>
            <a:r>
              <a:rPr lang="sk-SK" sz="3200" dirty="0" err="1"/>
              <a:t>Kolískova</a:t>
            </a:r>
            <a:r>
              <a:rPr lang="sk-SK" sz="3200" dirty="0"/>
              <a:t> 1</a:t>
            </a:r>
          </a:p>
          <a:p>
            <a:r>
              <a:rPr lang="sk-SK" sz="3200" dirty="0"/>
              <a:t>84105 BRATISLAVA</a:t>
            </a:r>
          </a:p>
          <a:p>
            <a:endParaRPr lang="sk-SK" sz="3200" dirty="0"/>
          </a:p>
          <a:p>
            <a:r>
              <a:rPr lang="sk-SK" sz="3200" dirty="0">
                <a:hlinkClick r:id="rId5"/>
              </a:rPr>
              <a:t>www.applia.sk</a:t>
            </a:r>
            <a:endParaRPr lang="sk-SK" sz="3200" dirty="0"/>
          </a:p>
          <a:p>
            <a:r>
              <a:rPr lang="sk-SK" sz="3200" dirty="0"/>
              <a:t>Email: </a:t>
            </a:r>
            <a:r>
              <a:rPr lang="sk-SK" sz="3200" dirty="0">
                <a:hlinkClick r:id="rId6"/>
              </a:rPr>
              <a:t>info@applia.sk</a:t>
            </a:r>
            <a:endParaRPr lang="sk-SK" sz="3200" dirty="0"/>
          </a:p>
          <a:p>
            <a:r>
              <a:rPr lang="sk-SK" sz="3200" dirty="0"/>
              <a:t>Tel: +421-908-733066</a:t>
            </a:r>
          </a:p>
        </p:txBody>
      </p:sp>
    </p:spTree>
    <p:extLst>
      <p:ext uri="{BB962C8B-B14F-4D97-AF65-F5344CB8AC3E}">
        <p14:creationId xmlns:p14="http://schemas.microsoft.com/office/powerpoint/2010/main" val="110328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7889" y="411563"/>
            <a:ext cx="565338" cy="53707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7697" y="6356350"/>
            <a:ext cx="2133600" cy="365125"/>
          </a:xfrm>
        </p:spPr>
        <p:txBody>
          <a:bodyPr/>
          <a:lstStyle/>
          <a:p>
            <a:pPr algn="l"/>
            <a:fld id="{5BCCFF1D-A1D5-FD4E-A7C8-3AB4F089E2FA}" type="slidenum">
              <a:rPr lang="en-US" sz="1000" smtClean="0">
                <a:solidFill>
                  <a:srgbClr val="67BCBE"/>
                </a:solidFill>
                <a:latin typeface="Museo Sans 700"/>
                <a:cs typeface="Museo Sans 700"/>
              </a:rPr>
              <a:pPr algn="l"/>
              <a:t>2</a:t>
            </a:fld>
            <a:r>
              <a:rPr lang="en-US" sz="1000" dirty="0">
                <a:solidFill>
                  <a:srgbClr val="67BCBE"/>
                </a:solidFill>
                <a:latin typeface="Museo Sans 700"/>
                <a:cs typeface="Museo Sans 700"/>
              </a:rPr>
              <a:t>   </a:t>
            </a:r>
            <a:r>
              <a:rPr lang="en-US" sz="1000" dirty="0" err="1">
                <a:solidFill>
                  <a:srgbClr val="67BCBE"/>
                </a:solidFill>
                <a:latin typeface="Museo Sans 700"/>
                <a:cs typeface="Museo Sans 700"/>
              </a:rPr>
              <a:t>APPLiA</a:t>
            </a:r>
            <a:r>
              <a:rPr lang="en-US" sz="1000" dirty="0">
                <a:solidFill>
                  <a:srgbClr val="67BCBE"/>
                </a:solidFill>
                <a:latin typeface="Museo Sans 700"/>
                <a:cs typeface="Museo Sans 700"/>
              </a:rPr>
              <a:t> Slovakia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301ADAE5-68DF-4142-A87B-C6FEC218231C}"/>
              </a:ext>
            </a:extLst>
          </p:cNvPr>
          <p:cNvSpPr txBox="1"/>
          <p:nvPr/>
        </p:nvSpPr>
        <p:spPr>
          <a:xfrm>
            <a:off x="367696" y="422699"/>
            <a:ext cx="65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solidFill>
                  <a:srgbClr val="67BCBE"/>
                </a:solidFill>
              </a:rPr>
              <a:t>Členovia združenia</a:t>
            </a:r>
            <a:endParaRPr lang="sk-SK" sz="3200" dirty="0">
              <a:solidFill>
                <a:srgbClr val="67BCBE"/>
              </a:solidFill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35D3B0A6-9ED3-49D2-8F57-091F91C7C3C3}"/>
              </a:ext>
            </a:extLst>
          </p:cNvPr>
          <p:cNvSpPr txBox="1"/>
          <p:nvPr/>
        </p:nvSpPr>
        <p:spPr>
          <a:xfrm>
            <a:off x="367696" y="1007474"/>
            <a:ext cx="8085654" cy="5218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sk-SK" sz="1600" kern="0" dirty="0">
                <a:solidFill>
                  <a:srgbClr val="000000"/>
                </a:solidFill>
                <a:latin typeface="Times New Roman"/>
              </a:rPr>
              <a:t>BSH, </a:t>
            </a:r>
            <a:r>
              <a:rPr lang="en-US" sz="1600" kern="0" dirty="0" err="1">
                <a:solidFill>
                  <a:srgbClr val="000000"/>
                </a:solidFill>
                <a:latin typeface="Times New Roman"/>
              </a:rPr>
              <a:t>domácí</a:t>
            </a:r>
            <a:r>
              <a:rPr lang="en-US" sz="160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Times New Roman"/>
              </a:rPr>
              <a:t>spotřebiče</a:t>
            </a:r>
            <a:r>
              <a:rPr lang="en-US" sz="160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sk-SK" sz="1600" kern="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sk-SK" sz="1600" kern="0" dirty="0" err="1">
                <a:solidFill>
                  <a:srgbClr val="000000"/>
                </a:solidFill>
                <a:latin typeface="Times New Roman"/>
              </a:rPr>
              <a:t>org</a:t>
            </a:r>
            <a:r>
              <a:rPr lang="sk-SK" sz="1600" kern="0" dirty="0">
                <a:solidFill>
                  <a:srgbClr val="000000"/>
                </a:solidFill>
                <a:latin typeface="Times New Roman"/>
              </a:rPr>
              <a:t>. Zložka Slovenská republika</a:t>
            </a:r>
          </a:p>
          <a:p>
            <a:pPr marL="342900" lvl="0" indent="-342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sk-SK" sz="1600" kern="0" dirty="0">
                <a:solidFill>
                  <a:srgbClr val="000000"/>
                </a:solidFill>
                <a:latin typeface="Times New Roman"/>
              </a:rPr>
              <a:t>Beko Slovakia, s.r.o.</a:t>
            </a:r>
          </a:p>
          <a:p>
            <a:pPr marL="342900" lvl="0" indent="-342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sk-SK" sz="1600" kern="0" dirty="0">
                <a:solidFill>
                  <a:srgbClr val="000000"/>
                </a:solidFill>
                <a:latin typeface="Times New Roman"/>
              </a:rPr>
              <a:t>CS </a:t>
            </a:r>
            <a:r>
              <a:rPr lang="sk-SK" sz="1600" kern="0" dirty="0" err="1">
                <a:solidFill>
                  <a:srgbClr val="000000"/>
                </a:solidFill>
                <a:latin typeface="Times New Roman"/>
              </a:rPr>
              <a:t>company</a:t>
            </a:r>
            <a:r>
              <a:rPr lang="sk-SK" sz="1600" kern="0" dirty="0">
                <a:solidFill>
                  <a:srgbClr val="000000"/>
                </a:solidFill>
                <a:latin typeface="Times New Roman"/>
              </a:rPr>
              <a:t>, s.r.o.</a:t>
            </a:r>
          </a:p>
          <a:p>
            <a:pPr marL="342900" lvl="0" indent="-342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sk-SK" sz="1600" kern="0" dirty="0">
                <a:solidFill>
                  <a:srgbClr val="000000"/>
                </a:solidFill>
                <a:latin typeface="Times New Roman"/>
              </a:rPr>
              <a:t>Candy-Hoover ČR, s.r.o.</a:t>
            </a:r>
          </a:p>
          <a:p>
            <a:pPr marL="342900" lvl="0" indent="-342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sk-SK" sz="1600" kern="0" dirty="0">
                <a:solidFill>
                  <a:srgbClr val="000000"/>
                </a:solidFill>
                <a:latin typeface="Times New Roman"/>
              </a:rPr>
              <a:t>DeLonghi Praga, s.r.o.</a:t>
            </a:r>
          </a:p>
          <a:p>
            <a:pPr marL="342900" lvl="0" indent="-342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sk-SK" sz="1600" kern="0" dirty="0">
                <a:solidFill>
                  <a:srgbClr val="000000"/>
                </a:solidFill>
                <a:latin typeface="Times New Roman"/>
              </a:rPr>
              <a:t>Elettromec, s.r.o. (SMEG)</a:t>
            </a:r>
          </a:p>
          <a:p>
            <a:pPr marL="342900" lvl="0" indent="-342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sk-SK" sz="1600" kern="0" dirty="0">
                <a:solidFill>
                  <a:srgbClr val="000000"/>
                </a:solidFill>
                <a:latin typeface="Times New Roman"/>
              </a:rPr>
              <a:t>DZ Dražice – </a:t>
            </a:r>
            <a:r>
              <a:rPr lang="sk-SK" sz="1600" kern="0" dirty="0" err="1">
                <a:solidFill>
                  <a:srgbClr val="000000"/>
                </a:solidFill>
                <a:latin typeface="Times New Roman"/>
              </a:rPr>
              <a:t>strojírna</a:t>
            </a:r>
            <a:r>
              <a:rPr lang="sk-SK" sz="1600" kern="0" dirty="0">
                <a:solidFill>
                  <a:srgbClr val="000000"/>
                </a:solidFill>
                <a:latin typeface="Times New Roman"/>
              </a:rPr>
              <a:t>, s.r.o. (NIBE)</a:t>
            </a:r>
          </a:p>
          <a:p>
            <a:pPr marL="342900" lvl="0" indent="-342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sk-SK" sz="1600" kern="0" dirty="0">
                <a:solidFill>
                  <a:srgbClr val="000000"/>
                </a:solidFill>
                <a:latin typeface="Times New Roman"/>
              </a:rPr>
              <a:t>ELÍZ – ohrievače vody s.r.o.</a:t>
            </a:r>
            <a:endParaRPr lang="sk-SK" sz="1600" i="1" kern="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sk-SK" sz="1600" kern="0" dirty="0">
                <a:solidFill>
                  <a:srgbClr val="000000"/>
                </a:solidFill>
                <a:latin typeface="Times New Roman"/>
              </a:rPr>
              <a:t>Miele, s.r.o.</a:t>
            </a:r>
          </a:p>
          <a:p>
            <a:pPr marL="342900" lvl="0" indent="-342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sk-SK" sz="1600" kern="0" dirty="0">
                <a:solidFill>
                  <a:srgbClr val="000000"/>
                </a:solidFill>
                <a:latin typeface="Times New Roman"/>
              </a:rPr>
              <a:t>Electrolux Slovakia, s.r.o.</a:t>
            </a:r>
          </a:p>
          <a:p>
            <a:pPr marL="342900" lvl="0" indent="-342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sk-SK" sz="1600" kern="0" dirty="0">
                <a:solidFill>
                  <a:srgbClr val="000000"/>
                </a:solidFill>
                <a:latin typeface="Times New Roman"/>
              </a:rPr>
              <a:t>Gorenje Slovakia  (Mora Slovakia)</a:t>
            </a:r>
          </a:p>
          <a:p>
            <a:pPr marL="342900" lvl="0" indent="-342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sk-SK" sz="1600" kern="0" dirty="0">
                <a:solidFill>
                  <a:srgbClr val="000000"/>
                </a:solidFill>
                <a:latin typeface="Times New Roman"/>
              </a:rPr>
              <a:t>Panasonic Marketing Europe, </a:t>
            </a:r>
            <a:r>
              <a:rPr lang="sk-SK" sz="1600" kern="0" dirty="0" err="1">
                <a:solidFill>
                  <a:srgbClr val="000000"/>
                </a:solidFill>
                <a:latin typeface="Times New Roman"/>
              </a:rPr>
              <a:t>GmbH</a:t>
            </a:r>
            <a:r>
              <a:rPr lang="sk-SK" sz="1600" kern="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sk-SK" sz="1600" kern="0" dirty="0" err="1">
                <a:solidFill>
                  <a:srgbClr val="000000"/>
                </a:solidFill>
                <a:latin typeface="Times New Roman"/>
              </a:rPr>
              <a:t>org</a:t>
            </a:r>
            <a:r>
              <a:rPr lang="sk-SK" sz="1600" kern="0" dirty="0">
                <a:solidFill>
                  <a:srgbClr val="000000"/>
                </a:solidFill>
                <a:latin typeface="Times New Roman"/>
              </a:rPr>
              <a:t>. zložka Slovenská republika</a:t>
            </a:r>
          </a:p>
          <a:p>
            <a:pPr marL="342900" lvl="0" indent="-342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sk-SK" sz="1600" kern="0" dirty="0">
                <a:solidFill>
                  <a:srgbClr val="000000"/>
                </a:solidFill>
                <a:latin typeface="Times New Roman"/>
              </a:rPr>
              <a:t>WHIRLPOOL Home </a:t>
            </a:r>
            <a:r>
              <a:rPr lang="sk-SK" sz="1600" kern="0" dirty="0" err="1">
                <a:solidFill>
                  <a:srgbClr val="000000"/>
                </a:solidFill>
                <a:latin typeface="Times New Roman"/>
              </a:rPr>
              <a:t>appliances</a:t>
            </a:r>
            <a:r>
              <a:rPr lang="sk-SK" sz="1600" kern="0" dirty="0">
                <a:solidFill>
                  <a:srgbClr val="000000"/>
                </a:solidFill>
                <a:latin typeface="Times New Roman"/>
              </a:rPr>
              <a:t> SLOVAKIA, s.r.o.</a:t>
            </a:r>
          </a:p>
          <a:p>
            <a:pPr marL="342900" lvl="0" indent="-342900" ea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lang="sk-SK" sz="1600" kern="0" dirty="0">
                <a:solidFill>
                  <a:srgbClr val="000000"/>
                </a:solidFill>
                <a:latin typeface="Times New Roman"/>
              </a:rPr>
              <a:t>Tatramat – ohrievače vody, s.r.o. (</a:t>
            </a:r>
            <a:r>
              <a:rPr lang="sk-SK" sz="1600" kern="0" dirty="0" err="1">
                <a:solidFill>
                  <a:srgbClr val="000000"/>
                </a:solidFill>
                <a:latin typeface="Times New Roman"/>
              </a:rPr>
              <a:t>Stiebel</a:t>
            </a:r>
            <a:r>
              <a:rPr lang="sk-SK" sz="1600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sk-SK" sz="1600" kern="0" dirty="0" err="1">
                <a:solidFill>
                  <a:srgbClr val="000000"/>
                </a:solidFill>
                <a:latin typeface="Times New Roman"/>
              </a:rPr>
              <a:t>Eltron</a:t>
            </a:r>
            <a:r>
              <a:rPr lang="sk-SK" sz="1600" kern="0" dirty="0">
                <a:solidFill>
                  <a:srgbClr val="000000"/>
                </a:solidFill>
                <a:latin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376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7889" y="411563"/>
            <a:ext cx="565338" cy="53707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7697" y="6356350"/>
            <a:ext cx="2133600" cy="365125"/>
          </a:xfrm>
        </p:spPr>
        <p:txBody>
          <a:bodyPr/>
          <a:lstStyle/>
          <a:p>
            <a:pPr algn="l"/>
            <a:fld id="{5BCCFF1D-A1D5-FD4E-A7C8-3AB4F089E2FA}" type="slidenum">
              <a:rPr lang="en-US" sz="1000" smtClean="0">
                <a:solidFill>
                  <a:srgbClr val="67BCBE"/>
                </a:solidFill>
                <a:latin typeface="Museo Sans 700"/>
                <a:cs typeface="Museo Sans 700"/>
              </a:rPr>
              <a:pPr algn="l"/>
              <a:t>3</a:t>
            </a:fld>
            <a:r>
              <a:rPr lang="en-US" sz="1000" dirty="0">
                <a:solidFill>
                  <a:srgbClr val="67BCBE"/>
                </a:solidFill>
                <a:latin typeface="Museo Sans 700"/>
                <a:cs typeface="Museo Sans 700"/>
              </a:rPr>
              <a:t>   </a:t>
            </a:r>
            <a:r>
              <a:rPr lang="en-US" sz="1000" dirty="0" err="1">
                <a:solidFill>
                  <a:srgbClr val="67BCBE"/>
                </a:solidFill>
                <a:latin typeface="Museo Sans 700"/>
                <a:cs typeface="Museo Sans 700"/>
              </a:rPr>
              <a:t>APPLiA</a:t>
            </a:r>
            <a:r>
              <a:rPr lang="en-US" sz="1000" dirty="0">
                <a:solidFill>
                  <a:srgbClr val="67BCBE"/>
                </a:solidFill>
                <a:latin typeface="Museo Sans 700"/>
                <a:cs typeface="Museo Sans 700"/>
              </a:rPr>
              <a:t> Slovakia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301ADAE5-68DF-4142-A87B-C6FEC218231C}"/>
              </a:ext>
            </a:extLst>
          </p:cNvPr>
          <p:cNvSpPr txBox="1"/>
          <p:nvPr/>
        </p:nvSpPr>
        <p:spPr>
          <a:xfrm>
            <a:off x="367696" y="422699"/>
            <a:ext cx="65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solidFill>
                  <a:srgbClr val="67BCBE"/>
                </a:solidFill>
              </a:rPr>
              <a:t>Členovia združenia</a:t>
            </a:r>
            <a:endParaRPr lang="sk-SK" sz="3200" dirty="0">
              <a:solidFill>
                <a:srgbClr val="67BCBE"/>
              </a:solidFill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3DA47CDB-5903-4D64-A3BF-67701FBFC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1" y="1299861"/>
            <a:ext cx="5449056" cy="227944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68EA98ED-2F80-4AC3-A909-413D51DE59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97" y="3579306"/>
            <a:ext cx="6599033" cy="2378358"/>
          </a:xfrm>
          <a:prstGeom prst="rect">
            <a:avLst/>
          </a:prstGeom>
        </p:spPr>
      </p:pic>
      <p:pic>
        <p:nvPicPr>
          <p:cNvPr id="10" name="Picture 2" descr="Výsledok vyhľadávania obrázkov pre dopyt smeg logo">
            <a:extLst>
              <a:ext uri="{FF2B5EF4-FFF2-40B4-BE49-F238E27FC236}">
                <a16:creationId xmlns:a16="http://schemas.microsoft.com/office/drawing/2014/main" id="{26157F17-0CC2-4D87-98EB-8BBE34856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04" y="2364826"/>
            <a:ext cx="1552651" cy="76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538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7889" y="411563"/>
            <a:ext cx="565338" cy="53707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7697" y="6356350"/>
            <a:ext cx="2133600" cy="365125"/>
          </a:xfrm>
        </p:spPr>
        <p:txBody>
          <a:bodyPr/>
          <a:lstStyle/>
          <a:p>
            <a:pPr algn="l"/>
            <a:fld id="{5BCCFF1D-A1D5-FD4E-A7C8-3AB4F089E2FA}" type="slidenum">
              <a:rPr lang="en-US" sz="1000" smtClean="0">
                <a:solidFill>
                  <a:srgbClr val="67BCBE"/>
                </a:solidFill>
                <a:latin typeface="Museo Sans 700"/>
                <a:cs typeface="Museo Sans 700"/>
              </a:rPr>
              <a:pPr algn="l"/>
              <a:t>4</a:t>
            </a:fld>
            <a:r>
              <a:rPr lang="en-US" sz="1000" dirty="0">
                <a:solidFill>
                  <a:srgbClr val="67BCBE"/>
                </a:solidFill>
                <a:latin typeface="Museo Sans 700"/>
                <a:cs typeface="Museo Sans 700"/>
              </a:rPr>
              <a:t>   </a:t>
            </a:r>
            <a:r>
              <a:rPr lang="en-US" sz="1000" dirty="0" err="1">
                <a:solidFill>
                  <a:srgbClr val="67BCBE"/>
                </a:solidFill>
                <a:latin typeface="Museo Sans 700"/>
                <a:cs typeface="Museo Sans 700"/>
              </a:rPr>
              <a:t>APPLiA</a:t>
            </a:r>
            <a:r>
              <a:rPr lang="en-US" sz="1000" dirty="0">
                <a:solidFill>
                  <a:srgbClr val="67BCBE"/>
                </a:solidFill>
                <a:latin typeface="Museo Sans 700"/>
                <a:cs typeface="Museo Sans 700"/>
              </a:rPr>
              <a:t> Slovakia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301ADAE5-68DF-4142-A87B-C6FEC218231C}"/>
              </a:ext>
            </a:extLst>
          </p:cNvPr>
          <p:cNvSpPr txBox="1"/>
          <p:nvPr/>
        </p:nvSpPr>
        <p:spPr>
          <a:xfrm>
            <a:off x="367696" y="422699"/>
            <a:ext cx="65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solidFill>
                  <a:srgbClr val="67BCBE"/>
                </a:solidFill>
              </a:rPr>
              <a:t>Vývoj štítkov 1995- 2021</a:t>
            </a:r>
            <a:endParaRPr lang="sk-SK" sz="3200" dirty="0">
              <a:solidFill>
                <a:srgbClr val="67BCBE"/>
              </a:solidFill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5B8980BE-C00A-4CB2-9F21-4D8DDE7BC766}"/>
              </a:ext>
            </a:extLst>
          </p:cNvPr>
          <p:cNvSpPr txBox="1"/>
          <p:nvPr/>
        </p:nvSpPr>
        <p:spPr>
          <a:xfrm>
            <a:off x="6355788" y="924205"/>
            <a:ext cx="196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Platne od 1.3.2021</a:t>
            </a: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DF805364-B45D-435B-91A2-5FC84AA2A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227" y="1380591"/>
            <a:ext cx="2580000" cy="4998734"/>
          </a:xfrm>
          <a:prstGeom prst="rect">
            <a:avLst/>
          </a:prstGeom>
        </p:spPr>
      </p:pic>
      <p:pic>
        <p:nvPicPr>
          <p:cNvPr id="8" name="Zástupný symbol obsahu 4" descr="energetickyStitok_pracka_do2011.jpg">
            <a:extLst>
              <a:ext uri="{FF2B5EF4-FFF2-40B4-BE49-F238E27FC236}">
                <a16:creationId xmlns:a16="http://schemas.microsoft.com/office/drawing/2014/main" id="{F7E18D66-F4B8-466E-B638-D37ED8EF8C2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5074" y="1405270"/>
            <a:ext cx="5034827" cy="499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B6E42E12-A104-40EE-BFEF-FAA5313540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3276" y="1383347"/>
            <a:ext cx="2701462" cy="499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49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7889" y="411563"/>
            <a:ext cx="565338" cy="53707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7697" y="6356350"/>
            <a:ext cx="2133600" cy="365125"/>
          </a:xfrm>
        </p:spPr>
        <p:txBody>
          <a:bodyPr/>
          <a:lstStyle/>
          <a:p>
            <a:pPr algn="l"/>
            <a:fld id="{5BCCFF1D-A1D5-FD4E-A7C8-3AB4F089E2FA}" type="slidenum">
              <a:rPr lang="en-US" sz="1000" smtClean="0">
                <a:solidFill>
                  <a:srgbClr val="67BCBE"/>
                </a:solidFill>
                <a:latin typeface="Museo Sans 700"/>
                <a:cs typeface="Museo Sans 700"/>
              </a:rPr>
              <a:pPr algn="l"/>
              <a:t>5</a:t>
            </a:fld>
            <a:r>
              <a:rPr lang="en-US" sz="1000" dirty="0">
                <a:solidFill>
                  <a:srgbClr val="67BCBE"/>
                </a:solidFill>
                <a:latin typeface="Museo Sans 700"/>
                <a:cs typeface="Museo Sans 700"/>
              </a:rPr>
              <a:t>   </a:t>
            </a:r>
            <a:r>
              <a:rPr lang="en-US" sz="1000" dirty="0" err="1">
                <a:solidFill>
                  <a:srgbClr val="67BCBE"/>
                </a:solidFill>
                <a:latin typeface="Museo Sans 700"/>
                <a:cs typeface="Museo Sans 700"/>
              </a:rPr>
              <a:t>APPLiA</a:t>
            </a:r>
            <a:r>
              <a:rPr lang="en-US" sz="1000" dirty="0">
                <a:solidFill>
                  <a:srgbClr val="67BCBE"/>
                </a:solidFill>
                <a:latin typeface="Museo Sans 700"/>
                <a:cs typeface="Museo Sans 700"/>
              </a:rPr>
              <a:t> Slovakia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301ADAE5-68DF-4142-A87B-C6FEC218231C}"/>
              </a:ext>
            </a:extLst>
          </p:cNvPr>
          <p:cNvSpPr txBox="1"/>
          <p:nvPr/>
        </p:nvSpPr>
        <p:spPr>
          <a:xfrm>
            <a:off x="367696" y="411563"/>
            <a:ext cx="65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>
                <a:solidFill>
                  <a:srgbClr val="67BCBE"/>
                </a:solidFill>
              </a:rPr>
              <a:t>Rescaling</a:t>
            </a:r>
            <a:r>
              <a:rPr lang="sk-SK" sz="3200" b="1" dirty="0">
                <a:solidFill>
                  <a:srgbClr val="67BCBE"/>
                </a:solidFill>
              </a:rPr>
              <a:t> A-G</a:t>
            </a:r>
            <a:endParaRPr lang="sk-SK" sz="3200" dirty="0">
              <a:solidFill>
                <a:srgbClr val="67BCBE"/>
              </a:solidFill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5E1D3040-ED4B-4B85-B0CF-E4AD99CA1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6998" y="1179733"/>
            <a:ext cx="2580000" cy="4998734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D34450F3-5A9B-4454-9BE3-5D79A7BE6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97" y="1182489"/>
            <a:ext cx="2701462" cy="4995978"/>
          </a:xfrm>
          <a:prstGeom prst="rect">
            <a:avLst/>
          </a:prstGeom>
        </p:spPr>
      </p:pic>
      <p:sp>
        <p:nvSpPr>
          <p:cNvPr id="5" name="Šípka: doprava 4">
            <a:extLst>
              <a:ext uri="{FF2B5EF4-FFF2-40B4-BE49-F238E27FC236}">
                <a16:creationId xmlns:a16="http://schemas.microsoft.com/office/drawing/2014/main" id="{C2F5DDA5-72AC-4316-B328-A97FF5EFD538}"/>
              </a:ext>
            </a:extLst>
          </p:cNvPr>
          <p:cNvSpPr/>
          <p:nvPr/>
        </p:nvSpPr>
        <p:spPr>
          <a:xfrm rot="695955">
            <a:off x="1461013" y="2347267"/>
            <a:ext cx="4523086" cy="72317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281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7889" y="411563"/>
            <a:ext cx="565338" cy="53707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7697" y="6356350"/>
            <a:ext cx="2133600" cy="365125"/>
          </a:xfrm>
        </p:spPr>
        <p:txBody>
          <a:bodyPr/>
          <a:lstStyle/>
          <a:p>
            <a:pPr algn="l"/>
            <a:fld id="{5BCCFF1D-A1D5-FD4E-A7C8-3AB4F089E2FA}" type="slidenum">
              <a:rPr lang="en-US" sz="1000" smtClean="0">
                <a:solidFill>
                  <a:srgbClr val="67BCBE"/>
                </a:solidFill>
                <a:latin typeface="Museo Sans 700"/>
                <a:cs typeface="Museo Sans 700"/>
              </a:rPr>
              <a:pPr algn="l"/>
              <a:t>6</a:t>
            </a:fld>
            <a:r>
              <a:rPr lang="en-US" sz="1000" dirty="0">
                <a:solidFill>
                  <a:srgbClr val="67BCBE"/>
                </a:solidFill>
                <a:latin typeface="Museo Sans 700"/>
                <a:cs typeface="Museo Sans 700"/>
              </a:rPr>
              <a:t>   </a:t>
            </a:r>
            <a:r>
              <a:rPr lang="en-US" sz="1000" dirty="0" err="1">
                <a:solidFill>
                  <a:srgbClr val="67BCBE"/>
                </a:solidFill>
                <a:latin typeface="Museo Sans 700"/>
                <a:cs typeface="Museo Sans 700"/>
              </a:rPr>
              <a:t>APPLiA</a:t>
            </a:r>
            <a:r>
              <a:rPr lang="en-US" sz="1000" dirty="0">
                <a:solidFill>
                  <a:srgbClr val="67BCBE"/>
                </a:solidFill>
                <a:latin typeface="Museo Sans 700"/>
                <a:cs typeface="Museo Sans 700"/>
              </a:rPr>
              <a:t> Slovakia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301ADAE5-68DF-4142-A87B-C6FEC218231C}"/>
              </a:ext>
            </a:extLst>
          </p:cNvPr>
          <p:cNvSpPr txBox="1"/>
          <p:nvPr/>
        </p:nvSpPr>
        <p:spPr>
          <a:xfrm>
            <a:off x="367696" y="422699"/>
            <a:ext cx="65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solidFill>
                  <a:srgbClr val="67BCBE"/>
                </a:solidFill>
              </a:rPr>
              <a:t>Nové štítky a </a:t>
            </a:r>
            <a:r>
              <a:rPr lang="sk-SK" sz="3200" b="1" dirty="0" err="1">
                <a:solidFill>
                  <a:srgbClr val="67BCBE"/>
                </a:solidFill>
              </a:rPr>
              <a:t>ekodizajn</a:t>
            </a:r>
            <a:endParaRPr lang="sk-SK" sz="3200" dirty="0">
              <a:solidFill>
                <a:srgbClr val="67BCBE"/>
              </a:solidFill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5B8980BE-C00A-4CB2-9F21-4D8DDE7BC766}"/>
              </a:ext>
            </a:extLst>
          </p:cNvPr>
          <p:cNvSpPr txBox="1"/>
          <p:nvPr/>
        </p:nvSpPr>
        <p:spPr>
          <a:xfrm>
            <a:off x="5882530" y="661617"/>
            <a:ext cx="196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Platne 1.3.2021</a:t>
            </a:r>
          </a:p>
        </p:txBody>
      </p:sp>
      <p:graphicFrame>
        <p:nvGraphicFramePr>
          <p:cNvPr id="9" name="Tabuľka 8">
            <a:extLst>
              <a:ext uri="{FF2B5EF4-FFF2-40B4-BE49-F238E27FC236}">
                <a16:creationId xmlns:a16="http://schemas.microsoft.com/office/drawing/2014/main" id="{7633EBAE-5FCD-4CE8-9DBC-92CEEDC7729D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46392"/>
          <a:ext cx="7959012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9753">
                  <a:extLst>
                    <a:ext uri="{9D8B030D-6E8A-4147-A177-3AD203B41FA5}">
                      <a16:colId xmlns:a16="http://schemas.microsoft.com/office/drawing/2014/main" val="1683177270"/>
                    </a:ext>
                  </a:extLst>
                </a:gridCol>
                <a:gridCol w="1989753">
                  <a:extLst>
                    <a:ext uri="{9D8B030D-6E8A-4147-A177-3AD203B41FA5}">
                      <a16:colId xmlns:a16="http://schemas.microsoft.com/office/drawing/2014/main" val="741602331"/>
                    </a:ext>
                  </a:extLst>
                </a:gridCol>
                <a:gridCol w="1989753">
                  <a:extLst>
                    <a:ext uri="{9D8B030D-6E8A-4147-A177-3AD203B41FA5}">
                      <a16:colId xmlns:a16="http://schemas.microsoft.com/office/drawing/2014/main" val="817217836"/>
                    </a:ext>
                  </a:extLst>
                </a:gridCol>
                <a:gridCol w="1989753">
                  <a:extLst>
                    <a:ext uri="{9D8B030D-6E8A-4147-A177-3AD203B41FA5}">
                      <a16:colId xmlns:a16="http://schemas.microsoft.com/office/drawing/2014/main" val="2274279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Štítkovanie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Ekodizajn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Poznámky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936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TV, monitory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Od 1.3.2021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Od 1.3.2021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496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Práčky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Od 1.3.2021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Od 1.3.2021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087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 err="1"/>
                        <a:t>Práčko</a:t>
                      </a:r>
                      <a:r>
                        <a:rPr lang="sk-SK" dirty="0"/>
                        <a:t>-sušičky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Od 1.3.2021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Od 1.3.2021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08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Umývačky riadov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Od 1.3.2021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Od 1.3.2021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495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Chladničky, mrazničky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Od 1.3.2021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Od 1.3.2021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752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Profi chladničky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Od 1.3.2021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Od 1.3.2021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69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Žiarovky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Od 1.5.2021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Od 1.5.2021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Ekolamp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279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Motory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Nie 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Od 1.4.2020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04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Napájacie zdroje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Nie je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Od 1.7.2021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26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Vysávače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Očakáva sa od 3Q/2021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Platí aktuálny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822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727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084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7889" y="411563"/>
            <a:ext cx="565338" cy="53707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7697" y="6356350"/>
            <a:ext cx="2133600" cy="365125"/>
          </a:xfrm>
        </p:spPr>
        <p:txBody>
          <a:bodyPr/>
          <a:lstStyle/>
          <a:p>
            <a:pPr algn="l"/>
            <a:fld id="{5BCCFF1D-A1D5-FD4E-A7C8-3AB4F089E2FA}" type="slidenum">
              <a:rPr lang="en-US" sz="1000" smtClean="0">
                <a:solidFill>
                  <a:srgbClr val="67BCBE"/>
                </a:solidFill>
                <a:latin typeface="Museo Sans 700"/>
                <a:cs typeface="Museo Sans 700"/>
              </a:rPr>
              <a:pPr algn="l"/>
              <a:t>7</a:t>
            </a:fld>
            <a:r>
              <a:rPr lang="en-US" sz="1000" dirty="0">
                <a:solidFill>
                  <a:srgbClr val="67BCBE"/>
                </a:solidFill>
                <a:latin typeface="Museo Sans 700"/>
                <a:cs typeface="Museo Sans 700"/>
              </a:rPr>
              <a:t>   </a:t>
            </a:r>
            <a:r>
              <a:rPr lang="en-US" sz="1000" dirty="0" err="1">
                <a:solidFill>
                  <a:srgbClr val="67BCBE"/>
                </a:solidFill>
                <a:latin typeface="Museo Sans 700"/>
                <a:cs typeface="Museo Sans 700"/>
              </a:rPr>
              <a:t>APPLiA</a:t>
            </a:r>
            <a:r>
              <a:rPr lang="en-US" sz="1000" dirty="0">
                <a:solidFill>
                  <a:srgbClr val="67BCBE"/>
                </a:solidFill>
                <a:latin typeface="Museo Sans 700"/>
                <a:cs typeface="Museo Sans 700"/>
              </a:rPr>
              <a:t> Slovakia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301ADAE5-68DF-4142-A87B-C6FEC218231C}"/>
              </a:ext>
            </a:extLst>
          </p:cNvPr>
          <p:cNvSpPr txBox="1"/>
          <p:nvPr/>
        </p:nvSpPr>
        <p:spPr>
          <a:xfrm>
            <a:off x="475861" y="431164"/>
            <a:ext cx="7732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solidFill>
                  <a:srgbClr val="67BCBE"/>
                </a:solidFill>
              </a:rPr>
              <a:t>Realita na trhu -  uvedené pred 1.4.2020</a:t>
            </a:r>
            <a:endParaRPr lang="sk-SK" sz="3200" dirty="0">
              <a:solidFill>
                <a:srgbClr val="67BCBE"/>
              </a:solidFill>
            </a:endParaRPr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C1F767B2-05EF-4B13-BB17-FB75AFA66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36199" y="1505933"/>
            <a:ext cx="4037028" cy="4037028"/>
          </a:xfrm>
        </p:spPr>
      </p:pic>
      <p:pic>
        <p:nvPicPr>
          <p:cNvPr id="10" name="Zástupný objekt pre obsah 7">
            <a:extLst>
              <a:ext uri="{FF2B5EF4-FFF2-40B4-BE49-F238E27FC236}">
                <a16:creationId xmlns:a16="http://schemas.microsoft.com/office/drawing/2014/main" id="{E0D0B275-650B-4AC7-AE76-78F74ED52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9" y="1515360"/>
            <a:ext cx="4037028" cy="4037028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E5D11A20-5238-448C-BC57-CF686515F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894" y="5450100"/>
            <a:ext cx="1973780" cy="915495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5AF6FEF4-F92C-46C5-80FE-DCE7276996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4644" y="1779436"/>
            <a:ext cx="1014956" cy="2084187"/>
          </a:xfrm>
          <a:prstGeom prst="rect">
            <a:avLst/>
          </a:prstGeom>
        </p:spPr>
      </p:pic>
      <p:sp>
        <p:nvSpPr>
          <p:cNvPr id="15" name="BlokTextu 14">
            <a:extLst>
              <a:ext uri="{FF2B5EF4-FFF2-40B4-BE49-F238E27FC236}">
                <a16:creationId xmlns:a16="http://schemas.microsoft.com/office/drawing/2014/main" id="{DD77BDBE-0D6C-4091-A5EE-C42955B21688}"/>
              </a:ext>
            </a:extLst>
          </p:cNvPr>
          <p:cNvSpPr txBox="1"/>
          <p:nvPr/>
        </p:nvSpPr>
        <p:spPr>
          <a:xfrm>
            <a:off x="1168924" y="1093509"/>
            <a:ext cx="267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Pred 1.3.2021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D16B5C10-1EBE-42A4-98C3-44DB48DC12E3}"/>
              </a:ext>
            </a:extLst>
          </p:cNvPr>
          <p:cNvSpPr txBox="1"/>
          <p:nvPr/>
        </p:nvSpPr>
        <p:spPr>
          <a:xfrm>
            <a:off x="5715336" y="1085470"/>
            <a:ext cx="267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 1.3.2021</a:t>
            </a:r>
          </a:p>
        </p:txBody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id="{6354864F-8570-447A-9EB3-5C91433CB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109" y="5450100"/>
            <a:ext cx="1973780" cy="915495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564C89E1-252E-4439-8CF9-DF2310D24F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3719" y="1779436"/>
            <a:ext cx="1014956" cy="20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9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7889" y="411563"/>
            <a:ext cx="565338" cy="53707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7697" y="6356350"/>
            <a:ext cx="2133600" cy="365125"/>
          </a:xfrm>
        </p:spPr>
        <p:txBody>
          <a:bodyPr/>
          <a:lstStyle/>
          <a:p>
            <a:pPr algn="l"/>
            <a:fld id="{5BCCFF1D-A1D5-FD4E-A7C8-3AB4F089E2FA}" type="slidenum">
              <a:rPr lang="en-US" sz="1000" smtClean="0">
                <a:solidFill>
                  <a:srgbClr val="67BCBE"/>
                </a:solidFill>
                <a:latin typeface="Museo Sans 700"/>
                <a:cs typeface="Museo Sans 700"/>
              </a:rPr>
              <a:pPr algn="l"/>
              <a:t>8</a:t>
            </a:fld>
            <a:r>
              <a:rPr lang="en-US" sz="1000" dirty="0">
                <a:solidFill>
                  <a:srgbClr val="67BCBE"/>
                </a:solidFill>
                <a:latin typeface="Museo Sans 700"/>
                <a:cs typeface="Museo Sans 700"/>
              </a:rPr>
              <a:t>   </a:t>
            </a:r>
            <a:r>
              <a:rPr lang="en-US" sz="1000" dirty="0" err="1">
                <a:solidFill>
                  <a:srgbClr val="67BCBE"/>
                </a:solidFill>
                <a:latin typeface="Museo Sans 700"/>
                <a:cs typeface="Museo Sans 700"/>
              </a:rPr>
              <a:t>APPLiA</a:t>
            </a:r>
            <a:r>
              <a:rPr lang="en-US" sz="1000" dirty="0">
                <a:solidFill>
                  <a:srgbClr val="67BCBE"/>
                </a:solidFill>
                <a:latin typeface="Museo Sans 700"/>
                <a:cs typeface="Museo Sans 700"/>
              </a:rPr>
              <a:t> Slovakia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301ADAE5-68DF-4142-A87B-C6FEC218231C}"/>
              </a:ext>
            </a:extLst>
          </p:cNvPr>
          <p:cNvSpPr txBox="1"/>
          <p:nvPr/>
        </p:nvSpPr>
        <p:spPr>
          <a:xfrm>
            <a:off x="475860" y="431164"/>
            <a:ext cx="78480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solidFill>
                  <a:srgbClr val="67BCBE"/>
                </a:solidFill>
              </a:rPr>
              <a:t>Realita na trhu -  uvedené na trh EÚ po 1.4.2020</a:t>
            </a:r>
            <a:endParaRPr lang="sk-SK" sz="3200" dirty="0">
              <a:solidFill>
                <a:srgbClr val="67BCBE"/>
              </a:solidFill>
            </a:endParaRPr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C1F767B2-05EF-4B13-BB17-FB75AFA66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736199" y="1515360"/>
            <a:ext cx="4037028" cy="4037028"/>
          </a:xfrm>
        </p:spPr>
      </p:pic>
      <p:pic>
        <p:nvPicPr>
          <p:cNvPr id="10" name="Zástupný objekt pre obsah 7">
            <a:extLst>
              <a:ext uri="{FF2B5EF4-FFF2-40B4-BE49-F238E27FC236}">
                <a16:creationId xmlns:a16="http://schemas.microsoft.com/office/drawing/2014/main" id="{E0D0B275-650B-4AC7-AE76-78F74ED52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9" y="1515360"/>
            <a:ext cx="4037028" cy="4037028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E5D11A20-5238-448C-BC57-CF686515F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894" y="5450100"/>
            <a:ext cx="1973780" cy="91549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E963C091-BAE4-44CE-ABE1-BA9D569340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6579" y="5598699"/>
            <a:ext cx="4255377" cy="539268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161AEE4-0A26-4C22-ADE0-CEBE247F57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7764" y="1572120"/>
            <a:ext cx="1768211" cy="2498818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5AF6FEF4-F92C-46C5-80FE-DCE7276996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4644" y="1779436"/>
            <a:ext cx="1014956" cy="2084187"/>
          </a:xfrm>
          <a:prstGeom prst="rect">
            <a:avLst/>
          </a:prstGeom>
        </p:spPr>
      </p:pic>
      <p:sp>
        <p:nvSpPr>
          <p:cNvPr id="15" name="BlokTextu 14">
            <a:extLst>
              <a:ext uri="{FF2B5EF4-FFF2-40B4-BE49-F238E27FC236}">
                <a16:creationId xmlns:a16="http://schemas.microsoft.com/office/drawing/2014/main" id="{DD77BDBE-0D6C-4091-A5EE-C42955B21688}"/>
              </a:ext>
            </a:extLst>
          </p:cNvPr>
          <p:cNvSpPr txBox="1"/>
          <p:nvPr/>
        </p:nvSpPr>
        <p:spPr>
          <a:xfrm>
            <a:off x="1168924" y="1093509"/>
            <a:ext cx="267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Pred 1.3.2021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D16B5C10-1EBE-42A4-98C3-44DB48DC12E3}"/>
              </a:ext>
            </a:extLst>
          </p:cNvPr>
          <p:cNvSpPr txBox="1"/>
          <p:nvPr/>
        </p:nvSpPr>
        <p:spPr>
          <a:xfrm>
            <a:off x="5715336" y="1085470"/>
            <a:ext cx="267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 1.3.2021</a:t>
            </a:r>
          </a:p>
        </p:txBody>
      </p:sp>
    </p:spTree>
    <p:extLst>
      <p:ext uri="{BB962C8B-B14F-4D97-AF65-F5344CB8AC3E}">
        <p14:creationId xmlns:p14="http://schemas.microsoft.com/office/powerpoint/2010/main" val="4254998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7889" y="411563"/>
            <a:ext cx="565338" cy="53707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7697" y="6356350"/>
            <a:ext cx="2133600" cy="365125"/>
          </a:xfrm>
        </p:spPr>
        <p:txBody>
          <a:bodyPr/>
          <a:lstStyle/>
          <a:p>
            <a:pPr algn="l"/>
            <a:fld id="{5BCCFF1D-A1D5-FD4E-A7C8-3AB4F089E2FA}" type="slidenum">
              <a:rPr lang="en-US" sz="1000" smtClean="0">
                <a:solidFill>
                  <a:srgbClr val="67BCBE"/>
                </a:solidFill>
                <a:latin typeface="Museo Sans 700"/>
                <a:cs typeface="Museo Sans 700"/>
              </a:rPr>
              <a:pPr algn="l"/>
              <a:t>9</a:t>
            </a:fld>
            <a:r>
              <a:rPr lang="en-US" sz="1000" dirty="0">
                <a:solidFill>
                  <a:srgbClr val="67BCBE"/>
                </a:solidFill>
                <a:latin typeface="Museo Sans 700"/>
                <a:cs typeface="Museo Sans 700"/>
              </a:rPr>
              <a:t>   </a:t>
            </a:r>
            <a:r>
              <a:rPr lang="en-US" sz="1000" dirty="0" err="1">
                <a:solidFill>
                  <a:srgbClr val="67BCBE"/>
                </a:solidFill>
                <a:latin typeface="Museo Sans 700"/>
                <a:cs typeface="Museo Sans 700"/>
              </a:rPr>
              <a:t>APPLiA</a:t>
            </a:r>
            <a:r>
              <a:rPr lang="en-US" sz="1000" dirty="0">
                <a:solidFill>
                  <a:srgbClr val="67BCBE"/>
                </a:solidFill>
                <a:latin typeface="Museo Sans 700"/>
                <a:cs typeface="Museo Sans 700"/>
              </a:rPr>
              <a:t> Slovakia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301ADAE5-68DF-4142-A87B-C6FEC218231C}"/>
              </a:ext>
            </a:extLst>
          </p:cNvPr>
          <p:cNvSpPr txBox="1"/>
          <p:nvPr/>
        </p:nvSpPr>
        <p:spPr>
          <a:xfrm>
            <a:off x="475861" y="431164"/>
            <a:ext cx="65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>
                <a:solidFill>
                  <a:srgbClr val="67BCBE"/>
                </a:solidFill>
              </a:rPr>
              <a:t>Časový rozvrh </a:t>
            </a:r>
            <a:r>
              <a:rPr lang="sk-SK" sz="3200" b="1" dirty="0" err="1">
                <a:solidFill>
                  <a:srgbClr val="67BCBE"/>
                </a:solidFill>
              </a:rPr>
              <a:t>zmieny</a:t>
            </a:r>
            <a:endParaRPr lang="sk-SK" sz="3200" dirty="0">
              <a:solidFill>
                <a:srgbClr val="67BCBE"/>
              </a:solidFill>
            </a:endParaRPr>
          </a:p>
        </p:txBody>
      </p:sp>
      <p:graphicFrame>
        <p:nvGraphicFramePr>
          <p:cNvPr id="12" name="Zástupný symbol obsahu 4">
            <a:extLst>
              <a:ext uri="{FF2B5EF4-FFF2-40B4-BE49-F238E27FC236}">
                <a16:creationId xmlns:a16="http://schemas.microsoft.com/office/drawing/2014/main" id="{63A15D7B-0CC4-4589-BB7C-ABBF4E0BF5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988537"/>
              </p:ext>
            </p:extLst>
          </p:nvPr>
        </p:nvGraphicFramePr>
        <p:xfrm>
          <a:off x="786451" y="1784412"/>
          <a:ext cx="6578080" cy="3249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7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3353">
                <a:tc>
                  <a:txBody>
                    <a:bodyPr/>
                    <a:lstStyle/>
                    <a:p>
                      <a:r>
                        <a:rPr lang="sk-SK" dirty="0"/>
                        <a:t>(04) 09/2020 - 3/2021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dirty="0"/>
                        <a:t>Duálne balenie štítkov - </a:t>
                      </a:r>
                      <a:r>
                        <a:rPr lang="sk-SK" dirty="0" err="1"/>
                        <a:t>chladničky,profi</a:t>
                      </a:r>
                      <a:r>
                        <a:rPr lang="sk-SK" dirty="0"/>
                        <a:t> chladničky,  </a:t>
                      </a:r>
                      <a:r>
                        <a:rPr lang="sk-SK" dirty="0" err="1"/>
                        <a:t>práčky,práčkosušičky</a:t>
                      </a:r>
                      <a:r>
                        <a:rPr lang="sk-SK" dirty="0"/>
                        <a:t>,  umývačky riadov, TV prijímače, (žiarovky, lampy) </a:t>
                      </a:r>
                    </a:p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346">
                <a:tc>
                  <a:txBody>
                    <a:bodyPr/>
                    <a:lstStyle/>
                    <a:p>
                      <a:r>
                        <a:rPr lang="sk-SK" dirty="0"/>
                        <a:t>3-4/2021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Duálne zobrazovanie - chladničky, profi chladničky,  práčky, </a:t>
                      </a:r>
                      <a:r>
                        <a:rPr lang="sk-SK" dirty="0" err="1"/>
                        <a:t>práčkosušičky</a:t>
                      </a:r>
                      <a:r>
                        <a:rPr lang="sk-SK" dirty="0"/>
                        <a:t>,  umývačky riadov, TV prijímače, (žiarovky, lampy)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011">
                <a:tc>
                  <a:txBody>
                    <a:bodyPr/>
                    <a:lstStyle/>
                    <a:p>
                      <a:r>
                        <a:rPr lang="sk-SK" dirty="0"/>
                        <a:t>2021/2022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(vysávače), rúry, odsávače pár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288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776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545</Words>
  <Application>Microsoft Office PowerPoint</Application>
  <PresentationFormat>Prezentácia na obrazovke (4:3)</PresentationFormat>
  <Paragraphs>143</Paragraphs>
  <Slides>16</Slides>
  <Notes>14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2" baseType="lpstr">
      <vt:lpstr>Arial</vt:lpstr>
      <vt:lpstr>Calibri</vt:lpstr>
      <vt:lpstr>Museo Sans 300</vt:lpstr>
      <vt:lpstr>Museo Sans 700</vt:lpstr>
      <vt:lpstr>Times New Roman</vt:lpstr>
      <vt:lpstr>Office Theme</vt:lpstr>
      <vt:lpstr>Nové povinnosti pre predajcov  - Energetické štítkovanie 2021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Radovan Sečkár</dc:creator>
  <cp:lastModifiedBy>Andrej HRDLICKA</cp:lastModifiedBy>
  <cp:revision>86</cp:revision>
  <dcterms:created xsi:type="dcterms:W3CDTF">2018-11-08T07:30:09Z</dcterms:created>
  <dcterms:modified xsi:type="dcterms:W3CDTF">2019-11-03T18:41:22Z</dcterms:modified>
</cp:coreProperties>
</file>