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77" r:id="rId4"/>
    <p:sldId id="278" r:id="rId5"/>
    <p:sldId id="274" r:id="rId6"/>
    <p:sldId id="273" r:id="rId7"/>
    <p:sldId id="276" r:id="rId8"/>
    <p:sldId id="272" r:id="rId9"/>
    <p:sldId id="27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E4E9D"/>
    <a:srgbClr val="FFCC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8EE1-FCF8-46AB-9D46-C84D308D2C9E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8E535-9A9B-452A-99D6-524EB6D14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21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69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804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0894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839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5156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72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6198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10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193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27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70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91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765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42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27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193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25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2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34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5F42-B735-477D-9BC0-7657D9BC8324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20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lov-lex.sk/legislativne-procesy/SK/LP/2022/3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legal-content/SK/TXT/?uri=CELEX:52021XC1229(06)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vana.pavlovska@mhsr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9"/>
          <a:stretch/>
        </p:blipFill>
        <p:spPr>
          <a:xfrm>
            <a:off x="-5" y="9360"/>
            <a:ext cx="9144005" cy="6876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4434927" y="2060848"/>
            <a:ext cx="4572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0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0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0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 LEGISLATÍVA </a:t>
            </a:r>
            <a:b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OCHRANU SPOTREBITEĽA</a:t>
            </a:r>
            <a:endParaRPr lang="sk-SK" sz="2000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sk-SK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Ministerstvo </a:t>
            </a:r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hospodárstva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SR</a:t>
            </a:r>
          </a:p>
          <a:p>
            <a:r>
              <a:rPr lang="sk-SK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Mgr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Ivana </a:t>
            </a: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Pavlovská</a:t>
            </a:r>
            <a:endParaRPr lang="sk-SK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755576" y="6042779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Okrúhly stôl SAEC, 21. 4.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ový zákon o ochrane spotrebiteľa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k-SK" sz="14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sk-SK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legislatívnom procese je nový zákon na ochranu spotrebiteľa. </a:t>
            </a:r>
            <a:r>
              <a:rPr lang="sk-SK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Aké </a:t>
            </a:r>
            <a:r>
              <a:rPr lang="sk-SK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 jeho hlavné ciele a aké zásadné zmeny nás čakajú v porovnaní so súčasnou legislatívou? Čo prinesie nového pre obchodníkov a pre spotrebiteľov? Najväčšie zmeny nás čakajú v oblasti reklamácií (zodpovednosť za vady).</a:t>
            </a:r>
            <a:endParaRPr lang="sk-SK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dirty="0" smtClean="0">
              <a:hlinkClick r:id="rId4"/>
            </a:endParaRPr>
          </a:p>
          <a:p>
            <a:pPr>
              <a:lnSpc>
                <a:spcPct val="150000"/>
              </a:lnSpc>
            </a:pPr>
            <a:endParaRPr lang="sk-SK" dirty="0" smtClean="0">
              <a:hlinkClick r:id="rId4"/>
            </a:endParaRPr>
          </a:p>
          <a:p>
            <a:pPr algn="ctr">
              <a:lnSpc>
                <a:spcPct val="150000"/>
              </a:lnSpc>
            </a:pPr>
            <a:r>
              <a:rPr lang="sk-SK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sk-SK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ochrane spotrebiteľa a o zmene a doplnení niektorých </a:t>
            </a:r>
            <a:r>
              <a:rPr lang="sk-SK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zákonov </a:t>
            </a:r>
            <a:r>
              <a:rPr lang="sk-SK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LP/2022/39</a:t>
            </a:r>
            <a:endParaRPr lang="sk-SK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sk-S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1400" dirty="0"/>
              <a:t/>
            </a:r>
            <a:br>
              <a:rPr lang="sk-SK" sz="1400" dirty="0"/>
            </a:b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5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4511" y="0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ciele návrhu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467544" y="964460"/>
            <a:ext cx="82809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</a:pPr>
            <a:endParaRPr lang="sk-SK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Aktualizácia</a:t>
            </a:r>
          </a:p>
          <a:p>
            <a:pPr marL="457200" lvl="2" algn="just">
              <a:lnSpc>
                <a:spcPct val="150000"/>
              </a:lnSpc>
            </a:pP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goldplatingy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algn="just">
              <a:lnSpc>
                <a:spcPct val="150000"/>
              </a:lnSpc>
            </a:pP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Smernica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Európskeho parlamentu a Rady (EÚ)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2019/770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z 20. mája 2019 </a:t>
            </a:r>
            <a:b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o určitých aspektoch týkajúcich sa zmlúv o dodávaní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digitálneho obsahu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digitálnych služieb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Directive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DCD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pPr marL="457200" lvl="2" algn="just">
              <a:lnSpc>
                <a:spcPct val="150000"/>
              </a:lnSpc>
            </a:pP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algn="just"/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Smernica Európskeho parlamentu a Rady (EÚ)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2019/771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z 20. mája 2019 </a:t>
            </a:r>
            <a:b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o určitých aspektoch týkajúcich sa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zmlúv o predaji tovaru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, ktorou sa mení nariadenie (EÚ) 2017/2394 a smernica 2009/22/ES a zrušuje smernica 1999/44/ES („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Directive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SGD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pPr marL="457200" lvl="2" algn="just">
              <a:lnSpc>
                <a:spcPct val="150000"/>
              </a:lnSpc>
            </a:pPr>
            <a:endParaRPr lang="sk-SK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ct val="150000"/>
              </a:lnSpc>
            </a:pPr>
            <a:endParaRPr lang="sk-SK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>
              <a:lnSpc>
                <a:spcPct val="150000"/>
              </a:lnSpc>
            </a:pPr>
            <a:r>
              <a:rPr lang="sk-SK" sz="1400" dirty="0"/>
              <a:t/>
            </a:r>
            <a:br>
              <a:rPr lang="sk-SK" sz="1400" dirty="0"/>
            </a:b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7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ciele návrhu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611560" y="908720"/>
            <a:ext cx="8064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Modernizácia</a:t>
            </a:r>
          </a:p>
          <a:p>
            <a:pPr marL="457200" lvl="2" algn="just"/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Smernica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Európskeho parlamentu a Rady (EÚ)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2019/2161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z 27. novembra 2019, ktorou sa menia smernica Rady 93/13/EHS a smernice Európskeho parlamentu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Rady 98/6/ES, 2005/29/ES a 2011/83/EÚ, pokiaľ ide o lepšie presadzovanie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modernizáciu predpisov Únie v oblasti ochrany spotrebiteľa („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OMNIBUS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/Modernizačná smernica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pPr marL="457200" lvl="2" algn="just"/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algn="just"/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Nariadenie Európskeho parlamentu a Rady (EÚ) 2017/2394 z 12. decembra 2017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spolupráci medzi národnými orgánmi zodpovednými za </a:t>
            </a:r>
            <a:r>
              <a:rPr lang="sk-SK" sz="1600" b="1" dirty="0">
                <a:latin typeface="Arial" panose="020B0604020202020204" pitchFamily="34" charset="0"/>
                <a:cs typeface="Arial" panose="020B0604020202020204" pitchFamily="34" charset="0"/>
              </a:rPr>
              <a:t>presadzovanie právnych predpisov na ochranu spotrebiteľa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a o zrušení nariadenia (ES)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. 2006/2004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Konsolidácia</a:t>
            </a: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sk-SK" sz="1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zákon č. 250/2007 Z. z.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sk-SK" sz="1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č. 102/2014 Z. z.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sk-SK" sz="1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č. 391/2015 Z. z.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sk-SK" sz="1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č. 299/2019 Z. z.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10 smerníc EÚ + 12 nariadení EÚ</a:t>
            </a:r>
          </a:p>
          <a:p>
            <a:pPr marL="457200" lvl="2">
              <a:lnSpc>
                <a:spcPct val="150000"/>
              </a:lnSpc>
            </a:pP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36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OMNIBUS - Zmeny smernice 2011/83/EÚ (predaj na diaľku)  OMNIBUS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827584" y="1196752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 smtClean="0"/>
              <a:t>„platba“ osobnými údajmi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p</a:t>
            </a:r>
            <a:r>
              <a:rPr lang="sk-SK" dirty="0" smtClean="0"/>
              <a:t>redzmluvné informačné povinnosti – </a:t>
            </a:r>
            <a:r>
              <a:rPr lang="sk-SK" dirty="0" err="1" smtClean="0"/>
              <a:t>personalizovaná</a:t>
            </a:r>
            <a:r>
              <a:rPr lang="sk-SK" dirty="0" smtClean="0"/>
              <a:t> cena na základe automatizovaného rozhodovania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i</a:t>
            </a:r>
            <a:r>
              <a:rPr lang="sk-SK" dirty="0" smtClean="0"/>
              <a:t>nformačné </a:t>
            </a:r>
            <a:r>
              <a:rPr lang="sk-SK" dirty="0"/>
              <a:t>p</a:t>
            </a:r>
            <a:r>
              <a:rPr lang="sk-SK" dirty="0" smtClean="0"/>
              <a:t>ovinnosti prevádzkovateľov o</a:t>
            </a:r>
            <a:r>
              <a:rPr lang="sk-SK" dirty="0" smtClean="0"/>
              <a:t>nline trhov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sk-SK" dirty="0"/>
              <a:t>hlavné parametre určujúce poradie výsledkov vyhľadávania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sk-SK" dirty="0" smtClean="0"/>
              <a:t>či predávajúci</a:t>
            </a:r>
          </a:p>
          <a:p>
            <a:pPr marL="1314450" lvl="2" indent="-400050" algn="just">
              <a:buFont typeface="+mj-lt"/>
              <a:buAutoNum type="romanLcPeriod"/>
            </a:pPr>
            <a:r>
              <a:rPr lang="sk-SK" dirty="0" smtClean="0"/>
              <a:t> je obchodník</a:t>
            </a:r>
          </a:p>
          <a:p>
            <a:pPr marL="1314450" lvl="2" indent="-400050" algn="just">
              <a:buFont typeface="+mj-lt"/>
              <a:buAutoNum type="romanLcPeriod"/>
            </a:pPr>
            <a:r>
              <a:rPr lang="sk-SK" dirty="0"/>
              <a:t>n</a:t>
            </a:r>
            <a:r>
              <a:rPr lang="sk-SK" dirty="0" smtClean="0"/>
              <a:t>ie je obchodník + poučenie o neuplatňovaní ochrany spotrebiteľa</a:t>
            </a:r>
          </a:p>
          <a:p>
            <a:pPr marL="857250" lvl="1" indent="-400050" algn="just">
              <a:buFont typeface="Courier New" panose="02070309020205020404" pitchFamily="49" charset="0"/>
              <a:buChar char="o"/>
            </a:pPr>
            <a:r>
              <a:rPr lang="sk-SK" dirty="0"/>
              <a:t>d</a:t>
            </a:r>
            <a:r>
              <a:rPr lang="sk-SK" dirty="0" smtClean="0"/>
              <a:t>eľba povinností medzi online trh a predávajúceho</a:t>
            </a:r>
          </a:p>
          <a:p>
            <a:pPr lvl="1" algn="just"/>
            <a:endParaRPr lang="sk-SK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s</a:t>
            </a:r>
            <a:r>
              <a:rPr lang="sk-SK" dirty="0" smtClean="0"/>
              <a:t>ankcie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sk-SK" dirty="0" smtClean="0"/>
              <a:t>CPC nariadenie: horná hranica min. 4% ročného obratu v dotknutých členských štátoch/ ak obrat nemožno zistiť – min. 2 mil. €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sk-SK" dirty="0"/>
              <a:t>n</a:t>
            </a:r>
            <a:r>
              <a:rPr lang="sk-SK" dirty="0" smtClean="0"/>
              <a:t>árodná úroveň: 200 € – 2%, max. 200 000 €</a:t>
            </a:r>
          </a:p>
        </p:txBody>
      </p:sp>
    </p:spTree>
    <p:extLst>
      <p:ext uri="{BB962C8B-B14F-4D97-AF65-F5344CB8AC3E}">
        <p14:creationId xmlns:p14="http://schemas.microsoft.com/office/powerpoint/2010/main" val="222691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 - Informácia o znížení ceny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539552" y="894638"/>
            <a:ext cx="7920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„§ 7</a:t>
            </a:r>
          </a:p>
          <a:p>
            <a:pPr algn="ctr"/>
            <a:r>
              <a:rPr lang="sk-SK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Zníženie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ceny tovaru</a:t>
            </a:r>
            <a:endParaRPr lang="sk-SK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 algn="just">
              <a:buAutoNum type="arabicParenBoth"/>
            </a:pP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Obchodník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je povinný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v každom oznámení o znížení ceny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tovaru uviesť predchádzajúcu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lvl="0" algn="just"/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cenu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(2) Predchádzajúca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cena je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najnižšia cena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, za ktorú obchodník predával alebo poskytoval tovar </a:t>
            </a:r>
          </a:p>
          <a:p>
            <a:pPr lvl="0" algn="just"/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a) v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 období nie kratšom ako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30 dní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pred znížením ceny, alebo</a:t>
            </a:r>
          </a:p>
          <a:p>
            <a:pPr lvl="0" algn="just"/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b) </a:t>
            </a:r>
            <a:r>
              <a:rPr lang="sk-SK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začiatku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predaja alebo poskytovania tovaru, ak obchodník predával alebo poskytoval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0" algn="just"/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tovar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v období kratšom ako 30 dní pred znížením ceny.</a:t>
            </a:r>
          </a:p>
          <a:p>
            <a:pPr lvl="0" algn="just"/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(3) Obchodník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môže pri </a:t>
            </a:r>
            <a:r>
              <a:rPr lang="sk-SK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postupnom znižovaní ceny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uviesť ako predchádzajúcu cenu pôvodnú </a:t>
            </a:r>
            <a:endParaRPr lang="sk-SK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cenu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pred prvým znížením ceny bez ohľadu na čas predaja alebo poskytovania tovaru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sk-SK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MPK - doplnená výnimka pre tovar, ktorý podlieha rýchlemu zníženiu kvality alebo skaze</a:t>
            </a:r>
            <a:endParaRPr lang="sk-SK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 smtClean="0">
                <a:hlinkClick r:id="rId4"/>
              </a:rPr>
              <a:t>Oznámenie Komisie</a:t>
            </a:r>
            <a:r>
              <a:rPr lang="sk-SK" dirty="0" smtClean="0"/>
              <a:t> — </a:t>
            </a:r>
            <a:r>
              <a:rPr lang="sk-SK" b="1" dirty="0" smtClean="0"/>
              <a:t>Usmernenie k výkladu a uplatňovaniu článku 6a smernice Európskeho parlamentu a Rady 98/6/ES o ochrane spotrebiteľa pri označovaní cien výrobkov ponúkaných spotrebiteľovi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40874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Reklamácie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683568" y="1052736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m</a:t>
            </a:r>
            <a:r>
              <a:rPr lang="sk-SK" dirty="0" smtClean="0"/>
              <a:t>aximálna harmonizácia (smernice (EÚ) SGD a DCD)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 smtClean="0"/>
              <a:t>ú</a:t>
            </a:r>
            <a:r>
              <a:rPr lang="sk-SK" dirty="0" smtClean="0"/>
              <a:t>prava len v Občianskom zákonníku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v</a:t>
            </a:r>
            <a:r>
              <a:rPr lang="sk-SK" dirty="0" smtClean="0"/>
              <a:t>ada – nesúlad so subjektívnymi (dohodnutými) požiadavkami a objektívnymi (všeobecnými) požiadavkami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p</a:t>
            </a:r>
            <a:r>
              <a:rPr lang="sk-SK" dirty="0" smtClean="0"/>
              <a:t>ostupnosť prostriedkov nápravy (oprava/výmena; zľava/odstúpenie od zmluvy)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 smtClean="0"/>
              <a:t>zmena 30-dňovej lehoty na primeranú lehotu (</a:t>
            </a:r>
            <a:r>
              <a:rPr lang="sk-SK" b="1" dirty="0"/>
              <a:t>najkratší </a:t>
            </a:r>
            <a:r>
              <a:rPr lang="sk-SK" b="1" dirty="0" smtClean="0"/>
              <a:t>čas</a:t>
            </a:r>
            <a:r>
              <a:rPr lang="sk-SK" dirty="0"/>
              <a:t> </a:t>
            </a:r>
            <a:r>
              <a:rPr lang="sk-SK" dirty="0" smtClean="0"/>
              <a:t>potrebný na </a:t>
            </a:r>
            <a:r>
              <a:rPr lang="sk-SK" dirty="0"/>
              <a:t>posúdenie vady a na opravu alebo výmenu veci s prihliadnutím na povahu veci a povahu a závažnosť </a:t>
            </a:r>
            <a:r>
              <a:rPr lang="sk-SK" dirty="0" smtClean="0"/>
              <a:t>vady)</a:t>
            </a:r>
          </a:p>
          <a:p>
            <a:pPr algn="just"/>
            <a:endParaRPr lang="sk-SK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/>
              <a:t>v</a:t>
            </a:r>
            <a:r>
              <a:rPr lang="sk-SK" dirty="0" smtClean="0"/>
              <a:t>ypustenie obligatórnych odborných posúdení (písomné oznámenie dôvodov odmietnutia zodpovednosti za vady)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609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36512" y="-47569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Ďalší postup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6" name="BlokTextu 5"/>
          <p:cNvSpPr txBox="1"/>
          <p:nvPr/>
        </p:nvSpPr>
        <p:spPr>
          <a:xfrm>
            <a:off x="3419872" y="3958607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</a:rPr>
              <a:t>OMNIBUS</a:t>
            </a:r>
            <a:r>
              <a:rPr lang="sk-SK" sz="2000" dirty="0" smtClean="0"/>
              <a:t> </a:t>
            </a:r>
            <a:br>
              <a:rPr lang="sk-SK" sz="2000" dirty="0" smtClean="0"/>
            </a:b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28. mája 2022</a:t>
            </a:r>
            <a:endParaRPr lang="sk-SK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075957" y="1735348"/>
            <a:ext cx="203942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</a:rPr>
              <a:t>Vyhodnotenie MPK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1206701" y="2855084"/>
            <a:ext cx="1472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</a:rPr>
              <a:t>Záverečné posúdenie vplyvov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418965" y="306921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C00000"/>
                </a:solidFill>
              </a:rPr>
              <a:t>HSR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131693" y="306921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C00000"/>
                </a:solidFill>
              </a:rPr>
              <a:t>LRV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6657312" y="305239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C00000"/>
                </a:solidFill>
              </a:rPr>
              <a:t>NR</a:t>
            </a:r>
            <a:r>
              <a:rPr lang="sk-SK" sz="1600" b="1" dirty="0" smtClean="0">
                <a:solidFill>
                  <a:srgbClr val="C00000"/>
                </a:solidFill>
              </a:rPr>
              <a:t> </a:t>
            </a:r>
            <a:r>
              <a:rPr lang="sk-SK" sz="2000" b="1" dirty="0" smtClean="0">
                <a:solidFill>
                  <a:srgbClr val="C00000"/>
                </a:solidFill>
              </a:rPr>
              <a:t>SR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942766" y="1527689"/>
            <a:ext cx="1968643" cy="10156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</a:rPr>
              <a:t>MPK</a:t>
            </a:r>
            <a:r>
              <a:rPr lang="sk-SK" sz="2000" dirty="0" smtClean="0"/>
              <a:t> </a:t>
            </a:r>
            <a:br>
              <a:rPr lang="sk-SK" sz="2000" dirty="0" smtClean="0"/>
            </a:b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január – február 2022</a:t>
            </a:r>
            <a:endParaRPr lang="sk-SK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851920" y="516985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C00000"/>
                </a:solidFill>
              </a:rPr>
              <a:t>Účinnosť</a:t>
            </a: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18" name="Šípka doprava 17"/>
          <p:cNvSpPr/>
          <p:nvPr/>
        </p:nvSpPr>
        <p:spPr>
          <a:xfrm>
            <a:off x="2710206" y="3244630"/>
            <a:ext cx="406960" cy="7783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Šípka doprava 18"/>
          <p:cNvSpPr/>
          <p:nvPr/>
        </p:nvSpPr>
        <p:spPr>
          <a:xfrm>
            <a:off x="4368520" y="3216043"/>
            <a:ext cx="406960" cy="7783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Šípka doprava 19"/>
          <p:cNvSpPr/>
          <p:nvPr/>
        </p:nvSpPr>
        <p:spPr>
          <a:xfrm>
            <a:off x="6015570" y="3219993"/>
            <a:ext cx="406960" cy="7783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Šípka nadol 20"/>
          <p:cNvSpPr/>
          <p:nvPr/>
        </p:nvSpPr>
        <p:spPr>
          <a:xfrm>
            <a:off x="4318493" y="4784315"/>
            <a:ext cx="74965" cy="30549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Šípka doprava 21"/>
          <p:cNvSpPr/>
          <p:nvPr/>
        </p:nvSpPr>
        <p:spPr>
          <a:xfrm>
            <a:off x="4332008" y="2035520"/>
            <a:ext cx="406960" cy="7783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92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-36512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</a:rPr>
              <a:t>Sekcia ochrany spotrebiteľa a trhového dohľadu</a:t>
            </a:r>
            <a:endParaRPr lang="sk-SK" sz="2100" b="1" dirty="0">
              <a:solidFill>
                <a:schemeClr val="bg1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11560" y="6381328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Návrh zákona o ochrane spotrebiteľa</a:t>
            </a:r>
            <a:endParaRPr lang="sk-SK" sz="1400" dirty="0"/>
          </a:p>
        </p:txBody>
      </p:sp>
      <p:sp>
        <p:nvSpPr>
          <p:cNvPr id="4" name="BlokTextu 3"/>
          <p:cNvSpPr txBox="1"/>
          <p:nvPr/>
        </p:nvSpPr>
        <p:spPr>
          <a:xfrm>
            <a:off x="611560" y="2539131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sz="2400" b="1" dirty="0" smtClean="0"/>
              <a:t>Mgr. Ivana </a:t>
            </a:r>
            <a:r>
              <a:rPr lang="sk-SK" sz="2400" b="1" dirty="0" err="1" smtClean="0"/>
              <a:t>Pavlovská</a:t>
            </a:r>
            <a:endParaRPr lang="sk-SK" sz="2400" b="1" dirty="0" smtClean="0"/>
          </a:p>
          <a:p>
            <a:pPr algn="ctr">
              <a:lnSpc>
                <a:spcPct val="150000"/>
              </a:lnSpc>
            </a:pPr>
            <a:r>
              <a:rPr lang="sk-SK" sz="2400" b="1" dirty="0" smtClean="0">
                <a:hlinkClick r:id="rId4"/>
              </a:rPr>
              <a:t>i</a:t>
            </a:r>
            <a:r>
              <a:rPr lang="sk-SK" sz="2400" b="1" dirty="0" smtClean="0">
                <a:hlinkClick r:id="rId4"/>
              </a:rPr>
              <a:t>vana.pavlovska@mhsr.sk</a:t>
            </a:r>
            <a:r>
              <a:rPr lang="sk-SK" sz="2400" b="1" dirty="0" smtClean="0"/>
              <a:t> </a:t>
            </a:r>
            <a:endParaRPr lang="sk-SK" sz="2400" b="1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739</Words>
  <Application>Microsoft Office PowerPoint</Application>
  <PresentationFormat>Prezentácia na obrazovke (4:3)</PresentationFormat>
  <Paragraphs>119</Paragraphs>
  <Slides>9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MZV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Livia L</dc:creator>
  <cp:lastModifiedBy>Pavlovska Ivana</cp:lastModifiedBy>
  <cp:revision>73</cp:revision>
  <dcterms:created xsi:type="dcterms:W3CDTF">2016-04-20T11:06:35Z</dcterms:created>
  <dcterms:modified xsi:type="dcterms:W3CDTF">2022-04-20T16:09:58Z</dcterms:modified>
</cp:coreProperties>
</file>