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70A"/>
    <a:srgbClr val="9A6E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15.4.2019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15.4.2019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4038600"/>
            <a:ext cx="7010400" cy="2286000"/>
          </a:xfrm>
        </p:spPr>
        <p:txBody>
          <a:bodyPr>
            <a:normAutofit/>
          </a:bodyPr>
          <a:lstStyle/>
          <a:p>
            <a:endParaRPr lang="sk-SK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16. 04. 2019  Okrúhly stôl SAEC</a:t>
            </a:r>
          </a:p>
          <a:p>
            <a:endParaRPr lang="sk-SK" sz="24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Mediácia </a:t>
            </a:r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 riešenie sporov pri on-line </a:t>
            </a:r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predaji</a:t>
            </a:r>
          </a:p>
          <a:p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sk-SK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Obrázok 3" descr="Logopit_154399510667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2200" y="609600"/>
            <a:ext cx="4495800" cy="2899375"/>
          </a:xfrm>
          <a:prstGeom prst="rect">
            <a:avLst/>
          </a:prstGeom>
        </p:spPr>
      </p:pic>
      <p:cxnSp>
        <p:nvCxnSpPr>
          <p:cNvPr id="6" name="Rovná spojnica 5"/>
          <p:cNvCxnSpPr/>
          <p:nvPr/>
        </p:nvCxnSpPr>
        <p:spPr>
          <a:xfrm>
            <a:off x="1066800" y="3886200"/>
            <a:ext cx="6934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/>
          <p:cNvSpPr txBox="1">
            <a:spLocks/>
          </p:cNvSpPr>
          <p:nvPr/>
        </p:nvSpPr>
        <p:spPr>
          <a:xfrm>
            <a:off x="1066800" y="1600200"/>
            <a:ext cx="7010400" cy="2971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Aké sú možnosti mediácie pri riešení spotrebiteľských sporov v internetových obchodoch?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k-SK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Rozdiel medzi mediáciou a alternatívnym riešením sporov, výhody a nevýhody mediácie pri spotrebiteľských sporoch.</a:t>
            </a: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k-SK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Potreby predajcu</a:t>
            </a:r>
            <a:endParaRPr lang="sk-SK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828800" y="2438400"/>
            <a:ext cx="8229600" cy="3687763"/>
          </a:xfrm>
        </p:spPr>
        <p:txBody>
          <a:bodyPr/>
          <a:lstStyle/>
          <a:p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Získanie a udržanie zákazníka</a:t>
            </a:r>
          </a:p>
          <a:p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Posilňovanie značky</a:t>
            </a:r>
          </a:p>
          <a:p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Minimalizácia byrokracie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Úskalia spotrebiteľskej právnej úpravy</a:t>
            </a:r>
            <a:endParaRPr lang="sk-SK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76400" y="2332037"/>
            <a:ext cx="7010400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Neznalosť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Komplikovanosť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Neosobný prístup k riešeniu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Formalizovaný prístup</a:t>
            </a:r>
          </a:p>
          <a:p>
            <a:pPr>
              <a:buNone/>
            </a:pP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Riešenie spotrebiteľských sporo</a:t>
            </a: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endParaRPr lang="sk-SK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sk-SK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Vlastná réžia</a:t>
            </a:r>
          </a:p>
          <a:p>
            <a:pPr marL="514350" indent="-514350">
              <a:buAutoNum type="arabicPeriod"/>
            </a:pPr>
            <a:r>
              <a:rPr lang="sk-SK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Súd</a:t>
            </a:r>
          </a:p>
          <a:p>
            <a:pPr marL="514350" indent="-514350">
              <a:buAutoNum type="arabicPeriod"/>
            </a:pPr>
            <a:r>
              <a:rPr lang="sk-SK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Alternatívne spôsoby:</a:t>
            </a:r>
          </a:p>
          <a:p>
            <a:pPr marL="1797050" indent="-514350">
              <a:buAutoNum type="alphaLcParenR"/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Rozhodcovský súd</a:t>
            </a:r>
          </a:p>
          <a:p>
            <a:pPr marL="1797050" indent="-514350">
              <a:buAutoNum type="alphaLcParenR"/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Alternatívne riešenie spotrebiteľských sporov</a:t>
            </a:r>
          </a:p>
          <a:p>
            <a:pPr marL="1797050" indent="-514350">
              <a:buAutoNum type="alphaLcParenR"/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Mediácia</a:t>
            </a:r>
            <a:endParaRPr lang="sk-SK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85800"/>
            <a:ext cx="41148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ARSS – 391/2015 Z. z.</a:t>
            </a:r>
          </a:p>
          <a:p>
            <a:pPr>
              <a:buNone/>
            </a:pP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Tx/>
              <a:buChar char="-"/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povinné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nemôže iniciovať predajca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„nerovné postavenie“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iba spotrebiteľské spory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povinná procedúra pred podaním návrhu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zdarma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možné pokuty</a:t>
            </a:r>
            <a:endParaRPr lang="sk-SK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Zástupný symbol obsahu 2"/>
          <p:cNvSpPr txBox="1">
            <a:spLocks/>
          </p:cNvSpPr>
          <p:nvPr/>
        </p:nvSpPr>
        <p:spPr>
          <a:xfrm>
            <a:off x="4648200" y="685800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Mediácia</a:t>
            </a:r>
            <a:r>
              <a:rPr kumimoji="0" lang="sk-SK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420/2004 </a:t>
            </a:r>
            <a:r>
              <a:rPr kumimoji="0" lang="sk-SK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Z.z</a:t>
            </a:r>
            <a:r>
              <a:rPr kumimoji="0" lang="sk-SK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sk-SK" sz="3200" baseline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k-SK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dobrovoľné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k-SK" sz="2400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môže iniciovať predajca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rovnocenné postavenie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k-SK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všeobecne použiteľná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možnosť začať priamo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sk-SK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k-SK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platené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bez pokút</a:t>
            </a:r>
            <a:endParaRPr kumimoji="0" lang="sk-SK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Rovná spojnica 8"/>
          <p:cNvCxnSpPr/>
          <p:nvPr/>
        </p:nvCxnSpPr>
        <p:spPr>
          <a:xfrm>
            <a:off x="4419600" y="304800"/>
            <a:ext cx="0" cy="487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ástupný symbol obsahu 2"/>
          <p:cNvSpPr txBox="1">
            <a:spLocks/>
          </p:cNvSpPr>
          <p:nvPr/>
        </p:nvSpPr>
        <p:spPr>
          <a:xfrm>
            <a:off x="2362200" y="5410200"/>
            <a:ext cx="41148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Zhodný cieľ</a:t>
            </a:r>
            <a:endParaRPr kumimoji="0" lang="sk-SK" sz="3200" b="0" i="0" u="none" strike="noStrike" kern="1200" cap="none" spc="0" normalizeH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/>
          <a:lstStyle/>
          <a:p>
            <a:pPr algn="ctr">
              <a:buNone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Prečo uprednostniť nákladnú alternatívu?</a:t>
            </a:r>
          </a:p>
          <a:p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168400">
              <a:buFontTx/>
              <a:buChar char="-"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osobitý prístup</a:t>
            </a:r>
          </a:p>
          <a:p>
            <a:pPr marL="1168400">
              <a:buFontTx/>
              <a:buChar char="-"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zvýšenie zákazníckej lojality</a:t>
            </a:r>
          </a:p>
          <a:p>
            <a:pPr marL="1168400">
              <a:buFontTx/>
              <a:buChar char="-"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jednorazová strana – budúci zisk</a:t>
            </a:r>
          </a:p>
          <a:p>
            <a:pPr marL="1168400">
              <a:buFontTx/>
              <a:buChar char="-"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predchádzanie formálnym konaniam</a:t>
            </a:r>
          </a:p>
          <a:p>
            <a:pPr marL="1168400">
              <a:buFontTx/>
              <a:buChar char="-"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hľadanie nových riešení</a:t>
            </a:r>
          </a:p>
          <a:p>
            <a:pPr marL="1168400">
              <a:buFontTx/>
              <a:buChar char="-"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neprebádané možnosti</a:t>
            </a:r>
          </a:p>
          <a:p>
            <a:pPr>
              <a:buFontTx/>
              <a:buChar char="-"/>
            </a:pPr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sk-S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sk-SK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/>
          </a:bodyPr>
          <a:lstStyle/>
          <a:p>
            <a:pPr lvl="1" algn="r">
              <a:buNone/>
            </a:pPr>
            <a:endParaRPr lang="sk-SK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r">
              <a:buNone/>
            </a:pPr>
            <a:endParaRPr lang="sk-SK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r">
              <a:buNone/>
            </a:pPr>
            <a:endParaRPr lang="sk-SK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r">
              <a:buNone/>
            </a:pPr>
            <a:r>
              <a:rPr lang="sk-SK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Martin Biskupič</a:t>
            </a:r>
          </a:p>
          <a:p>
            <a:pPr lvl="1" algn="r">
              <a:buNone/>
            </a:pPr>
            <a:r>
              <a:rPr lang="sk-SK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mediátor</a:t>
            </a:r>
          </a:p>
          <a:p>
            <a:pPr lvl="1" algn="r">
              <a:buNone/>
            </a:pPr>
            <a:endParaRPr lang="sk-SK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r">
              <a:buNone/>
            </a:pPr>
            <a:r>
              <a:rPr lang="sk-SK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+421 908 112 799</a:t>
            </a:r>
          </a:p>
          <a:p>
            <a:pPr lvl="1" algn="r">
              <a:buNone/>
            </a:pPr>
            <a:r>
              <a:rPr lang="sk-SK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mediator@martinbiskupic.sk</a:t>
            </a:r>
          </a:p>
          <a:p>
            <a:pPr lvl="1" algn="r">
              <a:buNone/>
            </a:pPr>
            <a:r>
              <a:rPr lang="sk-SK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www.martinbiskupic.sk</a:t>
            </a:r>
          </a:p>
          <a:p>
            <a:pPr algn="r">
              <a:buNone/>
            </a:pPr>
            <a:endParaRPr lang="sk-SK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Obrázok 3" descr="Logopit_154399510667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2200" y="1676400"/>
            <a:ext cx="2481286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136</Words>
  <Application>Microsoft Office PowerPoint</Application>
  <PresentationFormat>Prezentácia na obrazovke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Office</vt:lpstr>
      <vt:lpstr>Snímka 1</vt:lpstr>
      <vt:lpstr>Snímka 2</vt:lpstr>
      <vt:lpstr>Potreby predajcu</vt:lpstr>
      <vt:lpstr>Úskalia spotrebiteľskej právnej úpravy</vt:lpstr>
      <vt:lpstr>Riešenie spotrebiteľských sporov</vt:lpstr>
      <vt:lpstr>Snímka 6</vt:lpstr>
      <vt:lpstr>Snímka 7</vt:lpstr>
      <vt:lpstr>Snímka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Martin</dc:creator>
  <cp:lastModifiedBy>martin.biskupic12@hotmail.sk</cp:lastModifiedBy>
  <cp:revision>5</cp:revision>
  <dcterms:created xsi:type="dcterms:W3CDTF">2019-04-15T10:10:16Z</dcterms:created>
  <dcterms:modified xsi:type="dcterms:W3CDTF">2019-04-15T10:57:05Z</dcterms:modified>
</cp:coreProperties>
</file>