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0" r:id="rId6"/>
  </p:sldMasterIdLst>
  <p:notesMasterIdLst>
    <p:notesMasterId r:id="rId30"/>
  </p:notesMasterIdLst>
  <p:sldIdLst>
    <p:sldId id="257" r:id="rId7"/>
    <p:sldId id="2147472174" r:id="rId8"/>
    <p:sldId id="2147472182" r:id="rId9"/>
    <p:sldId id="4028" r:id="rId10"/>
    <p:sldId id="2147472167" r:id="rId11"/>
    <p:sldId id="2147472168" r:id="rId12"/>
    <p:sldId id="2147472169" r:id="rId13"/>
    <p:sldId id="2147472144" r:id="rId14"/>
    <p:sldId id="2147472148" r:id="rId15"/>
    <p:sldId id="2147472160" r:id="rId16"/>
    <p:sldId id="2147472172" r:id="rId17"/>
    <p:sldId id="2147472173" r:id="rId18"/>
    <p:sldId id="270" r:id="rId19"/>
    <p:sldId id="2147472179" r:id="rId20"/>
    <p:sldId id="2147472140" r:id="rId21"/>
    <p:sldId id="2147472161" r:id="rId22"/>
    <p:sldId id="2147472153" r:id="rId23"/>
    <p:sldId id="2147472137" r:id="rId24"/>
    <p:sldId id="2147472159" r:id="rId25"/>
    <p:sldId id="2147472186" r:id="rId26"/>
    <p:sldId id="2147472143" r:id="rId27"/>
    <p:sldId id="2147472138" r:id="rId28"/>
    <p:sldId id="277" r:id="rId29"/>
  </p:sldIdLst>
  <p:sldSz cx="12192000" cy="6858000"/>
  <p:notesSz cx="7010400" cy="92233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C"/>
    <a:srgbClr val="4472C4"/>
    <a:srgbClr val="A68B5A"/>
    <a:srgbClr val="A68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49" autoAdjust="0"/>
    <p:restoredTop sz="96189" autoAdjust="0"/>
  </p:normalViewPr>
  <p:slideViewPr>
    <p:cSldViewPr snapToGrid="0" snapToObjects="1">
      <p:cViewPr varScale="1">
        <p:scale>
          <a:sx n="113" d="100"/>
          <a:sy n="113" d="100"/>
        </p:scale>
        <p:origin x="138" y="408"/>
      </p:cViewPr>
      <p:guideLst>
        <p:guide orient="horz" pos="414"/>
        <p:guide pos="438"/>
      </p:guideLst>
    </p:cSldViewPr>
  </p:slideViewPr>
  <p:outlineViewPr>
    <p:cViewPr>
      <p:scale>
        <a:sx n="33" d="100"/>
        <a:sy n="33" d="100"/>
      </p:scale>
      <p:origin x="0" y="-81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48"/>
    </p:cViewPr>
  </p:sorterViewPr>
  <p:notesViewPr>
    <p:cSldViewPr snapToGrid="0" snapToObjects="1">
      <p:cViewPr varScale="1">
        <p:scale>
          <a:sx n="114" d="100"/>
          <a:sy n="114" d="100"/>
        </p:scale>
        <p:origin x="4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C8304-6116-1C46-811E-1FEF8C4FB9B9}" type="datetimeFigureOut">
              <a:rPr lang="sk-SK" smtClean="0"/>
              <a:t>6. 5. 2025</a:t>
            </a:fld>
            <a:endParaRPr lang="sk-S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446DF-9B5A-4940-A46B-E8523D7E98F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424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403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205" indent="-266205">
              <a:buFont typeface="Arial" panose="020B0604020202020204" pitchFamily="34" charset="0"/>
              <a:buChar char="•"/>
            </a:pP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915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728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5876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07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16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416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416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22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755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446DF-9B5A-4940-A46B-E8523D7E98F8}" type="slidenum">
              <a:rPr lang="sk-SK" smtClean="0"/>
              <a:t>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041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a strán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047E5C-334D-8A43-BCD0-7183C90732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039692"/>
            <a:ext cx="8867775" cy="1899861"/>
          </a:xfrm>
        </p:spPr>
        <p:txBody>
          <a:bodyPr/>
          <a:lstStyle>
            <a:lvl1pPr>
              <a:defRPr>
                <a:solidFill>
                  <a:srgbClr val="A6835A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87D55B-CFE6-A240-995C-758E0ED0A5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931581"/>
            <a:ext cx="8867775" cy="2035737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7D5BADD-09D2-9748-B9CB-3CD64E8710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9234" y="5464816"/>
            <a:ext cx="2963761" cy="440676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C20C2F8-78E5-2D42-8898-F8C6F4213C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233" y="5995487"/>
            <a:ext cx="2963761" cy="440676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64889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anie tabuľ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F0B43CEA-B5AB-DC4C-92D3-5B74497420A9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75296" y="1288799"/>
            <a:ext cx="5197567" cy="4795199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tabuľku, kliknite na ikonu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3400F2A-788B-4D47-8FE6-D8EBC29AE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472F33DC-DA1D-2248-BBF8-5C7322CDB89A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838200" y="1288799"/>
            <a:ext cx="5197567" cy="4795199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tabuľku, kliknite na ikonu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47999E3C-0B57-EB4E-882D-C45B1953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D3EADC-7807-6E4C-A852-E44F734D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867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abuľ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9BAFEA4-4946-AF49-9C77-648340E6085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75296" y="1288799"/>
            <a:ext cx="5197567" cy="4509833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graf, kliknite na ikonu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4C1392-11A7-644B-818A-B404A12CD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A49D2DB0-F242-FC44-AF8E-92E1E21150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288800"/>
            <a:ext cx="5078506" cy="450983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04C87C30-0CDF-0745-8198-CF9E05A0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AB291D7-8CE8-2B48-8E17-774B3884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8127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 tabuľ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9BAFEA4-4946-AF49-9C77-648340E6085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75296" y="1288799"/>
            <a:ext cx="5197567" cy="4509833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graf, kliknite na ikonu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4C1392-11A7-644B-818A-B404A12CD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hart Placeholder 13">
            <a:extLst>
              <a:ext uri="{FF2B5EF4-FFF2-40B4-BE49-F238E27FC236}">
                <a16:creationId xmlns:a16="http://schemas.microsoft.com/office/drawing/2014/main" id="{C696E328-21F3-D547-804C-B3A3332D04A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38200" y="1291491"/>
            <a:ext cx="5197567" cy="4509833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graf, kliknite na ikonu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1687C601-DC2C-2E45-A70D-76112306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C62D56-688C-C745-9085-04ED406E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059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ort Elements - long headlin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8496301" y="6481233"/>
            <a:ext cx="3054351" cy="18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ts val="1600"/>
              </a:lnSpc>
              <a:defRPr/>
            </a:pPr>
            <a:r>
              <a:rPr lang="en-GB" altLang="en-US" sz="1200" dirty="0">
                <a:solidFill>
                  <a:schemeClr val="bg1"/>
                </a:solidFill>
              </a:rPr>
              <a:t>www.ecb.europa.eu © </a:t>
            </a:r>
          </a:p>
        </p:txBody>
      </p:sp>
      <p:sp>
        <p:nvSpPr>
          <p:cNvPr id="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4418" y="1533525"/>
            <a:ext cx="11220948" cy="4468813"/>
          </a:xfrm>
          <a:prstGeom prst="rect">
            <a:avLst/>
          </a:prstGeom>
        </p:spPr>
        <p:txBody>
          <a:bodyPr/>
          <a:lstStyle>
            <a:lvl1pPr>
              <a:defRPr sz="2533"/>
            </a:lvl1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618069" y="549275"/>
            <a:ext cx="11205633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lang="en-GB" altLang="en-US" sz="3733" kern="1200" dirty="0" smtClean="0"/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810252" y="6474884"/>
            <a:ext cx="552449" cy="1841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eaLnBrk="0" hangingPunct="0">
              <a:lnSpc>
                <a:spcPts val="1600"/>
              </a:lnSpc>
              <a:defRPr lang="en-GB"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320B71-EC71-4A7E-8C8A-9C555B387A1C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578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/ Prede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4E59-6FB1-9347-860E-CA1E9F231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09600"/>
            <a:ext cx="10515600" cy="4910400"/>
          </a:xfrm>
        </p:spPr>
        <p:txBody>
          <a:bodyPr tIns="72000" bIns="72000" anchor="ctr" anchorCtr="0"/>
          <a:lstStyle>
            <a:lvl1pPr algn="ctr">
              <a:defRPr sz="5000" b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endParaRPr lang="sk-SK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153C02C4-4FA1-F043-91AA-15F5D325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B2F8825-FA6A-6D4C-AF21-A5576A9C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4FA34EF-C986-D143-9AD1-837977851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59083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0A439F-6CF7-204D-B667-263C858B2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823898F-7705-E44C-BE86-A2A8C0102D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267200"/>
            <a:ext cx="10515600" cy="485280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6C42478-1194-6344-84B2-D54A264C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C8DE990-9189-C94E-995F-0CC9A317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038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p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0A439F-6CF7-204D-B667-263C858B2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823898F-7705-E44C-BE86-A2A8C0102D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267200"/>
            <a:ext cx="3830619" cy="485280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C8773CAC-334F-DD46-855F-72CFDFC25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5302" y="1267200"/>
            <a:ext cx="6378498" cy="485280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4CC8DADB-B0C7-F54F-8594-817520C8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1066BAAC-371C-6547-B045-188244A6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540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stra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91FB48A-3A07-C34B-8600-92F5A06529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911F75E-9BBC-9441-9022-4D40464F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08AF435-8ED8-EB4B-AD65-95E25C36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712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o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5D1B7725-6829-0D4F-A72C-AC141F8490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288800"/>
            <a:ext cx="5078506" cy="479520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CBC7289-DC29-544C-9249-003F388F6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296" y="1288758"/>
            <a:ext cx="5197567" cy="4794688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A403D6F-F274-3D4D-89AB-17C1DB269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AB9E9B45-C928-924A-8FA3-72026C0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42DE18CA-8E6B-8645-964B-602E6415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583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 s p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CBC7289-DC29-544C-9249-003F388F6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288758"/>
            <a:ext cx="10469137" cy="4120554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A403D6F-F274-3D4D-89AB-17C1DB269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CEDBF15-7E0B-2E4F-85D4-17D63BA9D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5679689"/>
            <a:ext cx="10469137" cy="4237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918D291C-082E-0441-9C75-F21E4882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02D312-4770-FA4E-A049-B365AAFC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889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ananie obrazok s popisom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CBC7289-DC29-544C-9249-003F388F6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1" y="1288758"/>
            <a:ext cx="5012472" cy="4105686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A403D6F-F274-3D4D-89AB-17C1DB269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CEDBF15-7E0B-2E4F-85D4-17D63BA9D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9" y="5672255"/>
            <a:ext cx="5012473" cy="4237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9A5AC6E-146A-CE43-9043-A9CAF000B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288757"/>
            <a:ext cx="5211336" cy="4093564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Kliknutím na ikonu pridáte obrázok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A036A9B-A1E3-9045-A629-19597A46D8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5666193"/>
            <a:ext cx="5012473" cy="4237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FDFD298-29B7-8C49-8F37-ABB79FDC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4CBEAFDC-2DAE-1848-8DAD-D8B4815A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08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gra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F0B43CEA-B5AB-DC4C-92D3-5B74497420A9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75296" y="1288799"/>
            <a:ext cx="5197567" cy="4795199"/>
          </a:xfrm>
        </p:spPr>
        <p:txBody>
          <a:bodyPr/>
          <a:lstStyle>
            <a:lvl1pPr>
              <a:defRPr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dirty="0"/>
              <a:t>Ak chcete pridať tabuľku, kliknite na ikonu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E667F88-2B5B-FE4B-B81A-CE64F5A436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288800"/>
            <a:ext cx="5078506" cy="479520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000">
                <a:solidFill>
                  <a:srgbClr val="0067AC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500">
                <a:solidFill>
                  <a:srgbClr val="0067AC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0067AC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rgbClr val="0067AC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500">
                <a:solidFill>
                  <a:srgbClr val="0067AC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3400F2A-788B-4D47-8FE6-D8EBC29AE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281"/>
            <a:ext cx="9191400" cy="6871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D50C2A6-953C-8141-9659-A931CD7A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67AC"/>
                </a:solidFill>
              </a:defRPr>
            </a:lvl1pPr>
          </a:lstStyle>
          <a:p>
            <a:r>
              <a:rPr lang="sk-SK" dirty="0"/>
              <a:t>Názov prezentácie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814408-B4A2-A241-831E-B6B58915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7AC"/>
                </a:solidFill>
              </a:defRPr>
            </a:lvl1pPr>
          </a:lstStyle>
          <a:p>
            <a:fld id="{5DD979C4-B72D-9549-BD86-64D2882017C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5668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8F54B-A675-9F4E-8966-E13985D5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165"/>
            <a:ext cx="10515600" cy="2385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sk-S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FAB9E-E14D-904E-9850-6668D345A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10339"/>
            <a:ext cx="7083287" cy="1083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036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3" r:id="rId2"/>
    <p:sldLayoutId id="2147483652" r:id="rId3"/>
    <p:sldLayoutId id="2147483663" r:id="rId4"/>
    <p:sldLayoutId id="2147483655" r:id="rId5"/>
    <p:sldLayoutId id="2147483650" r:id="rId6"/>
    <p:sldLayoutId id="2147483661" r:id="rId7"/>
    <p:sldLayoutId id="2147483662" r:id="rId8"/>
    <p:sldLayoutId id="2147483656" r:id="rId9"/>
    <p:sldLayoutId id="2147483660" r:id="rId10"/>
    <p:sldLayoutId id="2147483654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67A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4000" kern="1200">
          <a:solidFill>
            <a:srgbClr val="A6835A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709BEF9-2C82-932D-EEA4-A176411D23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6" imgH="346" progId="TCLayout.ActiveDocument.1">
                  <p:embed/>
                </p:oleObj>
              </mc:Choice>
              <mc:Fallback>
                <p:oleObj name="think-cell Slide" r:id="rId4" imgW="346" imgH="34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09BEF9-2C82-932D-EEA4-A176411D23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8496301" y="6481233"/>
            <a:ext cx="3054351" cy="18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ts val="1600"/>
              </a:lnSpc>
              <a:defRPr/>
            </a:pPr>
            <a:r>
              <a:rPr lang="en-GB" altLang="en-US" sz="1200" dirty="0">
                <a:solidFill>
                  <a:schemeClr val="bg1"/>
                </a:solidFill>
              </a:rPr>
              <a:t>www.ecb.europa.eu ©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7" r:id="rId1"/>
  </p:sldLayoutIdLst>
  <p:hf hd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rial" charset="0"/>
        </a:defRPr>
      </a:lvl5pPr>
      <a:lvl6pPr marL="4572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29845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2pPr>
      <a:lvl3pPr marL="596900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3pPr>
      <a:lvl4pPr marL="914400" algn="l" rtl="0" eaLnBrk="1" fontAlgn="base" hangingPunct="1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cs typeface="+mn-cs"/>
        </a:defRPr>
      </a:lvl4pPr>
      <a:lvl5pPr marL="1219200" algn="l" rtl="0" eaLnBrk="1" fontAlgn="base" hangingPunct="1">
        <a:spcBef>
          <a:spcPct val="0"/>
        </a:spcBef>
        <a:spcAft>
          <a:spcPct val="0"/>
        </a:spcAft>
        <a:buFont typeface="Times" pitchFamily="18" charset="0"/>
        <a:defRPr sz="1600" i="1">
          <a:solidFill>
            <a:schemeClr val="tx1"/>
          </a:solidFill>
          <a:latin typeface="+mn-lt"/>
          <a:cs typeface="+mn-cs"/>
        </a:defRPr>
      </a:lvl5pPr>
      <a:lvl6pPr marL="1981200" indent="-303213" algn="l" rtl="0" eaLnBrk="1" fontAlgn="base" hangingPunct="1">
        <a:spcBef>
          <a:spcPct val="0"/>
        </a:spcBef>
        <a:spcAft>
          <a:spcPct val="0"/>
        </a:spcAft>
        <a:buFont typeface="Times" pitchFamily="18" charset="0"/>
        <a:buChar char="•"/>
        <a:defRPr sz="1600" i="1">
          <a:solidFill>
            <a:schemeClr val="tx1"/>
          </a:solidFill>
          <a:latin typeface="+mn-lt"/>
          <a:cs typeface="+mn-cs"/>
        </a:defRPr>
      </a:lvl6pPr>
      <a:lvl7pPr marL="2438400" indent="-303213" algn="l" rtl="0" eaLnBrk="1" fontAlgn="base" hangingPunct="1">
        <a:spcBef>
          <a:spcPct val="0"/>
        </a:spcBef>
        <a:spcAft>
          <a:spcPct val="0"/>
        </a:spcAft>
        <a:buFont typeface="Times" pitchFamily="18" charset="0"/>
        <a:buChar char="•"/>
        <a:defRPr sz="1600" i="1">
          <a:solidFill>
            <a:schemeClr val="tx1"/>
          </a:solidFill>
          <a:latin typeface="+mn-lt"/>
          <a:cs typeface="+mn-cs"/>
        </a:defRPr>
      </a:lvl7pPr>
      <a:lvl8pPr marL="2895600" indent="-303213" algn="l" rtl="0" eaLnBrk="1" fontAlgn="base" hangingPunct="1">
        <a:spcBef>
          <a:spcPct val="0"/>
        </a:spcBef>
        <a:spcAft>
          <a:spcPct val="0"/>
        </a:spcAft>
        <a:buFont typeface="Times" pitchFamily="18" charset="0"/>
        <a:buChar char="•"/>
        <a:defRPr sz="1600" i="1">
          <a:solidFill>
            <a:schemeClr val="tx1"/>
          </a:solidFill>
          <a:latin typeface="+mn-lt"/>
          <a:cs typeface="+mn-cs"/>
        </a:defRPr>
      </a:lvl8pPr>
      <a:lvl9pPr marL="3352800" indent="-303213" algn="l" rtl="0" eaLnBrk="1" fontAlgn="base" hangingPunct="1">
        <a:spcBef>
          <a:spcPct val="0"/>
        </a:spcBef>
        <a:spcAft>
          <a:spcPct val="0"/>
        </a:spcAft>
        <a:buFont typeface="Times" pitchFamily="18" charset="0"/>
        <a:buChar char="•"/>
        <a:defRPr sz="16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offers.worldpayglobal.com/rs/850-JOA-856/images/TheGlobalPaymentsReport2024.pdf?_gl=1*159x2vt*_gcl_au*MTU3Nzg3MDgyNC4xNzIwMTg4NDcw*_ga*NDc2NDgzMjEyLjE3MjAxODg0NzA.*_ga_9HB8S1WFYN*MTcyMDE4ODQ2OS4xLjEuMTcyMDE4ODU4Ny4wLjAuMA..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F208A-F657-854A-B168-2437DB45B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7153" y="1342359"/>
            <a:ext cx="4853808" cy="2825732"/>
          </a:xfrm>
        </p:spPr>
        <p:txBody>
          <a:bodyPr anchor="ctr"/>
          <a:lstStyle/>
          <a:p>
            <a:endParaRPr lang="sk-SK" sz="2800" dirty="0"/>
          </a:p>
          <a:p>
            <a:r>
              <a:rPr lang="sk-SK" sz="2800" dirty="0"/>
              <a:t>Digitálne euro</a:t>
            </a:r>
            <a:r>
              <a:rPr lang="en-US" sz="2800" dirty="0"/>
              <a:t> (D</a:t>
            </a:r>
            <a:r>
              <a:rPr lang="sk-SK" sz="2800" dirty="0"/>
              <a:t>€</a:t>
            </a:r>
            <a:r>
              <a:rPr lang="en-US" sz="2800" dirty="0"/>
              <a:t>)</a:t>
            </a:r>
            <a:endParaRPr lang="sk-SK" sz="2800" dirty="0"/>
          </a:p>
          <a:p>
            <a:r>
              <a:rPr lang="sk-SK" sz="2800" dirty="0"/>
              <a:t>Central Bank Digital Currency </a:t>
            </a:r>
            <a:r>
              <a:rPr lang="en-US" sz="2800" dirty="0"/>
              <a:t>(CBDC)</a:t>
            </a:r>
            <a:endParaRPr lang="sk-SK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B7946-D4EF-D943-A461-7E347CF5C8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9233" y="5233916"/>
            <a:ext cx="3479422" cy="936373"/>
          </a:xfrm>
        </p:spPr>
        <p:txBody>
          <a:bodyPr>
            <a:normAutofit/>
          </a:bodyPr>
          <a:lstStyle/>
          <a:p>
            <a:r>
              <a:rPr lang="sk-SK" b="1" dirty="0"/>
              <a:t>RNDr. Dušan Jurčák</a:t>
            </a:r>
          </a:p>
          <a:p>
            <a:r>
              <a:rPr lang="sk-SK" sz="1400" dirty="0"/>
              <a:t>Výkonný riaditeľ úseku platobných systémov a peňažnej hotovosti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9E9ED-2936-C04D-A4C3-B3A9988017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234" y="6170289"/>
            <a:ext cx="2963761" cy="366989"/>
          </a:xfrm>
        </p:spPr>
        <p:txBody>
          <a:bodyPr>
            <a:noAutofit/>
          </a:bodyPr>
          <a:lstStyle/>
          <a:p>
            <a:r>
              <a:rPr lang="sk-SK" sz="1300" dirty="0"/>
              <a:t>24.04.2025, Bratislava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768F2C-9DF3-B24F-A425-52FCBF673B46}"/>
              </a:ext>
            </a:extLst>
          </p:cNvPr>
          <p:cNvSpPr/>
          <p:nvPr/>
        </p:nvSpPr>
        <p:spPr>
          <a:xfrm>
            <a:off x="7675663" y="5271329"/>
            <a:ext cx="447425" cy="447425"/>
          </a:xfrm>
          <a:prstGeom prst="ellipse">
            <a:avLst/>
          </a:prstGeom>
          <a:solidFill>
            <a:srgbClr val="A68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802B4E-29BF-C44F-9505-E79536B3AA9C}"/>
              </a:ext>
            </a:extLst>
          </p:cNvPr>
          <p:cNvSpPr/>
          <p:nvPr/>
        </p:nvSpPr>
        <p:spPr>
          <a:xfrm>
            <a:off x="7680226" y="5993199"/>
            <a:ext cx="447425" cy="447425"/>
          </a:xfrm>
          <a:prstGeom prst="ellipse">
            <a:avLst/>
          </a:prstGeom>
          <a:solidFill>
            <a:srgbClr val="A68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2D153-23F1-FC49-BD4B-9C0375D5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867" y="5370360"/>
            <a:ext cx="237488" cy="24936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DA3182-6570-F34B-9C6E-6147AC6E2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323" y="6076461"/>
            <a:ext cx="261032" cy="278729"/>
          </a:xfrm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273D2FA-1B0E-C523-319E-CE7A5975B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/>
        </p:blipFill>
        <p:spPr bwMode="auto">
          <a:xfrm>
            <a:off x="5870961" y="-1"/>
            <a:ext cx="6321039" cy="4751641"/>
          </a:xfrm>
          <a:custGeom>
            <a:avLst/>
            <a:gdLst/>
            <a:ahLst/>
            <a:cxnLst/>
            <a:rect l="l" t="t" r="r" b="b"/>
            <a:pathLst>
              <a:path w="5773737" h="4340224">
                <a:moveTo>
                  <a:pt x="1200952" y="0"/>
                </a:moveTo>
                <a:lnTo>
                  <a:pt x="5773737" y="0"/>
                </a:lnTo>
                <a:lnTo>
                  <a:pt x="5773737" y="4330018"/>
                </a:lnTo>
                <a:lnTo>
                  <a:pt x="5770913" y="4340224"/>
                </a:lnTo>
                <a:lnTo>
                  <a:pt x="0" y="434022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56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7CB0D775-C9CD-B317-804E-ED2FF5F7D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227281"/>
            <a:ext cx="9191400" cy="687119"/>
          </a:xfrm>
        </p:spPr>
        <p:txBody>
          <a:bodyPr>
            <a:normAutofit/>
          </a:bodyPr>
          <a:lstStyle/>
          <a:p>
            <a:r>
              <a:rPr lang="sk-SK" dirty="0"/>
              <a:t>2.3 Ako by malo D</a:t>
            </a:r>
            <a:r>
              <a:rPr lang="sk-SK" sz="4000" dirty="0"/>
              <a:t>€</a:t>
            </a:r>
            <a:r>
              <a:rPr lang="sk-SK" dirty="0"/>
              <a:t> fungovať </a:t>
            </a:r>
            <a:r>
              <a:rPr lang="en-US" dirty="0"/>
              <a:t>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4BC8D25-4951-7429-192A-489C704F9D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3723" y="1267200"/>
            <a:ext cx="7838277" cy="52220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sz="2800" dirty="0"/>
              <a:t>- </a:t>
            </a:r>
            <a:r>
              <a:rPr lang="sk-SK" sz="2800" b="1" dirty="0"/>
              <a:t>r</a:t>
            </a:r>
            <a:r>
              <a:rPr lang="en-US" sz="2800" b="1" dirty="0"/>
              <a:t>egistr</a:t>
            </a:r>
            <a:r>
              <a:rPr lang="sk-SK" sz="2800" b="1" dirty="0"/>
              <a:t>ácia účtu D</a:t>
            </a:r>
            <a:r>
              <a:rPr lang="sk-SK" sz="28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sk-SK" sz="2800" b="1" dirty="0"/>
              <a:t> </a:t>
            </a:r>
            <a:r>
              <a:rPr lang="sk-SK" sz="2800" dirty="0"/>
              <a:t>– v banke/PSP cez</a:t>
            </a:r>
          </a:p>
          <a:p>
            <a:pPr marL="0" indent="0">
              <a:buNone/>
            </a:pPr>
            <a:r>
              <a:rPr lang="sk-SK" sz="2800" dirty="0"/>
              <a:t>      Mobilnú aplikáciu  /             čipovú bezkontaktnú kartu </a:t>
            </a:r>
          </a:p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r>
              <a:rPr lang="sk-SK" sz="2800" b="1" dirty="0"/>
              <a:t>- nabitie/vybitie zostatku D</a:t>
            </a:r>
            <a:r>
              <a:rPr lang="sk-SK" sz="28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en-US" sz="28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ea typeface="Cambria" panose="02040503050406030204" pitchFamily="18" charset="0"/>
              </a:rPr>
              <a:t>(</a:t>
            </a:r>
            <a:r>
              <a:rPr lang="sk-SK" sz="2800" dirty="0">
                <a:ea typeface="Cambria" panose="02040503050406030204" pitchFamily="18" charset="0"/>
              </a:rPr>
              <a:t>hotovostne/bezhotovostne</a:t>
            </a:r>
            <a:r>
              <a:rPr lang="en-US" sz="2800" dirty="0">
                <a:ea typeface="Cambria" panose="02040503050406030204" pitchFamily="18" charset="0"/>
              </a:rPr>
              <a:t>)</a:t>
            </a:r>
            <a:r>
              <a:rPr lang="sk-SK" sz="28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800" dirty="0"/>
              <a:t>na ATM, z bežného účtu, cez verejnú inštitúciu </a:t>
            </a:r>
            <a:r>
              <a:rPr lang="en-US" sz="2800" dirty="0"/>
              <a:t>(</a:t>
            </a:r>
            <a:r>
              <a:rPr lang="sk-SK" sz="2800" dirty="0"/>
              <a:t>napr. </a:t>
            </a:r>
            <a:r>
              <a:rPr lang="en-US" sz="2800" dirty="0" err="1"/>
              <a:t>na</a:t>
            </a:r>
            <a:r>
              <a:rPr lang="en-US" sz="2800" dirty="0"/>
              <a:t> po</a:t>
            </a:r>
            <a:r>
              <a:rPr lang="sk-SK" sz="2800" dirty="0"/>
              <a:t>š</a:t>
            </a:r>
            <a:r>
              <a:rPr lang="en-US" sz="2800" dirty="0"/>
              <a:t>te)</a:t>
            </a:r>
            <a:endParaRPr lang="sk-SK" sz="2800" dirty="0"/>
          </a:p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r>
              <a:rPr lang="sk-SK" sz="2800" dirty="0"/>
              <a:t>- </a:t>
            </a:r>
            <a:r>
              <a:rPr lang="sk-SK" sz="2800" b="1" dirty="0"/>
              <a:t>transakcie v D</a:t>
            </a:r>
            <a:r>
              <a:rPr lang="sk-SK" sz="28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 </a:t>
            </a:r>
            <a:r>
              <a:rPr lang="en-US" sz="28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>
                <a:ea typeface="Cambria" panose="02040503050406030204" pitchFamily="18" charset="0"/>
              </a:rPr>
              <a:t>N</a:t>
            </a:r>
            <a:r>
              <a:rPr lang="sk-SK" sz="2800" dirty="0">
                <a:ea typeface="Cambria" panose="02040503050406030204" pitchFamily="18" charset="0"/>
              </a:rPr>
              <a:t>ákupy na internete</a:t>
            </a:r>
          </a:p>
          <a:p>
            <a:pPr>
              <a:buFontTx/>
              <a:buChar char="-"/>
            </a:pPr>
            <a:r>
              <a:rPr lang="sk-SK" sz="2800" dirty="0">
                <a:ea typeface="Cambria" panose="02040503050406030204" pitchFamily="18" charset="0"/>
              </a:rPr>
              <a:t>Konverzia voči hotovosti na ATM</a:t>
            </a:r>
          </a:p>
          <a:p>
            <a:pPr>
              <a:buFontTx/>
              <a:buChar char="-"/>
            </a:pPr>
            <a:r>
              <a:rPr lang="sk-SK" sz="2800" dirty="0">
                <a:ea typeface="Cambria" panose="02040503050406030204" pitchFamily="18" charset="0"/>
              </a:rPr>
              <a:t>Platby v kamenných obchodoch</a:t>
            </a:r>
          </a:p>
          <a:p>
            <a:pPr>
              <a:buFontTx/>
              <a:buChar char="-"/>
            </a:pPr>
            <a:r>
              <a:rPr lang="sk-SK" sz="2800" dirty="0">
                <a:ea typeface="Cambria" panose="02040503050406030204" pitchFamily="18" charset="0"/>
              </a:rPr>
              <a:t>Platby medzi osobami</a:t>
            </a:r>
          </a:p>
          <a:p>
            <a:pPr>
              <a:buFontTx/>
              <a:buChar char="-"/>
            </a:pPr>
            <a:r>
              <a:rPr lang="sk-SK" sz="2800" dirty="0">
                <a:ea typeface="Cambria" panose="02040503050406030204" pitchFamily="18" charset="0"/>
              </a:rPr>
              <a:t>Offline platby</a:t>
            </a:r>
          </a:p>
          <a:p>
            <a:pPr>
              <a:buFontTx/>
              <a:buChar char="-"/>
            </a:pP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2B13F-A390-13F9-5BD6-089B1EB8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44084-C9C3-DAAC-441F-473140FD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979C4-B72D-9549-BD86-64D2882017CF}" type="slidenum">
              <a:rPr lang="sk-SK" smtClean="0"/>
              <a:pPr>
                <a:spcAft>
                  <a:spcPts val="600"/>
                </a:spcAft>
              </a:pPr>
              <a:t>10</a:t>
            </a:fld>
            <a:endParaRPr lang="sk-S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226BA9-CB53-5BE3-42B9-AF6381F33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55" y="1560844"/>
            <a:ext cx="304826" cy="609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D871F-A8FD-95F0-DED9-373C6F0E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140" y="1683107"/>
            <a:ext cx="644589" cy="365125"/>
          </a:xfrm>
          <a:prstGeom prst="rect">
            <a:avLst/>
          </a:prstGeom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6BD0FEB8-3095-CD92-2E18-9C47D45C9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70" y="1124174"/>
            <a:ext cx="4165107" cy="55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1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F28E4-C05C-7BD1-2534-E32805291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27281"/>
            <a:ext cx="9328287" cy="687119"/>
          </a:xfrm>
        </p:spPr>
        <p:txBody>
          <a:bodyPr>
            <a:normAutofit/>
          </a:bodyPr>
          <a:lstStyle/>
          <a:p>
            <a:r>
              <a:rPr lang="sk-SK" dirty="0"/>
              <a:t>2.4 Kto je pripravený na</a:t>
            </a:r>
            <a:r>
              <a:rPr lang="en-US" dirty="0"/>
              <a:t> D</a:t>
            </a:r>
            <a:r>
              <a:rPr lang="sk-SK" sz="4000" dirty="0"/>
              <a:t>€</a:t>
            </a:r>
            <a:r>
              <a:rPr lang="sk-SK" dirty="0"/>
              <a:t>?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BFF1-CF76-AEFA-1BEE-3C32A41192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7108" y="1309379"/>
            <a:ext cx="5493909" cy="48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 1. </a:t>
            </a:r>
            <a:r>
              <a:rPr lang="sk-SK" sz="2400" b="1" dirty="0"/>
              <a:t>OBČANIA/SPOTREBITELIA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“</a:t>
            </a:r>
            <a:r>
              <a:rPr lang="sk-SK" sz="2000" i="1" dirty="0">
                <a:latin typeface="+mn-lt"/>
              </a:rPr>
              <a:t>Bojíme sa toho, čo nepoznáme</a:t>
            </a:r>
            <a:r>
              <a:rPr lang="en-US" sz="2000" i="1" dirty="0">
                <a:latin typeface="+mn-lt"/>
              </a:rPr>
              <a:t>…”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sk-SK" sz="2000" dirty="0">
              <a:latin typeface="+mn-lt"/>
            </a:endParaRPr>
          </a:p>
          <a:p>
            <a:pPr marL="0" indent="0">
              <a:buNone/>
            </a:pPr>
            <a:r>
              <a:rPr lang="sk-SK" sz="2000" dirty="0">
                <a:latin typeface="+mn-lt"/>
              </a:rPr>
              <a:t> - </a:t>
            </a:r>
            <a:r>
              <a:rPr lang="sk-SK" sz="2000" dirty="0">
                <a:ea typeface="Cambria" panose="02040503050406030204" pitchFamily="18" charset="0"/>
              </a:rPr>
              <a:t>Bude hotovosť stále dostupná a bez obmedzenia ako je dnes</a:t>
            </a:r>
            <a:r>
              <a:rPr lang="en-US" sz="2000" dirty="0">
                <a:ea typeface="Cambria" panose="02040503050406030204" pitchFamily="18" charset="0"/>
              </a:rPr>
              <a:t>?</a:t>
            </a:r>
            <a:endParaRPr lang="sk-SK" sz="2000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- Budem môcť zaplatiť D€ všade?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- Budem môcť D€ použiť rovnako anonymne ako hotovosť?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- Budem niečo platiť za použitie D€ alebo  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to bude bez poplatku ako pri platbe v hotovosti ?</a:t>
            </a:r>
          </a:p>
          <a:p>
            <a:pPr marL="0" indent="0">
              <a:buNone/>
            </a:pPr>
            <a:endParaRPr lang="sk-SK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6A0DD-849F-6890-0E8C-754147866D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31017" y="1857410"/>
            <a:ext cx="6507577" cy="58654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k-SK" sz="2400" dirty="0"/>
              <a:t> 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800" dirty="0"/>
              <a:t> </a:t>
            </a:r>
          </a:p>
          <a:p>
            <a:pPr marL="0" indent="0">
              <a:buNone/>
            </a:pPr>
            <a:r>
              <a:rPr lang="en-US" sz="8000" dirty="0"/>
              <a:t>  </a:t>
            </a:r>
            <a:r>
              <a:rPr lang="en-US" sz="8000" dirty="0">
                <a:ea typeface="Cambria" panose="02040503050406030204" pitchFamily="18" charset="0"/>
              </a:rPr>
              <a:t>- D€ bude zákonným platidlom ako</a:t>
            </a:r>
            <a:r>
              <a:rPr lang="sk-SK" sz="8000" dirty="0">
                <a:ea typeface="Cambria" panose="02040503050406030204" pitchFamily="18" charset="0"/>
              </a:rPr>
              <a:t> </a:t>
            </a:r>
            <a:r>
              <a:rPr lang="en-US" sz="8000" dirty="0">
                <a:ea typeface="Cambria" panose="02040503050406030204" pitchFamily="18" charset="0"/>
              </a:rPr>
              <a:t>bankovky a mince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- </a:t>
            </a:r>
            <a:r>
              <a:rPr lang="sk-SK" sz="8000" dirty="0">
                <a:ea typeface="Cambria" panose="02040503050406030204" pitchFamily="18" charset="0"/>
              </a:rPr>
              <a:t>použitie </a:t>
            </a:r>
            <a:r>
              <a:rPr lang="en-US" sz="8000" dirty="0">
                <a:ea typeface="Cambria" panose="02040503050406030204" pitchFamily="18" charset="0"/>
              </a:rPr>
              <a:t>D€ </a:t>
            </a:r>
            <a:r>
              <a:rPr lang="sk-SK" sz="8000" dirty="0">
                <a:ea typeface="Cambria" panose="02040503050406030204" pitchFamily="18" charset="0"/>
              </a:rPr>
              <a:t>bude dobrovoľné </a:t>
            </a:r>
          </a:p>
          <a:p>
            <a:pPr marL="0" indent="0">
              <a:buNone/>
            </a:pPr>
            <a:r>
              <a:rPr lang="sk-SK" sz="8000" dirty="0">
                <a:ea typeface="Cambria" panose="02040503050406030204" pitchFamily="18" charset="0"/>
              </a:rPr>
              <a:t> - použitie </a:t>
            </a:r>
            <a:r>
              <a:rPr lang="en-US" sz="8000" dirty="0">
                <a:ea typeface="Cambria" panose="02040503050406030204" pitchFamily="18" charset="0"/>
              </a:rPr>
              <a:t>D€ </a:t>
            </a:r>
            <a:r>
              <a:rPr lang="sk-SK" sz="8000" dirty="0">
                <a:ea typeface="Cambria" panose="02040503050406030204" pitchFamily="18" charset="0"/>
              </a:rPr>
              <a:t>bude </a:t>
            </a:r>
            <a:r>
              <a:rPr lang="en-US" sz="8000" dirty="0">
                <a:ea typeface="Cambria" panose="02040503050406030204" pitchFamily="18" charset="0"/>
              </a:rPr>
              <a:t>na každodenné platby 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- použitie D€ </a:t>
            </a:r>
            <a:r>
              <a:rPr lang="sk-SK" sz="8000" dirty="0">
                <a:ea typeface="Cambria" panose="02040503050406030204" pitchFamily="18" charset="0"/>
              </a:rPr>
              <a:t>bude </a:t>
            </a:r>
            <a:r>
              <a:rPr lang="en-US" sz="8000" dirty="0">
                <a:ea typeface="Cambria" panose="02040503050406030204" pitchFamily="18" charset="0"/>
              </a:rPr>
              <a:t>aj v offline režime 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- základné služby budú poskytované bezplatne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- možnosť napojenia </a:t>
            </a:r>
            <a:r>
              <a:rPr lang="sk-SK" sz="8000" dirty="0">
                <a:ea typeface="Cambria" panose="02040503050406030204" pitchFamily="18" charset="0"/>
              </a:rPr>
              <a:t>účtu</a:t>
            </a:r>
            <a:r>
              <a:rPr lang="en-US" sz="8000" dirty="0">
                <a:ea typeface="Cambria" panose="02040503050406030204" pitchFamily="18" charset="0"/>
              </a:rPr>
              <a:t> D€</a:t>
            </a:r>
            <a:r>
              <a:rPr lang="sk-SK" sz="8000" dirty="0">
                <a:ea typeface="Cambria" panose="02040503050406030204" pitchFamily="18" charset="0"/>
              </a:rPr>
              <a:t> </a:t>
            </a:r>
            <a:r>
              <a:rPr lang="en-US" sz="8000" dirty="0">
                <a:ea typeface="Cambria" panose="02040503050406030204" pitchFamily="18" charset="0"/>
              </a:rPr>
              <a:t>na komerčnú banku  </a:t>
            </a:r>
          </a:p>
          <a:p>
            <a:pPr marL="0" indent="0">
              <a:buNone/>
            </a:pPr>
            <a:r>
              <a:rPr lang="sk-SK" sz="8000" dirty="0">
                <a:ea typeface="Cambria" panose="02040503050406030204" pitchFamily="18" charset="0"/>
              </a:rPr>
              <a:t> </a:t>
            </a:r>
            <a:r>
              <a:rPr lang="en-US" sz="8000" dirty="0">
                <a:ea typeface="Cambria" panose="02040503050406030204" pitchFamily="18" charset="0"/>
              </a:rPr>
              <a:t>- najnovšie technológie umožnia: 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       - vysok</a:t>
            </a:r>
            <a:r>
              <a:rPr lang="sk-SK" sz="8000" dirty="0">
                <a:ea typeface="Cambria" panose="02040503050406030204" pitchFamily="18" charset="0"/>
              </a:rPr>
              <a:t>ú</a:t>
            </a:r>
            <a:r>
              <a:rPr lang="en-US" sz="8000" dirty="0">
                <a:ea typeface="Cambria" panose="02040503050406030204" pitchFamily="18" charset="0"/>
              </a:rPr>
              <a:t> bezpečnosť transakcií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       - okamžité spracovanie transakcií</a:t>
            </a:r>
          </a:p>
          <a:p>
            <a:pPr marL="0" indent="0">
              <a:buNone/>
            </a:pPr>
            <a:r>
              <a:rPr lang="en-US" sz="8000" dirty="0">
                <a:ea typeface="Cambria" panose="02040503050406030204" pitchFamily="18" charset="0"/>
              </a:rPr>
              <a:t>        - anony</a:t>
            </a:r>
            <a:r>
              <a:rPr lang="sk-SK" sz="8000" dirty="0">
                <a:ea typeface="Cambria" panose="02040503050406030204" pitchFamily="18" charset="0"/>
              </a:rPr>
              <a:t>m</a:t>
            </a:r>
            <a:r>
              <a:rPr lang="en-US" sz="8000" dirty="0">
                <a:ea typeface="Cambria" panose="02040503050406030204" pitchFamily="18" charset="0"/>
              </a:rPr>
              <a:t>né spracovanie offline transakcií</a:t>
            </a:r>
          </a:p>
          <a:p>
            <a:pPr marL="0" indent="0">
              <a:buNone/>
            </a:pPr>
            <a:endParaRPr lang="en-US" sz="7200" dirty="0">
              <a:latin typeface="+mn-lt"/>
            </a:endParaRPr>
          </a:p>
          <a:p>
            <a:pPr marL="0" indent="0">
              <a:buNone/>
            </a:pPr>
            <a:endParaRPr lang="en-US" sz="6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endParaRPr lang="sk-SK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B5BC4-4F66-7EA3-3E36-0C97B220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287" y="6341571"/>
            <a:ext cx="9468293" cy="365125"/>
          </a:xfrm>
        </p:spPr>
        <p:txBody>
          <a:bodyPr/>
          <a:lstStyle/>
          <a:p>
            <a:r>
              <a:rPr lang="sk-SK" dirty="0"/>
              <a:t>Digitá</a:t>
            </a:r>
            <a:r>
              <a:rPr lang="en-US" dirty="0"/>
              <a:t>l</a:t>
            </a:r>
            <a:r>
              <a:rPr lang="sk-SK" dirty="0"/>
              <a:t>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AF0B1-42FD-D94C-9EF9-3E2A3ECE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11</a:t>
            </a:fld>
            <a:endParaRPr lang="sk-SK" dirty="0"/>
          </a:p>
        </p:txBody>
      </p:sp>
      <p:pic>
        <p:nvPicPr>
          <p:cNvPr id="8" name="Graphic 7" descr="Badge Follow with solid fill">
            <a:extLst>
              <a:ext uri="{FF2B5EF4-FFF2-40B4-BE49-F238E27FC236}">
                <a16:creationId xmlns:a16="http://schemas.microsoft.com/office/drawing/2014/main" id="{B06102C0-9CA6-DF75-078C-55A7847FD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345" y="2030647"/>
            <a:ext cx="626058" cy="626058"/>
          </a:xfrm>
          <a:prstGeom prst="rect">
            <a:avLst/>
          </a:prstGeom>
        </p:spPr>
      </p:pic>
      <p:pic>
        <p:nvPicPr>
          <p:cNvPr id="10" name="Graphic 9" descr="Badge Unfollow with solid fill">
            <a:extLst>
              <a:ext uri="{FF2B5EF4-FFF2-40B4-BE49-F238E27FC236}">
                <a16:creationId xmlns:a16="http://schemas.microsoft.com/office/drawing/2014/main" id="{17BB8890-5C19-AFAE-9F48-141A9C7E3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06" y="2055959"/>
            <a:ext cx="623947" cy="6239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C6EF3C-AF83-94F5-6FA4-F1F62FE9EEF8}"/>
              </a:ext>
            </a:extLst>
          </p:cNvPr>
          <p:cNvSpPr/>
          <p:nvPr/>
        </p:nvSpPr>
        <p:spPr>
          <a:xfrm>
            <a:off x="237108" y="2773240"/>
            <a:ext cx="5391276" cy="3202047"/>
          </a:xfrm>
          <a:prstGeom prst="roundRect">
            <a:avLst/>
          </a:prstGeom>
          <a:noFill/>
          <a:ln w="19050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9B589A-DFE6-D1C7-3E29-D3ACFD395960}"/>
              </a:ext>
            </a:extLst>
          </p:cNvPr>
          <p:cNvSpPr/>
          <p:nvPr/>
        </p:nvSpPr>
        <p:spPr>
          <a:xfrm>
            <a:off x="5763467" y="2746401"/>
            <a:ext cx="6295750" cy="3595170"/>
          </a:xfrm>
          <a:prstGeom prst="roundRect">
            <a:avLst/>
          </a:prstGeom>
          <a:noFill/>
          <a:ln w="19050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463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4AE95F-6189-FB01-F269-D7312CDBB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533" y="227281"/>
            <a:ext cx="9276067" cy="687119"/>
          </a:xfrm>
        </p:spPr>
        <p:txBody>
          <a:bodyPr>
            <a:normAutofit/>
          </a:bodyPr>
          <a:lstStyle/>
          <a:p>
            <a:r>
              <a:rPr lang="sk-SK" sz="4000" dirty="0"/>
              <a:t>2.5</a:t>
            </a:r>
            <a:r>
              <a:rPr lang="sk-SK" dirty="0"/>
              <a:t> Kto je pripravený na</a:t>
            </a:r>
            <a:r>
              <a:rPr lang="en-US" dirty="0"/>
              <a:t> D</a:t>
            </a:r>
            <a:r>
              <a:rPr lang="sk-SK" sz="4000" dirty="0"/>
              <a:t>€</a:t>
            </a:r>
            <a:r>
              <a:rPr lang="en-US" sz="4000" dirty="0"/>
              <a:t>?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60F5B-A54C-3669-FBA1-4033A1916C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4300" y="1384445"/>
            <a:ext cx="5565912" cy="20118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+mn-lt"/>
              </a:rPr>
              <a:t> </a:t>
            </a:r>
            <a:r>
              <a:rPr lang="sk-SK" sz="2200" dirty="0">
                <a:latin typeface="+mn-lt"/>
              </a:rPr>
              <a:t> </a:t>
            </a:r>
            <a:r>
              <a:rPr lang="sk-SK" sz="2200" b="1" dirty="0">
                <a:latin typeface="+mn-lt"/>
              </a:rPr>
              <a:t>Banky</a:t>
            </a:r>
            <a:r>
              <a:rPr lang="en-US" sz="2200" b="1" dirty="0">
                <a:latin typeface="+mn-lt"/>
              </a:rPr>
              <a:t>/</a:t>
            </a:r>
            <a:r>
              <a:rPr lang="sk-SK" sz="2200" b="1" dirty="0">
                <a:latin typeface="+mn-lt"/>
              </a:rPr>
              <a:t>P</a:t>
            </a:r>
            <a:r>
              <a:rPr lang="en-US" sz="2200" b="1" dirty="0">
                <a:latin typeface="+mn-lt"/>
              </a:rPr>
              <a:t>S</a:t>
            </a:r>
            <a:r>
              <a:rPr lang="sk-SK" sz="2200" b="1" dirty="0">
                <a:latin typeface="+mn-lt"/>
              </a:rPr>
              <a:t>Ps</a:t>
            </a:r>
            <a:endParaRPr lang="en-US" sz="2200" b="1" dirty="0">
              <a:latin typeface="+mn-lt"/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200" dirty="0">
                <a:ea typeface="Cambria" panose="02040503050406030204" pitchFamily="18" charset="0"/>
              </a:rPr>
              <a:t>- </a:t>
            </a:r>
            <a:r>
              <a:rPr lang="sk-SK" sz="2200" dirty="0">
                <a:ea typeface="Cambria" panose="02040503050406030204" pitchFamily="18" charset="0"/>
              </a:rPr>
              <a:t>Odchod klientov</a:t>
            </a:r>
            <a:endParaRPr lang="en-US" sz="2200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200" dirty="0">
                <a:ea typeface="Cambria" panose="02040503050406030204" pitchFamily="18" charset="0"/>
              </a:rPr>
              <a:t>- </a:t>
            </a:r>
            <a:r>
              <a:rPr lang="sk-SK" sz="2200" dirty="0">
                <a:ea typeface="Cambria" panose="02040503050406030204" pitchFamily="18" charset="0"/>
              </a:rPr>
              <a:t>Zníženie objemu vkladov</a:t>
            </a:r>
            <a:endParaRPr lang="en-US" sz="2200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- Zvýšenie prevádzkových nákladov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D2FF-F9CE-4B23-2CD3-D3CE7C15E2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78700" y="1691083"/>
            <a:ext cx="5512346" cy="42074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sk-SK" sz="2000" dirty="0">
                <a:latin typeface="+mn-lt"/>
              </a:rPr>
              <a:t>- </a:t>
            </a:r>
            <a:r>
              <a:rPr lang="sk-SK" sz="2000" i="1" dirty="0">
                <a:ea typeface="Cambria" panose="02040503050406030204" pitchFamily="18" charset="0"/>
              </a:rPr>
              <a:t>Banky</a:t>
            </a:r>
            <a:r>
              <a:rPr lang="sk-SK" sz="2000" b="1" dirty="0">
                <a:ea typeface="Cambria" panose="02040503050406030204" pitchFamily="18" charset="0"/>
              </a:rPr>
              <a:t> </a:t>
            </a:r>
            <a:r>
              <a:rPr lang="en-US" sz="2000" dirty="0">
                <a:ea typeface="Cambria" panose="02040503050406030204" pitchFamily="18" charset="0"/>
              </a:rPr>
              <a:t>budú jediným kontaktom pre používateľov </a:t>
            </a:r>
            <a:r>
              <a:rPr lang="en-US" sz="2000" dirty="0">
                <a:solidFill>
                  <a:srgbClr val="0067AC"/>
                </a:solidFill>
                <a:ea typeface="Cambria" panose="02040503050406030204" pitchFamily="18" charset="0"/>
              </a:rPr>
              <a:t>D€ </a:t>
            </a:r>
            <a:r>
              <a:rPr lang="en-US" sz="2000" dirty="0">
                <a:ea typeface="Cambria" panose="02040503050406030204" pitchFamily="18" charset="0"/>
              </a:rPr>
              <a:t>a</a:t>
            </a:r>
            <a:r>
              <a:rPr lang="sk-SK" sz="2000" dirty="0">
                <a:ea typeface="Cambria" panose="02040503050406030204" pitchFamily="18" charset="0"/>
              </a:rPr>
              <a:t>j pre</a:t>
            </a:r>
            <a:r>
              <a:rPr lang="en-US" sz="2000" dirty="0">
                <a:ea typeface="Cambria" panose="02040503050406030204" pitchFamily="18" charset="0"/>
              </a:rPr>
              <a:t> obchodníkov </a:t>
            </a:r>
            <a:endParaRPr lang="sk-SK" sz="2000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- </a:t>
            </a:r>
            <a:r>
              <a:rPr lang="en-US" sz="2000" i="1" dirty="0">
                <a:ea typeface="Cambria" panose="02040503050406030204" pitchFamily="18" charset="0"/>
              </a:rPr>
              <a:t>Limit držby </a:t>
            </a:r>
            <a:r>
              <a:rPr lang="sk-SK" sz="2000" dirty="0">
                <a:ea typeface="Cambria" panose="02040503050406030204" pitchFamily="18" charset="0"/>
              </a:rPr>
              <a:t>zabezpečí kontrolu nad </a:t>
            </a:r>
            <a:r>
              <a:rPr lang="en-US" sz="2000" dirty="0">
                <a:ea typeface="Cambria" panose="02040503050406030204" pitchFamily="18" charset="0"/>
              </a:rPr>
              <a:t>odliv</a:t>
            </a:r>
            <a:r>
              <a:rPr lang="sk-SK" sz="2000" dirty="0">
                <a:ea typeface="Cambria" panose="02040503050406030204" pitchFamily="18" charset="0"/>
              </a:rPr>
              <a:t>om</a:t>
            </a:r>
            <a:r>
              <a:rPr lang="en-US" sz="2000" dirty="0">
                <a:ea typeface="Cambria" panose="02040503050406030204" pitchFamily="18" charset="0"/>
              </a:rPr>
              <a:t> vkladov </a:t>
            </a:r>
            <a:r>
              <a:rPr lang="sk-SK" sz="2000" dirty="0">
                <a:ea typeface="Cambria" panose="02040503050406030204" pitchFamily="18" charset="0"/>
              </a:rPr>
              <a:t>z bánk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- </a:t>
            </a:r>
            <a:r>
              <a:rPr lang="en-US" sz="2000" dirty="0">
                <a:ea typeface="Cambria" panose="02040503050406030204" pitchFamily="18" charset="0"/>
              </a:rPr>
              <a:t>ECB </a:t>
            </a:r>
            <a:r>
              <a:rPr lang="sk-SK" sz="2000" i="1" dirty="0">
                <a:ea typeface="Cambria" panose="02040503050406030204" pitchFamily="18" charset="0"/>
              </a:rPr>
              <a:t>nebude účtovať</a:t>
            </a:r>
            <a:r>
              <a:rPr lang="en-US" sz="2000" i="1" dirty="0">
                <a:ea typeface="Cambria" panose="02040503050406030204" pitchFamily="18" charset="0"/>
              </a:rPr>
              <a:t> náklady </a:t>
            </a:r>
            <a:r>
              <a:rPr lang="sk-SK" sz="2000" dirty="0">
                <a:ea typeface="Cambria" panose="02040503050406030204" pitchFamily="18" charset="0"/>
              </a:rPr>
              <a:t>bankám za </a:t>
            </a:r>
            <a:r>
              <a:rPr lang="en-US" sz="2000" dirty="0">
                <a:ea typeface="Cambria" panose="02040503050406030204" pitchFamily="18" charset="0"/>
              </a:rPr>
              <a:t>spracovanie transakcií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- </a:t>
            </a:r>
            <a:r>
              <a:rPr lang="en-US" sz="2000" i="1" dirty="0">
                <a:ea typeface="Cambria" panose="02040503050406030204" pitchFamily="18" charset="0"/>
              </a:rPr>
              <a:t>KOMPENZAČNÝ model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sk-SK" sz="2000" dirty="0">
                <a:ea typeface="Cambria" panose="02040503050406030204" pitchFamily="18" charset="0"/>
              </a:rPr>
              <a:t>bude garantovať nižšie náklady pre banky aj obchodníkov ako sú dnes pri spracovaní kariet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- </a:t>
            </a:r>
            <a:r>
              <a:rPr lang="en-US" sz="2000" i="1" dirty="0">
                <a:ea typeface="Cambria" panose="02040503050406030204" pitchFamily="18" charset="0"/>
              </a:rPr>
              <a:t>Okamžité spracovanie platieb </a:t>
            </a:r>
            <a:r>
              <a:rPr lang="en-US" sz="2000" dirty="0">
                <a:ea typeface="Cambria" panose="02040503050406030204" pitchFamily="18" charset="0"/>
              </a:rPr>
              <a:t>umož</a:t>
            </a:r>
            <a:r>
              <a:rPr lang="sk-SK" sz="2000" dirty="0">
                <a:ea typeface="Cambria" panose="02040503050406030204" pitchFamily="18" charset="0"/>
              </a:rPr>
              <a:t>ní</a:t>
            </a:r>
            <a:r>
              <a:rPr lang="en-US" sz="2000" dirty="0">
                <a:ea typeface="Cambria" panose="02040503050406030204" pitchFamily="18" charset="0"/>
              </a:rPr>
              <a:t> lepši</a:t>
            </a:r>
            <a:r>
              <a:rPr lang="sk-SK" sz="2000" dirty="0">
                <a:ea typeface="Cambria" panose="02040503050406030204" pitchFamily="18" charset="0"/>
              </a:rPr>
              <a:t>e menežovanie peňažných tokov </a:t>
            </a:r>
            <a:r>
              <a:rPr lang="en-US" sz="2000" dirty="0">
                <a:ea typeface="Cambria" panose="02040503050406030204" pitchFamily="18" charset="0"/>
              </a:rPr>
              <a:t> obchodníkov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sk-SK" sz="20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FFB48-4499-8055-01D3-16D3269E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1866-963D-93D0-516D-330407C1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12</a:t>
            </a:fld>
            <a:endParaRPr lang="sk-SK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3A146-6326-D9D5-0B2E-30518AE906E5}"/>
              </a:ext>
            </a:extLst>
          </p:cNvPr>
          <p:cNvSpPr/>
          <p:nvPr/>
        </p:nvSpPr>
        <p:spPr>
          <a:xfrm>
            <a:off x="312730" y="1928570"/>
            <a:ext cx="5523476" cy="1639468"/>
          </a:xfrm>
          <a:prstGeom prst="roundRect">
            <a:avLst/>
          </a:prstGeom>
          <a:noFill/>
          <a:ln w="19050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2FCA38-8289-1BD8-6DEB-4E343CA157D8}"/>
              </a:ext>
            </a:extLst>
          </p:cNvPr>
          <p:cNvSpPr/>
          <p:nvPr/>
        </p:nvSpPr>
        <p:spPr>
          <a:xfrm>
            <a:off x="299412" y="4228372"/>
            <a:ext cx="5650800" cy="2011827"/>
          </a:xfrm>
          <a:prstGeom prst="roundRect">
            <a:avLst/>
          </a:prstGeom>
          <a:noFill/>
          <a:ln w="19050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Graphic 9" descr="Badge Follow with solid fill">
            <a:extLst>
              <a:ext uri="{FF2B5EF4-FFF2-40B4-BE49-F238E27FC236}">
                <a16:creationId xmlns:a16="http://schemas.microsoft.com/office/drawing/2014/main" id="{E24EBEB9-74E6-8951-3F4A-7F9C0CF52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4269" y="1452543"/>
            <a:ext cx="658262" cy="658262"/>
          </a:xfrm>
          <a:prstGeom prst="rect">
            <a:avLst/>
          </a:prstGeom>
        </p:spPr>
      </p:pic>
      <p:pic>
        <p:nvPicPr>
          <p:cNvPr id="12" name="Graphic 11" descr="Badge Unfollow with solid fill">
            <a:extLst>
              <a:ext uri="{FF2B5EF4-FFF2-40B4-BE49-F238E27FC236}">
                <a16:creationId xmlns:a16="http://schemas.microsoft.com/office/drawing/2014/main" id="{8A9C84A7-3139-90F5-88D6-EE83D12EB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03625"/>
            <a:ext cx="625460" cy="625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F3C875-A163-1534-B646-CF839BDB7F5C}"/>
              </a:ext>
            </a:extLst>
          </p:cNvPr>
          <p:cNvSpPr txBox="1"/>
          <p:nvPr/>
        </p:nvSpPr>
        <p:spPr>
          <a:xfrm>
            <a:off x="349089" y="3687901"/>
            <a:ext cx="576633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67AC"/>
                </a:solidFill>
              </a:rPr>
              <a:t>   </a:t>
            </a:r>
            <a:r>
              <a:rPr lang="sk-SK" sz="2000" b="1" dirty="0">
                <a:solidFill>
                  <a:srgbClr val="0067AC"/>
                </a:solidFill>
              </a:rPr>
              <a:t>Obchodníci </a:t>
            </a:r>
            <a:r>
              <a:rPr lang="sk-SK" sz="2000" dirty="0">
                <a:solidFill>
                  <a:srgbClr val="0067AC"/>
                </a:solidFill>
              </a:rPr>
              <a:t>akceptujúci </a:t>
            </a:r>
            <a:r>
              <a:rPr lang="en-US" sz="2000" dirty="0">
                <a:solidFill>
                  <a:srgbClr val="0067AC"/>
                </a:solidFill>
              </a:rPr>
              <a:t>D</a:t>
            </a:r>
            <a:r>
              <a:rPr lang="sk-SK" sz="2000" dirty="0">
                <a:solidFill>
                  <a:srgbClr val="0067AC"/>
                </a:solidFill>
              </a:rPr>
              <a:t>€</a:t>
            </a:r>
            <a:endParaRPr lang="en-US" sz="2000" dirty="0">
              <a:solidFill>
                <a:srgbClr val="0067AC"/>
              </a:solidFill>
            </a:endParaRPr>
          </a:p>
          <a:p>
            <a:endParaRPr lang="en-US" sz="2000" dirty="0">
              <a:solidFill>
                <a:srgbClr val="0067AC"/>
              </a:solidFill>
            </a:endParaRPr>
          </a:p>
          <a:p>
            <a:r>
              <a:rPr lang="en-US" sz="2000" dirty="0">
                <a:solidFill>
                  <a:srgbClr val="0067AC"/>
                </a:solidFill>
              </a:rPr>
              <a:t>-</a:t>
            </a:r>
            <a:r>
              <a:rPr lang="en-US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D€ bude zákonným platidlom = celoeurópske platobné riešenie –&gt; </a:t>
            </a:r>
            <a:r>
              <a:rPr lang="sk-SK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bude tu </a:t>
            </a:r>
            <a:r>
              <a:rPr lang="en-US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povinnosť akceptovať D€ pre všetkých obchodníkov</a:t>
            </a:r>
            <a:r>
              <a:rPr lang="sk-SK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2200" dirty="0">
              <a:solidFill>
                <a:srgbClr val="0067A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D€ </a:t>
            </a:r>
            <a:r>
              <a:rPr lang="sk-SK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zvýši </a:t>
            </a:r>
            <a:r>
              <a:rPr lang="en-US" sz="22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prevádzkové náklady obchodníka vrátane servisného poplatku?</a:t>
            </a:r>
            <a:r>
              <a:rPr lang="en-US" sz="2000" dirty="0">
                <a:solidFill>
                  <a:srgbClr val="0067AC"/>
                </a:solidFill>
              </a:rPr>
              <a:t> </a:t>
            </a:r>
          </a:p>
          <a:p>
            <a:endParaRPr lang="en-US" sz="2000" dirty="0">
              <a:solidFill>
                <a:srgbClr val="0067AC"/>
              </a:solidFill>
            </a:endParaRPr>
          </a:p>
          <a:p>
            <a:endParaRPr lang="sk-SK" sz="2000" dirty="0">
              <a:solidFill>
                <a:srgbClr val="0067AC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BFDD31-3247-F8BE-D79F-2469C6FB7740}"/>
              </a:ext>
            </a:extLst>
          </p:cNvPr>
          <p:cNvSpPr/>
          <p:nvPr/>
        </p:nvSpPr>
        <p:spPr>
          <a:xfrm>
            <a:off x="6400611" y="1928569"/>
            <a:ext cx="5690435" cy="3970007"/>
          </a:xfrm>
          <a:prstGeom prst="roundRect">
            <a:avLst/>
          </a:prstGeom>
          <a:noFill/>
          <a:ln w="19050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728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jekt pre obsah 9">
            <a:extLst>
              <a:ext uri="{FF2B5EF4-FFF2-40B4-BE49-F238E27FC236}">
                <a16:creationId xmlns:a16="http://schemas.microsoft.com/office/drawing/2014/main" id="{B88000EB-AF26-A3F0-F1F8-8740D01CA4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6544" y="2157351"/>
            <a:ext cx="6961855" cy="4216461"/>
          </a:xfrm>
        </p:spPr>
        <p:txBody>
          <a:bodyPr>
            <a:normAutofit/>
          </a:bodyPr>
          <a:lstStyle/>
          <a:p>
            <a:r>
              <a:rPr lang="sk-SK" sz="2400" dirty="0"/>
              <a:t>súkromie je kľúčovým prvkom dizajnu digitálneho eura pre Eurosystém</a:t>
            </a:r>
          </a:p>
          <a:p>
            <a:r>
              <a:rPr lang="sk-SK" sz="2400" dirty="0"/>
              <a:t>Eurosystém pri digitálnom eure bude uplatňovať </a:t>
            </a:r>
            <a:r>
              <a:rPr lang="sk-SK" sz="2400" b="1" dirty="0"/>
              <a:t>prísne oddelenie osobných údajov</a:t>
            </a:r>
          </a:p>
          <a:p>
            <a:r>
              <a:rPr lang="sk-SK" sz="2400" b="1" dirty="0"/>
              <a:t>Eurosystém</a:t>
            </a:r>
            <a:r>
              <a:rPr lang="sk-SK" sz="2400" dirty="0"/>
              <a:t> </a:t>
            </a:r>
            <a:r>
              <a:rPr lang="sk-SK" sz="2400" b="1" dirty="0"/>
              <a:t>nebude môcť spájať transakcie </a:t>
            </a:r>
            <a:r>
              <a:rPr lang="sk-SK" sz="2400" dirty="0"/>
              <a:t>s používateľmi ani odvodzovať ich správanie a identitu</a:t>
            </a:r>
          </a:p>
          <a:p>
            <a:r>
              <a:rPr lang="sk-SK" sz="2400" b="1" dirty="0"/>
              <a:t>iba PSP/banka bude môcť poznať identitu </a:t>
            </a:r>
            <a:r>
              <a:rPr lang="sk-SK" sz="2400" dirty="0"/>
              <a:t>klienta a prepojiť ho s jednotlivými transakciami alebo zostatkami, Eurosystém to nedokáže</a:t>
            </a:r>
            <a:endParaRPr lang="sk-SK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00B622A-DA30-FFB4-6B52-972FD869EC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323" y="227281"/>
            <a:ext cx="9408277" cy="687119"/>
          </a:xfrm>
        </p:spPr>
        <p:txBody>
          <a:bodyPr>
            <a:normAutofit/>
          </a:bodyPr>
          <a:lstStyle/>
          <a:p>
            <a:r>
              <a:rPr lang="sk-SK" dirty="0"/>
              <a:t>2.6 Ochrana súkromia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5F9665D-92A9-7467-6459-C36C05EA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0EAA5B5-5467-F2F2-9066-6EA2DD8B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13</a:t>
            </a:fld>
            <a:endParaRPr lang="sk-SK" dirty="0"/>
          </a:p>
        </p:txBody>
      </p:sp>
      <p:pic>
        <p:nvPicPr>
          <p:cNvPr id="16" name="Grafický objekt 15" descr="Sken oka výplň plnou farbou">
            <a:extLst>
              <a:ext uri="{FF2B5EF4-FFF2-40B4-BE49-F238E27FC236}">
                <a16:creationId xmlns:a16="http://schemas.microsoft.com/office/drawing/2014/main" id="{2293EE26-B78C-BF35-9101-925FCA8B0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78" y="3070909"/>
            <a:ext cx="914400" cy="9144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657DAEC2-CB3E-5141-E798-E50B2EE9B705}"/>
              </a:ext>
            </a:extLst>
          </p:cNvPr>
          <p:cNvSpPr txBox="1">
            <a:spLocks/>
          </p:cNvSpPr>
          <p:nvPr/>
        </p:nvSpPr>
        <p:spPr>
          <a:xfrm>
            <a:off x="372651" y="1190559"/>
            <a:ext cx="11106985" cy="7569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Digitálne euro ľuďom poskytne vyššiu úroveň súkromia ako v súčasnosti pri digitálnych platbách</a:t>
            </a:r>
          </a:p>
          <a:p>
            <a:endParaRPr lang="sk-SK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6F72F-8E26-4AB5-CCF6-623B6840F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51" y="2037848"/>
            <a:ext cx="4452567" cy="421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8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00B622A-DA30-FFB4-6B52-972FD869EC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867" y="227281"/>
            <a:ext cx="9360733" cy="68711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sk-SK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2.7 Ochrana súkromia - identifikátor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57DAEC2-CB3E-5141-E798-E50B2EE9B705}"/>
              </a:ext>
            </a:extLst>
          </p:cNvPr>
          <p:cNvSpPr txBox="1">
            <a:spLocks/>
          </p:cNvSpPr>
          <p:nvPr/>
        </p:nvSpPr>
        <p:spPr>
          <a:xfrm>
            <a:off x="2817090" y="1192583"/>
            <a:ext cx="5920509" cy="44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sk-SK" sz="2000" dirty="0">
                <a:latin typeface="Cambria" panose="02040503050406030204" pitchFamily="18" charset="0"/>
                <a:ea typeface="+mn-ea"/>
                <a:cs typeface="+mn-cs"/>
              </a:rPr>
              <a:t>Údaje uložené v systéme Eurosystému (DESP)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k-SK" sz="3000" dirty="0"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2E07AD71-303F-CED4-B469-641E5A850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49" y="3992283"/>
            <a:ext cx="7313942" cy="2160000"/>
          </a:xfrm>
          <a:prstGeom prst="rect">
            <a:avLst/>
          </a:prstGeom>
          <a:noFill/>
        </p:spPr>
      </p:pic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5F9665D-92A9-7467-6459-C36C05EA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kern="1200">
                <a:latin typeface="+mn-lt"/>
                <a:ea typeface="+mn-ea"/>
                <a:cs typeface="+mn-cs"/>
              </a:rPr>
              <a:t>Digitálne euro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0EAA5B5-5467-F2F2-9066-6EA2DD8B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979C4-B72D-9549-BD86-64D2882017CF}" type="slidenum">
              <a:rPr lang="sk-SK" smtClean="0"/>
              <a:pPr>
                <a:spcAft>
                  <a:spcPts val="600"/>
                </a:spcAft>
              </a:pPr>
              <a:t>14</a:t>
            </a:fld>
            <a:endParaRPr lang="sk-SK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2766130-B926-C53A-67F5-A9BDE5F140A0}"/>
              </a:ext>
            </a:extLst>
          </p:cNvPr>
          <p:cNvSpPr txBox="1">
            <a:spLocks/>
          </p:cNvSpPr>
          <p:nvPr/>
        </p:nvSpPr>
        <p:spPr>
          <a:xfrm>
            <a:off x="430120" y="3504213"/>
            <a:ext cx="4816136" cy="549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sk-SK" sz="1600" dirty="0">
                <a:solidFill>
                  <a:srgbClr val="FF0000"/>
                </a:solidFill>
                <a:latin typeface="Cambria" panose="02040503050406030204" pitchFamily="18" charset="0"/>
                <a:ea typeface="+mn-ea"/>
                <a:cs typeface="+mn-cs"/>
              </a:rPr>
              <a:t>Povinnosť banky </a:t>
            </a:r>
            <a:r>
              <a:rPr lang="sk-SK" sz="1600" dirty="0" err="1">
                <a:solidFill>
                  <a:srgbClr val="FF0000"/>
                </a:solidFill>
                <a:latin typeface="Cambria" panose="02040503050406030204" pitchFamily="18" charset="0"/>
                <a:ea typeface="+mn-ea"/>
                <a:cs typeface="+mn-cs"/>
              </a:rPr>
              <a:t>hashovať</a:t>
            </a:r>
            <a:r>
              <a:rPr lang="sk-SK" sz="1600" dirty="0">
                <a:solidFill>
                  <a:srgbClr val="FF0000"/>
                </a:solidFill>
                <a:latin typeface="Cambria" panose="02040503050406030204" pitchFamily="18" charset="0"/>
                <a:ea typeface="+mn-ea"/>
                <a:cs typeface="+mn-cs"/>
              </a:rPr>
              <a:t> pri procese registrácie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k-SK" sz="3000" dirty="0"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8722BFA3-B611-7816-53DF-3BB536307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821" y="1569717"/>
            <a:ext cx="6418447" cy="2484000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B430BA3B-6616-BECD-7F4B-0C90021545FD}"/>
              </a:ext>
            </a:extLst>
          </p:cNvPr>
          <p:cNvSpPr txBox="1">
            <a:spLocks/>
          </p:cNvSpPr>
          <p:nvPr/>
        </p:nvSpPr>
        <p:spPr>
          <a:xfrm>
            <a:off x="558717" y="2015557"/>
            <a:ext cx="4110104" cy="1196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sk-SK" sz="1800" dirty="0">
                <a:latin typeface="Cambria" panose="02040503050406030204" pitchFamily="18" charset="0"/>
                <a:ea typeface="+mn-ea"/>
                <a:cs typeface="+mn-cs"/>
              </a:rPr>
              <a:t>Osobné údaje </a:t>
            </a:r>
            <a:r>
              <a:rPr lang="sk-SK" sz="1800" b="0" dirty="0">
                <a:latin typeface="Cambria" panose="02040503050406030204" pitchFamily="18" charset="0"/>
                <a:ea typeface="+mn-ea"/>
                <a:cs typeface="+mn-cs"/>
              </a:rPr>
              <a:t>prenášané bankou/PSP počas registrácie klienta </a:t>
            </a:r>
            <a:r>
              <a:rPr lang="sk-SK" sz="1800" dirty="0">
                <a:latin typeface="Cambria" panose="02040503050406030204" pitchFamily="18" charset="0"/>
                <a:ea typeface="+mn-ea"/>
                <a:cs typeface="+mn-cs"/>
              </a:rPr>
              <a:t>a uchovávané v Eurosystéme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6073A07B-BB22-69C1-9D2D-ECDE9E003A43}"/>
              </a:ext>
            </a:extLst>
          </p:cNvPr>
          <p:cNvSpPr txBox="1">
            <a:spLocks/>
          </p:cNvSpPr>
          <p:nvPr/>
        </p:nvSpPr>
        <p:spPr>
          <a:xfrm>
            <a:off x="7620000" y="3660755"/>
            <a:ext cx="4192051" cy="2619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1600" b="0" dirty="0">
                <a:latin typeface="Cambria" panose="02040503050406030204" pitchFamily="18" charset="0"/>
                <a:ea typeface="+mn-ea"/>
                <a:cs typeface="+mn-cs"/>
              </a:rPr>
              <a:t>Identifikátory používateľov budú </a:t>
            </a:r>
            <a:r>
              <a:rPr lang="sk-SK" sz="1600" dirty="0" err="1">
                <a:latin typeface="Cambria" panose="02040503050406030204" pitchFamily="18" charset="0"/>
                <a:ea typeface="+mn-ea"/>
                <a:cs typeface="+mn-cs"/>
              </a:rPr>
              <a:t>pseudonymizované</a:t>
            </a:r>
            <a:r>
              <a:rPr lang="sk-SK" sz="1600" dirty="0">
                <a:latin typeface="Cambria" panose="02040503050406030204" pitchFamily="18" charset="0"/>
                <a:ea typeface="+mn-ea"/>
                <a:cs typeface="+mn-cs"/>
              </a:rPr>
              <a:t> silným </a:t>
            </a:r>
            <a:r>
              <a:rPr lang="sk-SK" sz="1600" dirty="0" err="1">
                <a:latin typeface="Cambria" panose="02040503050406030204" pitchFamily="18" charset="0"/>
                <a:ea typeface="+mn-ea"/>
                <a:cs typeface="+mn-cs"/>
              </a:rPr>
              <a:t>hashom</a:t>
            </a:r>
            <a:r>
              <a:rPr lang="sk-SK" sz="1600" b="0" dirty="0">
                <a:latin typeface="Cambria" panose="02040503050406030204" pitchFamily="18" charset="0"/>
                <a:ea typeface="+mn-ea"/>
                <a:cs typeface="+mn-cs"/>
              </a:rPr>
              <a:t>, čím sa zabráni akémukoľvek vráteniu k pôvodným údajom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k-SK" sz="1600" b="0" dirty="0">
                <a:latin typeface="Cambria" panose="02040503050406030204" pitchFamily="18" charset="0"/>
                <a:ea typeface="+mn-ea"/>
                <a:cs typeface="+mn-cs"/>
              </a:rPr>
              <a:t>Identifikátor bude pozostávať z viacerých prvkov atribútov identity a bude vytvorený tak, aby nebolo možné použiť </a:t>
            </a:r>
            <a:r>
              <a:rPr lang="sk-SK" sz="1600" b="0" dirty="0" err="1">
                <a:latin typeface="Cambria" panose="02040503050406030204" pitchFamily="18" charset="0"/>
                <a:ea typeface="+mn-ea"/>
                <a:cs typeface="+mn-cs"/>
              </a:rPr>
              <a:t>hashovaný</a:t>
            </a:r>
            <a:r>
              <a:rPr lang="sk-SK" sz="1600" b="0" dirty="0">
                <a:latin typeface="Cambria" panose="02040503050406030204" pitchFamily="18" charset="0"/>
                <a:ea typeface="+mn-ea"/>
                <a:cs typeface="+mn-cs"/>
              </a:rPr>
              <a:t> identifikátor používateľa na identifikáciu konkrétneho používateľa digitálneho eura ani na získanie akýchkoľvek osobných údajov.</a:t>
            </a:r>
          </a:p>
        </p:txBody>
      </p:sp>
    </p:spTree>
    <p:extLst>
      <p:ext uri="{BB962C8B-B14F-4D97-AF65-F5344CB8AC3E}">
        <p14:creationId xmlns:p14="http://schemas.microsoft.com/office/powerpoint/2010/main" val="341423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3607E-54EA-2537-E181-4DA6CDFED8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25679" y="1841766"/>
            <a:ext cx="6425023" cy="4532043"/>
          </a:xfrm>
        </p:spPr>
        <p:txBody>
          <a:bodyPr>
            <a:normAutofit/>
          </a:bodyPr>
          <a:lstStyle/>
          <a:p>
            <a:pPr marR="13270">
              <a:buFont typeface="Wingdings" panose="05000000000000000000" pitchFamily="2" charset="2"/>
              <a:buChar char="ü"/>
            </a:pPr>
            <a:endParaRPr lang="sk-SK" sz="2000" dirty="0">
              <a:ea typeface="Cambria" panose="02040503050406030204" pitchFamily="18" charset="0"/>
            </a:endParaRPr>
          </a:p>
          <a:p>
            <a:pPr marR="13270">
              <a:buFont typeface="Wingdings" panose="05000000000000000000" pitchFamily="2" charset="2"/>
              <a:buChar char="ü"/>
            </a:pPr>
            <a:endParaRPr lang="sk-SK" sz="2000" dirty="0">
              <a:ea typeface="Cambria" panose="02040503050406030204" pitchFamily="18" charset="0"/>
            </a:endParaRPr>
          </a:p>
          <a:p>
            <a:pPr marR="13270">
              <a:buFont typeface="Wingdings" panose="05000000000000000000" pitchFamily="2" charset="2"/>
              <a:buChar char="ü"/>
            </a:pPr>
            <a:endParaRPr lang="en-US" sz="2000" dirty="0">
              <a:ea typeface="Cambria" panose="02040503050406030204" pitchFamily="18" charset="0"/>
            </a:endParaRPr>
          </a:p>
          <a:p>
            <a:pPr marR="13270"/>
            <a:r>
              <a:rPr lang="sk-SK" sz="2200" b="1" dirty="0">
                <a:ea typeface="Cambria" panose="02040503050406030204" pitchFamily="18" charset="0"/>
              </a:rPr>
              <a:t>založenie platobnej  schémy</a:t>
            </a:r>
            <a:r>
              <a:rPr lang="sk-SK" sz="2200" dirty="0">
                <a:ea typeface="Cambria" panose="02040503050406030204" pitchFamily="18" charset="0"/>
              </a:rPr>
              <a:t>, spoločného rámca a pravidiel</a:t>
            </a:r>
          </a:p>
          <a:p>
            <a:pPr marR="13270"/>
            <a:r>
              <a:rPr lang="sk-SK" sz="2200" b="1" dirty="0">
                <a:ea typeface="Cambria" panose="02040503050406030204" pitchFamily="18" charset="0"/>
              </a:rPr>
              <a:t>prevádzkovanie  centralizovanej platformy </a:t>
            </a:r>
            <a:r>
              <a:rPr lang="sk-SK" sz="2200" dirty="0">
                <a:ea typeface="Cambria" panose="02040503050406030204" pitchFamily="18" charset="0"/>
              </a:rPr>
              <a:t>pre zúčtovanie transakcií v D€</a:t>
            </a:r>
            <a:endParaRPr lang="en-US" sz="2200" dirty="0">
              <a:ea typeface="Cambria" panose="02040503050406030204" pitchFamily="18" charset="0"/>
            </a:endParaRPr>
          </a:p>
          <a:p>
            <a:pPr marR="13270"/>
            <a:r>
              <a:rPr lang="sk-SK" sz="2200" b="1" dirty="0">
                <a:ea typeface="Cambria" panose="02040503050406030204" pitchFamily="18" charset="0"/>
              </a:rPr>
              <a:t>štandardy pre platobné riešenia u obchodníkov, </a:t>
            </a:r>
            <a:r>
              <a:rPr lang="sk-SK" sz="2200" dirty="0">
                <a:ea typeface="Cambria" panose="02040503050406030204" pitchFamily="18" charset="0"/>
              </a:rPr>
              <a:t>ktoré ponúknu klientom rovnakú skúsenosť pri platení v celej eurozóne</a:t>
            </a:r>
          </a:p>
          <a:p>
            <a:pPr marL="0" marR="0" indent="0" algn="l">
              <a:buNone/>
            </a:pPr>
            <a:endParaRPr lang="en-US" sz="1800" b="1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C3136E-98E4-2AFB-D549-83753C362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26" y="227281"/>
            <a:ext cx="9648674" cy="687119"/>
          </a:xfrm>
        </p:spPr>
        <p:txBody>
          <a:bodyPr>
            <a:noAutofit/>
          </a:bodyPr>
          <a:lstStyle/>
          <a:p>
            <a:r>
              <a:rPr lang="sk-SK" sz="3900" dirty="0"/>
              <a:t>2.8 Úloha Eurosystému </a:t>
            </a:r>
            <a:r>
              <a:rPr lang="en-US" sz="3900" dirty="0"/>
              <a:t>(ECB,</a:t>
            </a:r>
            <a:r>
              <a:rPr lang="sk-SK" sz="3900" dirty="0"/>
              <a:t> </a:t>
            </a:r>
            <a:r>
              <a:rPr lang="en-US" sz="3900" dirty="0"/>
              <a:t>NC</a:t>
            </a:r>
            <a:r>
              <a:rPr lang="sk-SK" sz="3900" dirty="0"/>
              <a:t>B</a:t>
            </a:r>
            <a:r>
              <a:rPr lang="en-US" sz="3900" dirty="0"/>
              <a:t>s)</a:t>
            </a:r>
            <a:endParaRPr lang="sk-SK" sz="3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D75FE-D356-6D8F-8418-A441EFD3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0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2A8-A7DC-2C32-0F13-200C70A2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15</a:t>
            </a:fld>
            <a:endParaRPr lang="sk-SK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28603D4-7B56-363F-064C-47B52FA835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2443"/>
          <a:stretch>
            <a:fillRect/>
          </a:stretch>
        </p:blipFill>
        <p:spPr>
          <a:xfrm>
            <a:off x="380926" y="1276115"/>
            <a:ext cx="5083026" cy="4688680"/>
          </a:xfr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557802-D1BA-9538-8598-9F6AC1FD76E5}"/>
              </a:ext>
            </a:extLst>
          </p:cNvPr>
          <p:cNvSpPr/>
          <p:nvPr/>
        </p:nvSpPr>
        <p:spPr>
          <a:xfrm>
            <a:off x="5649971" y="1276114"/>
            <a:ext cx="6400731" cy="1362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F1E33-D98E-A4D6-08ED-4851457C150D}"/>
              </a:ext>
            </a:extLst>
          </p:cNvPr>
          <p:cNvSpPr txBox="1"/>
          <p:nvPr/>
        </p:nvSpPr>
        <p:spPr>
          <a:xfrm>
            <a:off x="5693790" y="1438761"/>
            <a:ext cx="6518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3270" indent="0">
              <a:buNone/>
            </a:pP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EUROSYSTÉM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bude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vydávať/vymieňať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</a:p>
          <a:p>
            <a:pPr marL="0" marR="13270" indent="0">
              <a:buNone/>
            </a:pP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účtovať transakcie v D€ 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svoje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vlastné        </a:t>
            </a:r>
          </a:p>
          <a:p>
            <a:pPr marL="0" marR="13270" indent="0">
              <a:buNone/>
            </a:pP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náklady</a:t>
            </a:r>
          </a:p>
        </p:txBody>
      </p:sp>
    </p:spTree>
    <p:extLst>
      <p:ext uri="{BB962C8B-B14F-4D97-AF65-F5344CB8AC3E}">
        <p14:creationId xmlns:p14="http://schemas.microsoft.com/office/powerpoint/2010/main" val="204961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2D9F439-6743-33CD-D927-4DF4E9CA7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154" y="227281"/>
            <a:ext cx="9479931" cy="687119"/>
          </a:xfrm>
        </p:spPr>
        <p:txBody>
          <a:bodyPr>
            <a:noAutofit/>
          </a:bodyPr>
          <a:lstStyle/>
          <a:p>
            <a:r>
              <a:rPr lang="sk-SK" sz="3200" dirty="0"/>
              <a:t>2.9 Úloha sprostredkovateľov – banky/</a:t>
            </a:r>
            <a:r>
              <a:rPr lang="sk-SK" sz="3200" dirty="0" err="1"/>
              <a:t>PSPs</a:t>
            </a:r>
            <a:endParaRPr lang="en-US" sz="3200" dirty="0"/>
          </a:p>
        </p:txBody>
      </p:sp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E250BE31-F805-7A67-33CE-78A19EE02D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0399"/>
          <a:stretch/>
        </p:blipFill>
        <p:spPr>
          <a:xfrm>
            <a:off x="342456" y="1254782"/>
            <a:ext cx="4877909" cy="4852800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8D10676-B5BF-8630-81AC-1672174277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0358" y="2688096"/>
            <a:ext cx="6879186" cy="5184937"/>
          </a:xfrm>
        </p:spPr>
        <p:txBody>
          <a:bodyPr/>
          <a:lstStyle/>
          <a:p>
            <a:r>
              <a:rPr lang="en-US" sz="2000" b="1" dirty="0">
                <a:ea typeface="Cambria" panose="02040503050406030204" pitchFamily="18" charset="0"/>
              </a:rPr>
              <a:t>D</a:t>
            </a:r>
            <a:r>
              <a:rPr lang="sk-SK" sz="2000" b="1" dirty="0">
                <a:ea typeface="Cambria" panose="02040503050406030204" pitchFamily="18" charset="0"/>
              </a:rPr>
              <a:t>istribúcia D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en-US" sz="2000" b="1" dirty="0">
                <a:ea typeface="Cambria" panose="02040503050406030204" pitchFamily="18" charset="0"/>
              </a:rPr>
              <a:t> : </a:t>
            </a:r>
            <a:endParaRPr lang="sk-SK" sz="2000" b="1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dirty="0">
                <a:ea typeface="Cambria" panose="02040503050406030204" pitchFamily="18" charset="0"/>
              </a:rPr>
              <a:t>        </a:t>
            </a:r>
            <a:r>
              <a:rPr lang="en-US" sz="2000" dirty="0" err="1">
                <a:ea typeface="Cambria" panose="02040503050406030204" pitchFamily="18" charset="0"/>
              </a:rPr>
              <a:t>registr</a:t>
            </a:r>
            <a:r>
              <a:rPr lang="sk-SK" sz="2000" dirty="0">
                <a:ea typeface="Cambria" panose="02040503050406030204" pitchFamily="18" charset="0"/>
              </a:rPr>
              <a:t>á</a:t>
            </a:r>
            <a:r>
              <a:rPr lang="en-US" sz="2000" dirty="0">
                <a:ea typeface="Cambria" panose="02040503050406030204" pitchFamily="18" charset="0"/>
              </a:rPr>
              <a:t>cia klienta &amp; </a:t>
            </a:r>
            <a:r>
              <a:rPr lang="sk-SK" sz="2000" dirty="0">
                <a:ea typeface="Cambria" panose="02040503050406030204" pitchFamily="18" charset="0"/>
              </a:rPr>
              <a:t>nabitie/vybitie D€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oproti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sk-SK" sz="2000" dirty="0"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       </a:t>
            </a:r>
            <a:r>
              <a:rPr lang="en-US" sz="2000" dirty="0" err="1">
                <a:ea typeface="Cambria" panose="02040503050406030204" pitchFamily="18" charset="0"/>
              </a:rPr>
              <a:t>hotovosti</a:t>
            </a:r>
            <a:r>
              <a:rPr lang="en-US" sz="2000" dirty="0">
                <a:ea typeface="Cambria" panose="02040503050406030204" pitchFamily="18" charset="0"/>
              </a:rPr>
              <a:t> alebo bezhotovostne </a:t>
            </a:r>
            <a:r>
              <a:rPr lang="sk-SK" sz="2000" dirty="0">
                <a:ea typeface="Cambria" panose="02040503050406030204" pitchFamily="18" charset="0"/>
              </a:rPr>
              <a:t>z účtu v banke</a:t>
            </a:r>
          </a:p>
          <a:p>
            <a:r>
              <a:rPr lang="en-US" sz="2000" b="1" dirty="0">
                <a:ea typeface="Cambria" panose="02040503050406030204" pitchFamily="18" charset="0"/>
              </a:rPr>
              <a:t>M</a:t>
            </a:r>
            <a:r>
              <a:rPr lang="sk-SK" sz="2000" b="1" dirty="0">
                <a:ea typeface="Cambria" panose="02040503050406030204" pitchFamily="18" charset="0"/>
              </a:rPr>
              <a:t>obilná aplikácia </a:t>
            </a:r>
            <a:r>
              <a:rPr lang="en-US" sz="2000" b="1" dirty="0">
                <a:ea typeface="Cambria" panose="02040503050406030204" pitchFamily="18" charset="0"/>
              </a:rPr>
              <a:t>pre </a:t>
            </a:r>
            <a:r>
              <a:rPr lang="sk-SK" sz="2000" b="1" dirty="0">
                <a:ea typeface="Cambria" panose="02040503050406030204" pitchFamily="18" charset="0"/>
              </a:rPr>
              <a:t>D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 </a:t>
            </a:r>
            <a:r>
              <a:rPr lang="sk-SK" sz="2000" dirty="0">
                <a:ea typeface="Cambria" panose="02040503050406030204" pitchFamily="18" charset="0"/>
              </a:rPr>
              <a:t>pre klientov </a:t>
            </a:r>
          </a:p>
          <a:p>
            <a:r>
              <a:rPr lang="sk-SK" sz="2000" b="1" dirty="0">
                <a:ea typeface="Cambria" panose="02040503050406030204" pitchFamily="18" charset="0"/>
              </a:rPr>
              <a:t>Akceptácia D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 </a:t>
            </a:r>
            <a:r>
              <a:rPr lang="sk-SK" sz="2000" b="1" dirty="0">
                <a:ea typeface="Cambria" panose="02040503050406030204" pitchFamily="18" charset="0"/>
              </a:rPr>
              <a:t> </a:t>
            </a:r>
            <a:r>
              <a:rPr lang="en-US" sz="2000" b="1" dirty="0">
                <a:ea typeface="Cambria" panose="02040503050406030204" pitchFamily="18" charset="0"/>
              </a:rPr>
              <a:t>: </a:t>
            </a:r>
            <a:endParaRPr lang="sk-SK" sz="2000" b="1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dirty="0">
                <a:ea typeface="Cambria" panose="02040503050406030204" pitchFamily="18" charset="0"/>
              </a:rPr>
              <a:t>        </a:t>
            </a:r>
            <a:r>
              <a:rPr lang="sk-SK" sz="2000" dirty="0">
                <a:ea typeface="Cambria" panose="02040503050406030204" pitchFamily="18" charset="0"/>
              </a:rPr>
              <a:t>Platobné riešenia u obchodníkov pre platby v D</a:t>
            </a:r>
            <a:r>
              <a:rPr lang="sk-SK" sz="20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sk-SK" sz="2000" dirty="0">
                <a:ea typeface="Cambria" panose="02040503050406030204" pitchFamily="18" charset="0"/>
              </a:rPr>
              <a:t> </a:t>
            </a:r>
          </a:p>
          <a:p>
            <a:r>
              <a:rPr lang="sk-SK" sz="2000" b="1" dirty="0">
                <a:ea typeface="Cambria" panose="02040503050406030204" pitchFamily="18" charset="0"/>
              </a:rPr>
              <a:t>Zúčtovanie platieb v D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sk-SK" sz="2000" b="1" dirty="0">
                <a:ea typeface="Cambria" panose="02040503050406030204" pitchFamily="18" charset="0"/>
              </a:rPr>
              <a:t> </a:t>
            </a:r>
            <a:r>
              <a:rPr lang="sk-SK" sz="2000" dirty="0">
                <a:ea typeface="Cambria" panose="02040503050406030204" pitchFamily="18" charset="0"/>
              </a:rPr>
              <a:t>s napojením na zúčtovaciu </a:t>
            </a:r>
          </a:p>
          <a:p>
            <a:pPr marL="0" indent="0">
              <a:buNone/>
            </a:pPr>
            <a:r>
              <a:rPr lang="sk-SK" sz="2000" dirty="0">
                <a:ea typeface="Cambria" panose="02040503050406030204" pitchFamily="18" charset="0"/>
              </a:rPr>
              <a:t>        platformu Eurosystému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7EBCC-8409-6774-2F8C-2D728CA0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Digit</a:t>
            </a:r>
            <a:r>
              <a:rPr lang="sk-SK" dirty="0"/>
              <a:t>á</a:t>
            </a:r>
            <a:r>
              <a:rPr lang="en-US" dirty="0"/>
              <a:t>lne euro</a:t>
            </a:r>
            <a:endParaRPr lang="sk-S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7CBE5-B1D6-60F8-E708-47F34D6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979C4-B72D-9549-BD86-64D2882017CF}" type="slidenum">
              <a:rPr lang="sk-SK" smtClean="0"/>
              <a:pPr>
                <a:spcAft>
                  <a:spcPts val="600"/>
                </a:spcAft>
              </a:pPr>
              <a:t>16</a:t>
            </a:fld>
            <a:endParaRPr lang="sk-SK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D1CB4C-2DC6-0FE4-030D-A7F17B0C876E}"/>
              </a:ext>
            </a:extLst>
          </p:cNvPr>
          <p:cNvSpPr/>
          <p:nvPr/>
        </p:nvSpPr>
        <p:spPr>
          <a:xfrm>
            <a:off x="5572345" y="1270569"/>
            <a:ext cx="6334188" cy="10613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Sprostredkovatelia budú mať kľúčovú úlohu v distribúcií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17E432-4681-47F3-4C73-C2BE2E43955C}"/>
              </a:ext>
            </a:extLst>
          </p:cNvPr>
          <p:cNvSpPr txBox="1"/>
          <p:nvPr/>
        </p:nvSpPr>
        <p:spPr>
          <a:xfrm>
            <a:off x="5441078" y="1349218"/>
            <a:ext cx="654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Sprostredkovatelia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budú mať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kľúčovú úlohu </a:t>
            </a:r>
            <a:endParaRPr lang="en-US" sz="2400" b="1" dirty="0">
              <a:solidFill>
                <a:srgbClr val="0067A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distribúcii</a:t>
            </a:r>
            <a:r>
              <a:rPr lang="en-US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en-US" sz="2400" b="1" dirty="0" err="1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akcept</a:t>
            </a:r>
            <a:r>
              <a:rPr lang="sk-SK" sz="2400" b="1" dirty="0" err="1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ácii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D€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93818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18BD8-8D1F-2E57-7B81-BB41411FC2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86997" y="1580098"/>
            <a:ext cx="6970995" cy="40257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800" b="1" dirty="0"/>
              <a:t>Zjednoduší:</a:t>
            </a:r>
          </a:p>
          <a:p>
            <a:r>
              <a:rPr lang="sk-SK" sz="2800" b="1" dirty="0"/>
              <a:t>platby v rôznych situáciách </a:t>
            </a:r>
            <a:r>
              <a:rPr lang="sk-SK" sz="2800" dirty="0"/>
              <a:t>- ponúkne jednotnú a jednoduchú alternatívu pre platby v rôznych situáciách</a:t>
            </a:r>
          </a:p>
          <a:p>
            <a:r>
              <a:rPr lang="sk-SK" sz="2800" b="1" dirty="0"/>
              <a:t>platby medzi osobami  </a:t>
            </a:r>
            <a:r>
              <a:rPr lang="sk-SK" sz="2800" dirty="0"/>
              <a:t>v digitálnej forme online aj </a:t>
            </a:r>
            <a:r>
              <a:rPr lang="sk-SK" sz="2800" dirty="0" err="1"/>
              <a:t>offline</a:t>
            </a:r>
            <a:endParaRPr lang="sk-SK" sz="2800" dirty="0"/>
          </a:p>
          <a:p>
            <a:r>
              <a:rPr lang="sk-SK" sz="2800" b="1" dirty="0"/>
              <a:t>cestovanie </a:t>
            </a:r>
            <a:r>
              <a:rPr lang="sk-SK" sz="2800" dirty="0"/>
              <a:t>v Európe</a:t>
            </a:r>
          </a:p>
          <a:p>
            <a:r>
              <a:rPr lang="sk-SK" sz="2800" b="1" dirty="0"/>
              <a:t>platby na internete</a:t>
            </a:r>
            <a:r>
              <a:rPr lang="sk-SK" sz="2800" dirty="0"/>
              <a:t>, bez potreby mať účet alebo platobnú kartu </a:t>
            </a:r>
          </a:p>
          <a:p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CBE1FD-768D-69A3-E3FD-942E5CA7F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27281"/>
            <a:ext cx="9369200" cy="687119"/>
          </a:xfrm>
        </p:spPr>
        <p:txBody>
          <a:bodyPr/>
          <a:lstStyle/>
          <a:p>
            <a:r>
              <a:rPr lang="sk-SK" dirty="0"/>
              <a:t>2.10 Čo prinesie </a:t>
            </a:r>
            <a:r>
              <a:rPr lang="en-US" sz="4000" dirty="0"/>
              <a:t>D</a:t>
            </a:r>
            <a:r>
              <a:rPr lang="sk-SK" sz="4000" dirty="0"/>
              <a:t>€</a:t>
            </a:r>
            <a:r>
              <a:rPr lang="sk-SK" dirty="0"/>
              <a:t> ľuďom </a:t>
            </a:r>
            <a:r>
              <a:rPr lang="en-US" dirty="0"/>
              <a:t>?</a:t>
            </a:r>
            <a:endParaRPr lang="sk-S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82EBA-6CDF-D7B1-2DF9-3370A55D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E7790-3110-3C47-3348-BAC898D3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17</a:t>
            </a:fld>
            <a:endParaRPr lang="sk-SK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5108659-46F4-3986-8012-DC50B40E25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476" b="3476"/>
          <a:stretch/>
        </p:blipFill>
        <p:spPr>
          <a:xfrm>
            <a:off x="345121" y="1426359"/>
            <a:ext cx="4641876" cy="4281755"/>
          </a:xfrm>
        </p:spPr>
      </p:pic>
    </p:spTree>
    <p:extLst>
      <p:ext uri="{BB962C8B-B14F-4D97-AF65-F5344CB8AC3E}">
        <p14:creationId xmlns:p14="http://schemas.microsoft.com/office/powerpoint/2010/main" val="428115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2D9F439-6743-33CD-D927-4DF4E9CA7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480" y="212460"/>
            <a:ext cx="10207012" cy="883590"/>
          </a:xfrm>
        </p:spPr>
        <p:txBody>
          <a:bodyPr>
            <a:noAutofit/>
          </a:bodyPr>
          <a:lstStyle/>
          <a:p>
            <a:r>
              <a:rPr lang="sk-SK" sz="3200" dirty="0"/>
              <a:t>2.11 Čo prinesie </a:t>
            </a:r>
            <a:r>
              <a:rPr lang="en-US" sz="3200" dirty="0"/>
              <a:t>D</a:t>
            </a:r>
            <a:r>
              <a:rPr lang="sk-SK" sz="3200" dirty="0"/>
              <a:t>€ NCBs, obchodníkom a </a:t>
            </a:r>
            <a:r>
              <a:rPr lang="sk-SK" sz="3200" dirty="0" err="1"/>
              <a:t>PSPs</a:t>
            </a:r>
            <a:r>
              <a:rPr lang="sk-SK" sz="3200" dirty="0"/>
              <a:t>?</a:t>
            </a:r>
          </a:p>
        </p:txBody>
      </p:sp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E250BE31-F805-7A67-33CE-78A19EE02D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0399"/>
          <a:stretch/>
        </p:blipFill>
        <p:spPr>
          <a:xfrm>
            <a:off x="342456" y="1254782"/>
            <a:ext cx="4877909" cy="4852800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8D10676-B5BF-8630-81AC-1672174277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42480" y="1460603"/>
            <a:ext cx="7049519" cy="5184937"/>
          </a:xfrm>
        </p:spPr>
        <p:txBody>
          <a:bodyPr>
            <a:normAutofit/>
          </a:bodyPr>
          <a:lstStyle/>
          <a:p>
            <a:r>
              <a:rPr lang="sk-SK" sz="2200" b="1" dirty="0">
                <a:ea typeface="Cambria" panose="02040503050406030204" pitchFamily="18" charset="0"/>
              </a:rPr>
              <a:t>Centrálne banky</a:t>
            </a:r>
            <a:r>
              <a:rPr lang="en-US" sz="2200" b="1" dirty="0">
                <a:ea typeface="Cambria" panose="02040503050406030204" pitchFamily="18" charset="0"/>
              </a:rPr>
              <a:t> : </a:t>
            </a:r>
            <a:endParaRPr lang="sk-SK" sz="2200" b="1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 modernejšia forma hotovosti</a:t>
            </a: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 udržanie menovej kotvy</a:t>
            </a:r>
            <a:endParaRPr lang="sk-SK" sz="2000" dirty="0">
              <a:ea typeface="Cambria" panose="02040503050406030204" pitchFamily="18" charset="0"/>
            </a:endParaRPr>
          </a:p>
          <a:p>
            <a:r>
              <a:rPr lang="sk-SK" sz="2200" b="1" dirty="0">
                <a:ea typeface="Cambria" panose="02040503050406030204" pitchFamily="18" charset="0"/>
              </a:rPr>
              <a:t>Obchodníci:</a:t>
            </a:r>
          </a:p>
          <a:p>
            <a:pPr marL="0" indent="0">
              <a:buNone/>
            </a:pPr>
            <a:r>
              <a:rPr lang="sk-SK" sz="2200" dirty="0"/>
              <a:t> Úspora nákladov</a:t>
            </a:r>
          </a:p>
          <a:p>
            <a:pPr marL="0" indent="0">
              <a:buNone/>
            </a:pPr>
            <a:r>
              <a:rPr lang="sk-SK" sz="2200" dirty="0"/>
              <a:t> Rýchlejšie pripisovanie platieb</a:t>
            </a:r>
            <a:endParaRPr lang="en-US" sz="2200" dirty="0"/>
          </a:p>
          <a:p>
            <a:r>
              <a:rPr lang="sk-SK" sz="2200" b="1" dirty="0" err="1">
                <a:ea typeface="Cambria" panose="02040503050406030204" pitchFamily="18" charset="0"/>
              </a:rPr>
              <a:t>PSPs</a:t>
            </a:r>
            <a:r>
              <a:rPr lang="sk-SK" sz="2200" b="1" dirty="0">
                <a:ea typeface="Cambria" panose="02040503050406030204" pitchFamily="18" charset="0"/>
              </a:rPr>
              <a:t> (teda najmä banky</a:t>
            </a:r>
            <a:r>
              <a:rPr lang="en-US" sz="2200" b="1" dirty="0">
                <a:ea typeface="Cambria" panose="02040503050406030204" pitchFamily="18" charset="0"/>
              </a:rPr>
              <a:t>)</a:t>
            </a:r>
            <a:r>
              <a:rPr lang="sk-SK" sz="2200" b="1" dirty="0">
                <a:ea typeface="Cambria" panose="02040503050406030204" pitchFamily="18" charset="0"/>
              </a:rPr>
              <a:t>:</a:t>
            </a: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 n</a:t>
            </a:r>
            <a:r>
              <a:rPr lang="en-US" sz="2200" dirty="0">
                <a:ea typeface="Cambria" panose="02040503050406030204" pitchFamily="18" charset="0"/>
              </a:rPr>
              <a:t>o</a:t>
            </a:r>
            <a:r>
              <a:rPr lang="sk-SK" sz="2200" dirty="0" err="1">
                <a:ea typeface="Cambria" panose="02040503050406030204" pitchFamily="18" charset="0"/>
              </a:rPr>
              <a:t>vé</a:t>
            </a:r>
            <a:r>
              <a:rPr lang="sk-SK" sz="2200" dirty="0">
                <a:ea typeface="Cambria" panose="02040503050406030204" pitchFamily="18" charset="0"/>
              </a:rPr>
              <a:t> príležitosti po zavedení schémy digitálneho eura</a:t>
            </a: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 Nezakrývame, že digitálne euro môže mať dopad aj na </a:t>
            </a: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 bilanciu bánk a preto pripravujeme riešenie stanovením   </a:t>
            </a:r>
          </a:p>
          <a:p>
            <a:pPr marL="0" indent="0">
              <a:buNone/>
            </a:pPr>
            <a:r>
              <a:rPr lang="sk-SK" sz="2200" dirty="0">
                <a:ea typeface="Cambria" panose="02040503050406030204" pitchFamily="18" charset="0"/>
              </a:rPr>
              <a:t>maximálneho limitu držby digitálneho eura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7EBCC-8409-6774-2F8C-2D728CA0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73812"/>
            <a:ext cx="94682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Digit</a:t>
            </a:r>
            <a:r>
              <a:rPr lang="sk-SK" dirty="0"/>
              <a:t>á</a:t>
            </a:r>
            <a:r>
              <a:rPr lang="en-US" dirty="0"/>
              <a:t>lne euro</a:t>
            </a:r>
            <a:endParaRPr lang="sk-S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7CBE5-B1D6-60F8-E708-47F34D6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9907" y="6373811"/>
            <a:ext cx="14784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D979C4-B72D-9549-BD86-64D2882017CF}" type="slidenum">
              <a:rPr lang="sk-SK" smtClean="0"/>
              <a:pPr>
                <a:spcAft>
                  <a:spcPts val="600"/>
                </a:spcAft>
              </a:pPr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6784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18BD8-8D1F-2E57-7B81-BB41411FC2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34708" y="1631216"/>
            <a:ext cx="6790006" cy="4025778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Aktuálne je predmetom diskusií</a:t>
            </a:r>
          </a:p>
          <a:p>
            <a:pPr marL="0" indent="0">
              <a:buNone/>
            </a:pPr>
            <a:endParaRPr lang="sk-SK" sz="2400" dirty="0"/>
          </a:p>
          <a:p>
            <a:r>
              <a:rPr lang="sk-SK" sz="2400" dirty="0"/>
              <a:t>Mal by byť postavený na 4 pilieroch:</a:t>
            </a:r>
          </a:p>
          <a:p>
            <a:pPr marL="0" indent="0">
              <a:buNone/>
            </a:pPr>
            <a:r>
              <a:rPr lang="sk-SK" sz="2400" dirty="0"/>
              <a:t>   - základný balík služieb pre spotrebiteľov  </a:t>
            </a:r>
          </a:p>
          <a:p>
            <a:pPr marL="0" indent="0">
              <a:buNone/>
            </a:pPr>
            <a:r>
              <a:rPr lang="sk-SK" sz="2400" dirty="0"/>
              <a:t>   zadarmo</a:t>
            </a:r>
          </a:p>
          <a:p>
            <a:pPr marL="0" indent="0">
              <a:buNone/>
            </a:pPr>
            <a:r>
              <a:rPr lang="sk-SK" sz="2400" dirty="0"/>
              <a:t>   - výrazné úspory pre účastníkov schémy na </a:t>
            </a:r>
          </a:p>
          <a:p>
            <a:pPr marL="0" indent="0">
              <a:buNone/>
            </a:pPr>
            <a:r>
              <a:rPr lang="sk-SK" sz="2400" dirty="0"/>
              <a:t>   poplatkoch</a:t>
            </a:r>
          </a:p>
          <a:p>
            <a:pPr marL="0" indent="0">
              <a:buNone/>
            </a:pPr>
            <a:r>
              <a:rPr lang="sk-SK" sz="2400" dirty="0"/>
              <a:t>   - </a:t>
            </a:r>
            <a:r>
              <a:rPr lang="sk-SK" sz="2400" dirty="0" err="1"/>
              <a:t>PSPs</a:t>
            </a:r>
            <a:r>
              <a:rPr lang="sk-SK" sz="2400" dirty="0"/>
              <a:t> budú mať primerané stimuly</a:t>
            </a:r>
          </a:p>
          <a:p>
            <a:pPr marL="0" indent="0">
              <a:buNone/>
            </a:pPr>
            <a:r>
              <a:rPr lang="sk-SK" sz="2400" dirty="0"/>
              <a:t>   - primerané záruky pre obchodníkov</a:t>
            </a:r>
          </a:p>
          <a:p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  <a:p>
            <a:pPr>
              <a:lnSpc>
                <a:spcPct val="120000"/>
              </a:lnSpc>
            </a:pPr>
            <a:endParaRPr lang="sk-SK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CBE1FD-768D-69A3-E3FD-942E5CA7F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834" y="227281"/>
            <a:ext cx="9549766" cy="687119"/>
          </a:xfrm>
        </p:spPr>
        <p:txBody>
          <a:bodyPr>
            <a:normAutofit/>
          </a:bodyPr>
          <a:lstStyle/>
          <a:p>
            <a:r>
              <a:rPr lang="sk-SK" dirty="0"/>
              <a:t>3.1 Kompenzačný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82EBA-6CDF-D7B1-2DF9-3370A55D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E7790-3110-3C47-3348-BAC898D3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19</a:t>
            </a:fld>
            <a:endParaRPr lang="sk-SK" dirty="0"/>
          </a:p>
        </p:txBody>
      </p:sp>
      <p:pic>
        <p:nvPicPr>
          <p:cNvPr id="2" name="Picture Placeholder 22">
            <a:extLst>
              <a:ext uri="{FF2B5EF4-FFF2-40B4-BE49-F238E27FC236}">
                <a16:creationId xmlns:a16="http://schemas.microsoft.com/office/drawing/2014/main" id="{C077950C-F349-DD0D-9BAA-C24FEE7DC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r="11399"/>
          <a:stretch>
            <a:fillRect/>
          </a:stretch>
        </p:blipFill>
        <p:spPr>
          <a:xfrm>
            <a:off x="267286" y="1344063"/>
            <a:ext cx="4807467" cy="4151410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330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CB470-2802-7C14-3E04-4035B071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1614" y="6373279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B8147-E707-F64B-F7AE-D658FAB4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2</a:t>
            </a:fld>
            <a:endParaRPr lang="sk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E8750-C73A-DB95-96C3-53E3B797D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78" name="Rectangle 5">
            <a:extLst>
              <a:ext uri="{FF2B5EF4-FFF2-40B4-BE49-F238E27FC236}">
                <a16:creationId xmlns:a16="http://schemas.microsoft.com/office/drawing/2014/main" id="{DE936FBF-76B8-5EFC-18DC-A302D146FCF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2378935" y="1930251"/>
            <a:ext cx="598098" cy="651094"/>
          </a:xfrm>
          <a:prstGeom prst="rect">
            <a:avLst/>
          </a:prstGeom>
          <a:solidFill>
            <a:srgbClr val="003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53535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buClr>
                <a:schemeClr val="tx2"/>
              </a:buCl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GB" altLang="en-US" sz="24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9" name="Rectangle 5">
            <a:extLst>
              <a:ext uri="{FF2B5EF4-FFF2-40B4-BE49-F238E27FC236}">
                <a16:creationId xmlns:a16="http://schemas.microsoft.com/office/drawing/2014/main" id="{D722EA47-A0CB-1C8B-477F-0880D60EE69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80888" y="2898401"/>
            <a:ext cx="615354" cy="591949"/>
          </a:xfrm>
          <a:prstGeom prst="rect">
            <a:avLst/>
          </a:prstGeom>
          <a:solidFill>
            <a:srgbClr val="003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53535"/>
                  </a:outerShdw>
                </a:effectLst>
              </a14:hiddenEffects>
            </a:ext>
          </a:extLst>
        </p:spPr>
        <p:txBody>
          <a:bodyPr vert="horz" wrap="none" lIns="91440" tIns="72000" rIns="91440" bIns="72000" rtlCol="0" anchor="ctr" anchorCtr="0">
            <a:noAutofit/>
          </a:bodyPr>
          <a:lstStyle>
            <a:lvl1pPr algn="ctr" defTabSz="914400" rtl="0" eaLnBrk="0" latin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None/>
              <a:defRPr sz="2200" b="0" kern="120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sk-SK" altLang="en-US" sz="2400" b="1" dirty="0">
                <a:solidFill>
                  <a:srgbClr val="FFFFFF"/>
                </a:solidFill>
              </a:rPr>
              <a:t>2</a:t>
            </a:r>
            <a:endParaRPr lang="en-GB" altLang="en-US" sz="2400" b="1" dirty="0">
              <a:solidFill>
                <a:srgbClr val="FFFFFF"/>
              </a:solidFill>
            </a:endParaRPr>
          </a:p>
        </p:txBody>
      </p:sp>
      <p:sp>
        <p:nvSpPr>
          <p:cNvPr id="80" name="Rectangle 5">
            <a:extLst>
              <a:ext uri="{FF2B5EF4-FFF2-40B4-BE49-F238E27FC236}">
                <a16:creationId xmlns:a16="http://schemas.microsoft.com/office/drawing/2014/main" id="{E5E2D717-FB4B-2C3F-86DA-70F5EFE982F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96191" y="3935571"/>
            <a:ext cx="600051" cy="645725"/>
          </a:xfrm>
          <a:prstGeom prst="rect">
            <a:avLst/>
          </a:prstGeom>
          <a:solidFill>
            <a:srgbClr val="003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53535"/>
                  </a:outerShdw>
                </a:effectLst>
              </a14:hiddenEffects>
            </a:ext>
          </a:extLst>
        </p:spPr>
        <p:txBody>
          <a:bodyPr vert="horz" wrap="none" lIns="91440" tIns="72000" rIns="91440" bIns="72000" rtlCol="0" anchor="ctr" anchorCtr="0">
            <a:noAutofit/>
          </a:bodyPr>
          <a:lstStyle>
            <a:lvl1pPr algn="ctr" defTabSz="914400" rtl="0" eaLnBrk="0" latin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None/>
              <a:defRPr sz="2200" b="0" kern="120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sk-SK" altLang="en-US" sz="2400" b="1" dirty="0">
                <a:solidFill>
                  <a:srgbClr val="FFFFFF"/>
                </a:solidFill>
              </a:rPr>
              <a:t>3</a:t>
            </a:r>
            <a:endParaRPr lang="en-GB" altLang="en-US" sz="2400" b="1" dirty="0">
              <a:solidFill>
                <a:srgbClr val="FFFFFF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F9CF8AD-2E5F-9917-8199-17F0A014F624}"/>
              </a:ext>
            </a:extLst>
          </p:cNvPr>
          <p:cNvSpPr/>
          <p:nvPr/>
        </p:nvSpPr>
        <p:spPr>
          <a:xfrm>
            <a:off x="3196451" y="1930251"/>
            <a:ext cx="5310801" cy="651094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Trendy v platbách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F5910DF-2F4E-ED99-81C8-31948905CCF0}"/>
              </a:ext>
            </a:extLst>
          </p:cNvPr>
          <p:cNvSpPr/>
          <p:nvPr/>
        </p:nvSpPr>
        <p:spPr>
          <a:xfrm>
            <a:off x="3196451" y="3948590"/>
            <a:ext cx="5354664" cy="651094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Obchodníci v D€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36E31C9-2E85-6FDE-48A1-B3E390107B47}"/>
              </a:ext>
            </a:extLst>
          </p:cNvPr>
          <p:cNvSpPr/>
          <p:nvPr/>
        </p:nvSpPr>
        <p:spPr>
          <a:xfrm>
            <a:off x="3196451" y="2917887"/>
            <a:ext cx="5354664" cy="652789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Charakteristika D€ </a:t>
            </a:r>
          </a:p>
          <a:p>
            <a:pPr algn="ctr"/>
            <a:endParaRPr lang="sk-S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1342804-8098-0FA0-6853-64EF4F2C946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78935" y="4918291"/>
            <a:ext cx="600051" cy="645725"/>
          </a:xfrm>
          <a:prstGeom prst="rect">
            <a:avLst/>
          </a:prstGeom>
          <a:solidFill>
            <a:srgbClr val="003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53535"/>
                  </a:outerShdw>
                </a:effectLst>
              </a14:hiddenEffects>
            </a:ext>
          </a:extLst>
        </p:spPr>
        <p:txBody>
          <a:bodyPr vert="horz" wrap="none" lIns="91440" tIns="72000" rIns="91440" bIns="72000" rtlCol="0" anchor="ctr" anchorCtr="0">
            <a:noAutofit/>
          </a:bodyPr>
          <a:lstStyle>
            <a:lvl1pPr algn="ctr" defTabSz="914400" rtl="0" eaLnBrk="0" latin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None/>
              <a:defRPr sz="2200" b="0" kern="1200">
                <a:solidFill>
                  <a:schemeClr val="tx1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sk-SK" altLang="en-US" sz="2400" b="1" dirty="0">
                <a:solidFill>
                  <a:srgbClr val="FFFFFF"/>
                </a:solidFill>
              </a:rPr>
              <a:t>4</a:t>
            </a:r>
            <a:endParaRPr lang="en-GB" altLang="en-US" sz="2400" b="1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BFE4A-7F3F-F25D-479C-16008C40B711}"/>
              </a:ext>
            </a:extLst>
          </p:cNvPr>
          <p:cNvSpPr/>
          <p:nvPr/>
        </p:nvSpPr>
        <p:spPr>
          <a:xfrm>
            <a:off x="3196451" y="4911227"/>
            <a:ext cx="5354664" cy="652789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Stav projektu  </a:t>
            </a:r>
          </a:p>
        </p:txBody>
      </p:sp>
    </p:spTree>
    <p:extLst>
      <p:ext uri="{BB962C8B-B14F-4D97-AF65-F5344CB8AC3E}">
        <p14:creationId xmlns:p14="http://schemas.microsoft.com/office/powerpoint/2010/main" val="202792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FCE98-69DB-B2FB-7545-D43EEE8A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k-SK" dirty="0"/>
              <a:t>3.2 Výška poplatkov obchodníkov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DE0-6A44-F8B6-8138-5C6A490284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208" y="1207570"/>
            <a:ext cx="11410192" cy="4852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k-SK" sz="2400" dirty="0"/>
              <a:t>EUROSYSTEM </a:t>
            </a:r>
            <a:r>
              <a:rPr lang="sk-SK" sz="2400" b="1" dirty="0"/>
              <a:t>nebude bankám účtovať </a:t>
            </a:r>
            <a:r>
              <a:rPr lang="sk-SK" sz="2400" dirty="0"/>
              <a:t>poplatky za spracovanie </a:t>
            </a:r>
            <a:r>
              <a:rPr lang="sk-SK" sz="2400" dirty="0" err="1"/>
              <a:t>TNXs</a:t>
            </a:r>
            <a:r>
              <a:rPr lang="sk-SK" sz="24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400" dirty="0"/>
              <a:t>Výmenný poplatok  </a:t>
            </a:r>
            <a:r>
              <a:rPr lang="en-US" sz="2400" b="1" dirty="0"/>
              <a:t>&lt;</a:t>
            </a:r>
            <a:r>
              <a:rPr lang="sk-SK" sz="2400" b="1" dirty="0"/>
              <a:t>=  ako pri iných </a:t>
            </a:r>
            <a:r>
              <a:rPr lang="sk-SK" sz="2400" dirty="0"/>
              <a:t>dig</a:t>
            </a:r>
            <a:r>
              <a:rPr lang="en-US" sz="2400" dirty="0"/>
              <a:t>it</a:t>
            </a:r>
            <a:r>
              <a:rPr lang="sk-SK" sz="2400" dirty="0"/>
              <a:t>álnych platobných nástrojoch </a:t>
            </a:r>
            <a:r>
              <a:rPr lang="en-US" sz="2400" dirty="0"/>
              <a:t>(kart</a:t>
            </a:r>
            <a:r>
              <a:rPr lang="sk-SK" sz="2400" dirty="0"/>
              <a:t>ách</a:t>
            </a:r>
            <a:r>
              <a:rPr lang="en-US" sz="2400" dirty="0"/>
              <a:t>)</a:t>
            </a:r>
            <a:r>
              <a:rPr lang="sk-SK" sz="2400" dirty="0"/>
              <a:t>                                </a:t>
            </a:r>
          </a:p>
          <a:p>
            <a:pPr marL="0" indent="0">
              <a:buNone/>
            </a:pPr>
            <a:r>
              <a:rPr lang="sk-SK" sz="2400" dirty="0"/>
              <a:t>                     </a:t>
            </a:r>
          </a:p>
          <a:p>
            <a:pPr marL="0" indent="0">
              <a:buNone/>
            </a:pPr>
            <a:r>
              <a:rPr lang="sk-SK" sz="2400" b="1" dirty="0"/>
              <a:t>                         POPLATOK obchodníka banke za akceptáciu D€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AE7B5-F32F-62BA-5FC8-B20E1CB2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9753" y="6132450"/>
            <a:ext cx="9468293" cy="365125"/>
          </a:xfrm>
        </p:spPr>
        <p:txBody>
          <a:bodyPr/>
          <a:lstStyle/>
          <a:p>
            <a:r>
              <a:rPr lang="en-US" dirty="0"/>
              <a:t>Digit</a:t>
            </a:r>
            <a:r>
              <a:rPr lang="sk-SK" dirty="0"/>
              <a:t>á</a:t>
            </a:r>
            <a:r>
              <a:rPr lang="en-US" dirty="0" err="1"/>
              <a:t>lne</a:t>
            </a:r>
            <a:r>
              <a:rPr lang="en-US" dirty="0"/>
              <a:t> euro</a:t>
            </a:r>
            <a:endParaRPr lang="sk-S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7FFAA-E611-19E5-E3D5-257D15EC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20</a:t>
            </a:fld>
            <a:endParaRPr lang="sk-S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99E2-163F-B9B8-5BCE-6A1C90D87940}"/>
              </a:ext>
            </a:extLst>
          </p:cNvPr>
          <p:cNvSpPr txBox="1"/>
          <p:nvPr/>
        </p:nvSpPr>
        <p:spPr>
          <a:xfrm>
            <a:off x="1327016" y="2862525"/>
            <a:ext cx="10241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000" b="1" dirty="0">
              <a:solidFill>
                <a:srgbClr val="0067AC"/>
              </a:solidFill>
              <a:latin typeface="Cambria" panose="02040503050406030204" pitchFamily="18" charset="0"/>
            </a:endParaRPr>
          </a:p>
          <a:p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Poplatky za spracovanie TNX     +   </a:t>
            </a:r>
            <a:r>
              <a:rPr lang="en-US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V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ýmenný poplatok </a:t>
            </a:r>
            <a:r>
              <a:rPr lang="en-US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(MIF)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       + </a:t>
            </a:r>
            <a:r>
              <a:rPr lang="en-US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sk-SK" sz="2000" b="1" dirty="0">
                <a:solidFill>
                  <a:srgbClr val="0067AC"/>
                </a:solidFill>
                <a:latin typeface="Cambria" panose="02040503050406030204" pitchFamily="18" charset="0"/>
              </a:rPr>
              <a:t> Marža banky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68E4AE-6671-3E69-C291-35DDD8CD37E9}"/>
              </a:ext>
            </a:extLst>
          </p:cNvPr>
          <p:cNvSpPr/>
          <p:nvPr/>
        </p:nvSpPr>
        <p:spPr>
          <a:xfrm>
            <a:off x="1167218" y="3013627"/>
            <a:ext cx="9656612" cy="91267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1141C80-B39E-2564-D50E-7AE3354CEAAC}"/>
              </a:ext>
            </a:extLst>
          </p:cNvPr>
          <p:cNvSpPr/>
          <p:nvPr/>
        </p:nvSpPr>
        <p:spPr>
          <a:xfrm>
            <a:off x="2952008" y="3666744"/>
            <a:ext cx="344032" cy="6790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B90685B-D23D-B081-3929-5B9D0B721CEA}"/>
              </a:ext>
            </a:extLst>
          </p:cNvPr>
          <p:cNvSpPr/>
          <p:nvPr/>
        </p:nvSpPr>
        <p:spPr>
          <a:xfrm>
            <a:off x="6513582" y="3673107"/>
            <a:ext cx="344032" cy="6790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105154E-33E4-4047-E99C-488F4225904B}"/>
              </a:ext>
            </a:extLst>
          </p:cNvPr>
          <p:cNvSpPr/>
          <p:nvPr/>
        </p:nvSpPr>
        <p:spPr>
          <a:xfrm rot="16200000">
            <a:off x="492211" y="3174068"/>
            <a:ext cx="344032" cy="6790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765AA-2BBA-E93C-F020-1A4B89C92C27}"/>
              </a:ext>
            </a:extLst>
          </p:cNvPr>
          <p:cNvSpPr txBox="1"/>
          <p:nvPr/>
        </p:nvSpPr>
        <p:spPr>
          <a:xfrm>
            <a:off x="906216" y="4395998"/>
            <a:ext cx="87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                  </a:t>
            </a:r>
            <a:r>
              <a:rPr lang="en-US" sz="2000" dirty="0"/>
              <a:t> 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= 0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</a:rPr>
              <a:t>                     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</a:rPr>
              <a:t>  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</a:rPr>
              <a:t>          MIF D€ </a:t>
            </a:r>
            <a:r>
              <a:rPr lang="en-US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&lt;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=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</a:rPr>
              <a:t> ako MIF pre karty</a:t>
            </a:r>
            <a:endParaRPr lang="sk-SK" sz="2400" dirty="0">
              <a:solidFill>
                <a:srgbClr val="0067AC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CD1E9-DA09-0849-2DC1-79A69E7B0460}"/>
              </a:ext>
            </a:extLst>
          </p:cNvPr>
          <p:cNvSpPr txBox="1"/>
          <p:nvPr/>
        </p:nvSpPr>
        <p:spPr>
          <a:xfrm>
            <a:off x="488209" y="4779090"/>
            <a:ext cx="112159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>
              <a:solidFill>
                <a:srgbClr val="0067AC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POPLATOK za akceptáciu D€</a:t>
            </a:r>
            <a:r>
              <a:rPr lang="en-US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sk-SK" sz="2400" b="1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0067AC"/>
                </a:solidFill>
                <a:latin typeface="Cambria" panose="02040503050406030204" pitchFamily="18" charset="0"/>
              </a:rPr>
              <a:t>&lt;</a:t>
            </a:r>
            <a:r>
              <a:rPr lang="sk-SK" sz="2800" b="1" dirty="0">
                <a:solidFill>
                  <a:srgbClr val="0067AC"/>
                </a:solidFill>
                <a:latin typeface="Cambria" panose="02040503050406030204" pitchFamily="18" charset="0"/>
              </a:rPr>
              <a:t>=</a:t>
            </a:r>
            <a:r>
              <a:rPr lang="en-US" sz="2800" b="1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sk-SK" sz="2800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</a:rPr>
              <a:t>POPLATOK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r>
              <a:rPr lang="sk-SK" sz="2400" dirty="0">
                <a:solidFill>
                  <a:srgbClr val="0067AC"/>
                </a:solidFill>
                <a:latin typeface="Cambria" panose="02040503050406030204" pitchFamily="18" charset="0"/>
              </a:rPr>
              <a:t>za iné digitálne platobné nástroje</a:t>
            </a:r>
            <a:r>
              <a:rPr lang="en-US" sz="2400" dirty="0">
                <a:solidFill>
                  <a:srgbClr val="0067AC"/>
                </a:solidFill>
                <a:latin typeface="Cambria" panose="02040503050406030204" pitchFamily="18" charset="0"/>
              </a:rPr>
              <a:t> </a:t>
            </a:r>
            <a:endParaRPr lang="sk-SK" sz="2400" dirty="0">
              <a:solidFill>
                <a:srgbClr val="0067A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2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43815-46C0-A553-49C6-D3C56FBD7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307" y="327171"/>
            <a:ext cx="9468293" cy="587229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4.1 Aktuálny stav projektu D€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D36E1FF1-3C08-2AAB-F07B-C3DD8383AC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071"/>
            <a:ext cx="4964158" cy="4520223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DCEC6D-7881-B5BB-8304-893E0DD698F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51508" y="1753298"/>
            <a:ext cx="6316910" cy="4366701"/>
          </a:xfrm>
        </p:spPr>
        <p:txBody>
          <a:bodyPr>
            <a:normAutofit lnSpcReduction="10000"/>
          </a:bodyPr>
          <a:lstStyle/>
          <a:p>
            <a:r>
              <a:rPr lang="sk-SK" sz="2400" b="1" dirty="0"/>
              <a:t>Zelená pokračovaniu projektu</a:t>
            </a:r>
          </a:p>
          <a:p>
            <a:pPr marL="0" indent="0" algn="just">
              <a:buNone/>
            </a:pPr>
            <a:r>
              <a:rPr lang="sk-SK" sz="2400" dirty="0"/>
              <a:t>Rada guvernérov schválila v októbri 2023 začatie prvej prípravnej fázy digitálneho eura s cieľom položiť základy potenciálneho digitálneho eura</a:t>
            </a:r>
          </a:p>
          <a:p>
            <a:r>
              <a:rPr lang="sk-SK" sz="2400" b="1" dirty="0"/>
              <a:t>Legislatíva Európskej komisie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Európska komisia predložila na diskusiu: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návrh</a:t>
            </a: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Nariadenia o zavedení digitálneho eura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	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návrh </a:t>
            </a: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Nariadenia o zákonnom platidle euro bankoviek a mincí</a:t>
            </a:r>
            <a:endParaRPr lang="sk-SK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AE0F1-6C91-2BC2-B67B-E8243A88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07" y="6373812"/>
            <a:ext cx="9745185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72D4C-9870-7A0E-8131-DAA702C6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95699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BBCCEF-6D35-EEC0-4BCF-62498DBD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198" y="287356"/>
            <a:ext cx="9191400" cy="751356"/>
          </a:xfrm>
        </p:spPr>
        <p:txBody>
          <a:bodyPr/>
          <a:lstStyle/>
          <a:p>
            <a:r>
              <a:rPr lang="sk-SK" dirty="0"/>
              <a:t>4.2 Časový harmonogram </a:t>
            </a:r>
          </a:p>
          <a:p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0983-D644-4A38-5CCE-96F256756D2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36" y="1252973"/>
            <a:ext cx="10515600" cy="4852800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461FA-5581-B85A-7389-8ABE0767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274" y="6373811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113DF-B748-FAFE-1814-D00375A7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0217" y="6360742"/>
            <a:ext cx="1478493" cy="365125"/>
          </a:xfrm>
        </p:spPr>
        <p:txBody>
          <a:bodyPr/>
          <a:lstStyle/>
          <a:p>
            <a:fld id="{5DD979C4-B72D-9549-BD86-64D2882017CF}" type="slidenum">
              <a:rPr lang="sk-SK" smtClean="0"/>
              <a:pPr/>
              <a:t>22</a:t>
            </a:fld>
            <a:endParaRPr lang="sk-SK" dirty="0"/>
          </a:p>
        </p:txBody>
      </p:sp>
      <p:cxnSp>
        <p:nvCxnSpPr>
          <p:cNvPr id="35" name="Straight Connector 1">
            <a:extLst>
              <a:ext uri="{FF2B5EF4-FFF2-40B4-BE49-F238E27FC236}">
                <a16:creationId xmlns:a16="http://schemas.microsoft.com/office/drawing/2014/main" id="{16C07487-6A3C-4005-35BD-6A7F009506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B99CC964-94AB-F0BE-EA96-3AB19AAD9EC9}"/>
              </a:ext>
            </a:extLst>
          </p:cNvPr>
          <p:cNvSpPr txBox="1">
            <a:spLocks/>
          </p:cNvSpPr>
          <p:nvPr/>
        </p:nvSpPr>
        <p:spPr bwMode="auto">
          <a:xfrm>
            <a:off x="4357688" y="4857750"/>
            <a:ext cx="414337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ts val="12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defRPr lang="en-GB"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6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fld id="{4955DA97-E807-44DE-981C-D28726AB97F3}" type="slidenum">
              <a:rPr lang="sk-SK" altLang="en-US" sz="90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t>22</a:t>
            </a:fld>
            <a:endParaRPr lang="sk-SK" altLang="en-US" sz="900" dirty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F76D85-0769-F42D-0F4E-E23CA4892553}"/>
              </a:ext>
            </a:extLst>
          </p:cNvPr>
          <p:cNvCxnSpPr/>
          <p:nvPr/>
        </p:nvCxnSpPr>
        <p:spPr bwMode="auto">
          <a:xfrm>
            <a:off x="1412819" y="2573719"/>
            <a:ext cx="8322852" cy="0"/>
          </a:xfrm>
          <a:prstGeom prst="straightConnector1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57CEC980-5FDC-29C1-7BEC-98484D13A298}"/>
              </a:ext>
            </a:extLst>
          </p:cNvPr>
          <p:cNvSpPr/>
          <p:nvPr/>
        </p:nvSpPr>
        <p:spPr bwMode="auto">
          <a:xfrm>
            <a:off x="504495" y="2404241"/>
            <a:ext cx="1095704" cy="323191"/>
          </a:xfrm>
          <a:prstGeom prst="parallelogram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1DBA45FA-66A5-61A0-1113-26044317F256}"/>
              </a:ext>
            </a:extLst>
          </p:cNvPr>
          <p:cNvSpPr/>
          <p:nvPr/>
        </p:nvSpPr>
        <p:spPr bwMode="auto">
          <a:xfrm>
            <a:off x="1878723" y="2404241"/>
            <a:ext cx="1095704" cy="323191"/>
          </a:xfrm>
          <a:prstGeom prst="parallelogram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DCCEF0D9-86BF-A616-B725-DF35CB74CE9D}"/>
              </a:ext>
            </a:extLst>
          </p:cNvPr>
          <p:cNvSpPr/>
          <p:nvPr/>
        </p:nvSpPr>
        <p:spPr bwMode="auto">
          <a:xfrm>
            <a:off x="3252951" y="2404241"/>
            <a:ext cx="1095704" cy="323191"/>
          </a:xfrm>
          <a:prstGeom prst="parallelogram">
            <a:avLst/>
          </a:prstGeom>
          <a:solidFill>
            <a:srgbClr val="003399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8D35BE7A-9AFD-7942-0302-7A34E367EB34}"/>
              </a:ext>
            </a:extLst>
          </p:cNvPr>
          <p:cNvSpPr/>
          <p:nvPr/>
        </p:nvSpPr>
        <p:spPr bwMode="auto">
          <a:xfrm>
            <a:off x="4627179" y="2404241"/>
            <a:ext cx="1095704" cy="323191"/>
          </a:xfrm>
          <a:prstGeom prst="parallelogram">
            <a:avLst/>
          </a:prstGeom>
          <a:solidFill>
            <a:srgbClr val="00B050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D86432C7-4BCF-87ED-E750-68894520BC79}"/>
              </a:ext>
            </a:extLst>
          </p:cNvPr>
          <p:cNvSpPr/>
          <p:nvPr/>
        </p:nvSpPr>
        <p:spPr bwMode="auto">
          <a:xfrm>
            <a:off x="6001407" y="2389555"/>
            <a:ext cx="1095704" cy="323191"/>
          </a:xfrm>
          <a:prstGeom prst="parallelogram">
            <a:avLst/>
          </a:prstGeom>
          <a:solidFill>
            <a:srgbClr val="00B050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7DE6E536-9317-731B-D1F1-85532E819CD5}"/>
              </a:ext>
            </a:extLst>
          </p:cNvPr>
          <p:cNvSpPr/>
          <p:nvPr/>
        </p:nvSpPr>
        <p:spPr bwMode="auto">
          <a:xfrm>
            <a:off x="8327787" y="2388759"/>
            <a:ext cx="1095704" cy="323191"/>
          </a:xfrm>
          <a:prstGeom prst="parallelogram">
            <a:avLst/>
          </a:prstGeom>
          <a:solidFill>
            <a:srgbClr val="00B050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5B4F02-AF69-C55C-66D9-87F6AC376132}"/>
              </a:ext>
            </a:extLst>
          </p:cNvPr>
          <p:cNvSpPr txBox="1"/>
          <p:nvPr/>
        </p:nvSpPr>
        <p:spPr>
          <a:xfrm>
            <a:off x="588616" y="2401588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E8E8C1-48E6-DCC0-FE77-C0270530AA67}"/>
              </a:ext>
            </a:extLst>
          </p:cNvPr>
          <p:cNvSpPr txBox="1"/>
          <p:nvPr/>
        </p:nvSpPr>
        <p:spPr>
          <a:xfrm>
            <a:off x="1971483" y="2404442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C9D450-0862-F572-6A2A-E97DE6B035F4}"/>
              </a:ext>
            </a:extLst>
          </p:cNvPr>
          <p:cNvSpPr txBox="1"/>
          <p:nvPr/>
        </p:nvSpPr>
        <p:spPr>
          <a:xfrm>
            <a:off x="3350322" y="2404442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E9019B-95B0-7145-7C53-02C41A726356}"/>
              </a:ext>
            </a:extLst>
          </p:cNvPr>
          <p:cNvSpPr txBox="1"/>
          <p:nvPr/>
        </p:nvSpPr>
        <p:spPr>
          <a:xfrm>
            <a:off x="4697366" y="2404241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D9FA44-583E-CBA4-CE79-F9FE73565FC0}"/>
              </a:ext>
            </a:extLst>
          </p:cNvPr>
          <p:cNvSpPr txBox="1"/>
          <p:nvPr/>
        </p:nvSpPr>
        <p:spPr>
          <a:xfrm>
            <a:off x="6094661" y="2398043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EA6D76-DE64-60B8-E156-838095181B88}"/>
              </a:ext>
            </a:extLst>
          </p:cNvPr>
          <p:cNvSpPr txBox="1"/>
          <p:nvPr/>
        </p:nvSpPr>
        <p:spPr>
          <a:xfrm>
            <a:off x="8454683" y="2396422"/>
            <a:ext cx="74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79DB60-5237-7B4C-A8E5-39A27A7524F8}"/>
              </a:ext>
            </a:extLst>
          </p:cNvPr>
          <p:cNvSpPr txBox="1"/>
          <p:nvPr/>
        </p:nvSpPr>
        <p:spPr>
          <a:xfrm>
            <a:off x="340915" y="1585389"/>
            <a:ext cx="137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Schválenie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Prieskumnej fázy</a:t>
            </a: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2D22AB-C530-94DC-396D-2D70661BC343}"/>
              </a:ext>
            </a:extLst>
          </p:cNvPr>
          <p:cNvSpPr txBox="1"/>
          <p:nvPr/>
        </p:nvSpPr>
        <p:spPr>
          <a:xfrm>
            <a:off x="1689151" y="1649569"/>
            <a:ext cx="1279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Návrh</a:t>
            </a:r>
            <a:r>
              <a:rPr lang="sk-SK" sz="14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legislatívy</a:t>
            </a: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8263DD-2E84-D8A1-9328-BBA6EDB79000}"/>
              </a:ext>
            </a:extLst>
          </p:cNvPr>
          <p:cNvSpPr txBox="1"/>
          <p:nvPr/>
        </p:nvSpPr>
        <p:spPr>
          <a:xfrm>
            <a:off x="986763" y="4478850"/>
            <a:ext cx="267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Popis produktu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Prístup k D</a:t>
            </a:r>
            <a:r>
              <a:rPr lang="sk-SK" sz="18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endParaRPr lang="sk-SK" dirty="0">
              <a:solidFill>
                <a:srgbClr val="0067A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Zúčtovací model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Kompenzačný model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Návrh legislatívy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9B17FF-31AC-FA35-75D1-F39B131F32EF}"/>
              </a:ext>
            </a:extLst>
          </p:cNvPr>
          <p:cNvSpPr txBox="1"/>
          <p:nvPr/>
        </p:nvSpPr>
        <p:spPr>
          <a:xfrm>
            <a:off x="9865581" y="1683967"/>
            <a:ext cx="220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Spustenie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vydávania D€</a:t>
            </a:r>
            <a:endParaRPr lang="en-GB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604FDE-A727-CBAE-A1EB-B591D75FBAAC}"/>
              </a:ext>
            </a:extLst>
          </p:cNvPr>
          <p:cNvSpPr txBox="1"/>
          <p:nvPr/>
        </p:nvSpPr>
        <p:spPr>
          <a:xfrm>
            <a:off x="272721" y="2895472"/>
            <a:ext cx="146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Q4 Š</a:t>
            </a:r>
            <a:r>
              <a:rPr lang="en-GB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tart</a:t>
            </a:r>
            <a:endParaRPr lang="sk-SK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Prieskumnej fázy</a:t>
            </a: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42E419-B983-6403-39EA-91D06AA52EFE}"/>
              </a:ext>
            </a:extLst>
          </p:cNvPr>
          <p:cNvSpPr txBox="1"/>
          <p:nvPr/>
        </p:nvSpPr>
        <p:spPr>
          <a:xfrm>
            <a:off x="3018832" y="2887509"/>
            <a:ext cx="160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Q4 Štart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1.č. Prípravnej fázy</a:t>
            </a: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8E7B3A-3FE4-7B2B-C584-94175918C940}"/>
              </a:ext>
            </a:extLst>
          </p:cNvPr>
          <p:cNvSpPr txBox="1"/>
          <p:nvPr/>
        </p:nvSpPr>
        <p:spPr>
          <a:xfrm>
            <a:off x="8503188" y="2938234"/>
            <a:ext cx="241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ŠTART</a:t>
            </a:r>
            <a:endParaRPr lang="en-GB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Arrow: Left-Right 63">
            <a:extLst>
              <a:ext uri="{FF2B5EF4-FFF2-40B4-BE49-F238E27FC236}">
                <a16:creationId xmlns:a16="http://schemas.microsoft.com/office/drawing/2014/main" id="{E4412649-6295-AE83-D9B8-F7B6FDDDE36E}"/>
              </a:ext>
            </a:extLst>
          </p:cNvPr>
          <p:cNvSpPr/>
          <p:nvPr/>
        </p:nvSpPr>
        <p:spPr>
          <a:xfrm>
            <a:off x="3727602" y="4130569"/>
            <a:ext cx="2730075" cy="244551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5" name="Arrow: Left-Right 64">
            <a:extLst>
              <a:ext uri="{FF2B5EF4-FFF2-40B4-BE49-F238E27FC236}">
                <a16:creationId xmlns:a16="http://schemas.microsoft.com/office/drawing/2014/main" id="{E8983858-B027-4FE9-172D-4D1DC159C10A}"/>
              </a:ext>
            </a:extLst>
          </p:cNvPr>
          <p:cNvSpPr/>
          <p:nvPr/>
        </p:nvSpPr>
        <p:spPr>
          <a:xfrm>
            <a:off x="866274" y="4128332"/>
            <a:ext cx="2861328" cy="2445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E9B87A-6078-5CE7-1C4F-AB98B5C73C37}"/>
              </a:ext>
            </a:extLst>
          </p:cNvPr>
          <p:cNvSpPr txBox="1"/>
          <p:nvPr/>
        </p:nvSpPr>
        <p:spPr>
          <a:xfrm>
            <a:off x="1259147" y="3734640"/>
            <a:ext cx="219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Prieskumná fáza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C1F727-9562-095C-C922-14420BC529D1}"/>
              </a:ext>
            </a:extLst>
          </p:cNvPr>
          <p:cNvSpPr txBox="1"/>
          <p:nvPr/>
        </p:nvSpPr>
        <p:spPr>
          <a:xfrm>
            <a:off x="3902750" y="3694632"/>
            <a:ext cx="26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Prípravná fáza – 1.časť</a:t>
            </a:r>
          </a:p>
        </p:txBody>
      </p:sp>
      <p:sp>
        <p:nvSpPr>
          <p:cNvPr id="72" name="Arrow: Left-Right 71">
            <a:extLst>
              <a:ext uri="{FF2B5EF4-FFF2-40B4-BE49-F238E27FC236}">
                <a16:creationId xmlns:a16="http://schemas.microsoft.com/office/drawing/2014/main" id="{42FB9DB9-9D82-8155-CDB0-1D99451F39B2}"/>
              </a:ext>
            </a:extLst>
          </p:cNvPr>
          <p:cNvSpPr/>
          <p:nvPr/>
        </p:nvSpPr>
        <p:spPr>
          <a:xfrm>
            <a:off x="6457677" y="4120157"/>
            <a:ext cx="2698878" cy="276999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87C982-0191-62D7-2240-E1B28BD29238}"/>
              </a:ext>
            </a:extLst>
          </p:cNvPr>
          <p:cNvSpPr txBox="1"/>
          <p:nvPr/>
        </p:nvSpPr>
        <p:spPr>
          <a:xfrm>
            <a:off x="6457675" y="3703397"/>
            <a:ext cx="407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Ďalšia fáza </a:t>
            </a:r>
            <a:r>
              <a:rPr lang="sk-SK" sz="1400" b="1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(nov. 2025 – december 2027)</a:t>
            </a:r>
          </a:p>
          <a:p>
            <a:endParaRPr lang="sk-SK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E3CADCB-0512-1D04-2679-0843F343AF35}"/>
              </a:ext>
            </a:extLst>
          </p:cNvPr>
          <p:cNvSpPr txBox="1"/>
          <p:nvPr/>
        </p:nvSpPr>
        <p:spPr>
          <a:xfrm>
            <a:off x="3077459" y="1317764"/>
            <a:ext cx="15895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18/10</a:t>
            </a:r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Schválenie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1.č. Prípravnej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fázy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14A401-C438-0598-FCFD-B31061F95D20}"/>
              </a:ext>
            </a:extLst>
          </p:cNvPr>
          <p:cNvSpPr txBox="1"/>
          <p:nvPr/>
        </p:nvSpPr>
        <p:spPr>
          <a:xfrm>
            <a:off x="5623317" y="1634180"/>
            <a:ext cx="1909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k-SK" dirty="0"/>
              <a:t>Schválenie </a:t>
            </a:r>
          </a:p>
          <a:p>
            <a:r>
              <a:rPr lang="sk-SK" dirty="0"/>
              <a:t>ďalšej fázy podlieha schváleniu GC </a:t>
            </a:r>
            <a:endParaRPr lang="en-GB" dirty="0"/>
          </a:p>
          <a:p>
            <a:endParaRPr lang="sk-SK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64D8B4-CE89-2C2B-00CF-3EF309D8A4C6}"/>
              </a:ext>
            </a:extLst>
          </p:cNvPr>
          <p:cNvSpPr txBox="1"/>
          <p:nvPr/>
        </p:nvSpPr>
        <p:spPr>
          <a:xfrm>
            <a:off x="6457676" y="4469584"/>
            <a:ext cx="3645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Finalizovanie príprav D</a:t>
            </a:r>
            <a:r>
              <a:rPr lang="sk-SK" sz="1800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Začatie s vývojom, testovaním a pilotom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Príprava na úplne spustenie vydania D€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408067-E18E-78A2-BB47-E8632BA925DF}"/>
              </a:ext>
            </a:extLst>
          </p:cNvPr>
          <p:cNvSpPr txBox="1"/>
          <p:nvPr/>
        </p:nvSpPr>
        <p:spPr>
          <a:xfrm>
            <a:off x="3727435" y="4459383"/>
            <a:ext cx="2603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Výber dodávateľov </a:t>
            </a:r>
            <a:r>
              <a:rPr lang="en-US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platformy &amp; infra</a:t>
            </a: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štruktúry</a:t>
            </a:r>
            <a:r>
              <a:rPr lang="en-US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pre </a:t>
            </a: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D€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Riešenie technických aspektov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67A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Experimentovanie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k-SK" dirty="0">
              <a:solidFill>
                <a:srgbClr val="0067A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950814-6718-6C8F-9878-15A4B7D97216}"/>
              </a:ext>
            </a:extLst>
          </p:cNvPr>
          <p:cNvSpPr txBox="1"/>
          <p:nvPr/>
        </p:nvSpPr>
        <p:spPr>
          <a:xfrm>
            <a:off x="4930760" y="2777349"/>
            <a:ext cx="3001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Q4 Štart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ďalšej fázy</a:t>
            </a:r>
            <a:endParaRPr lang="en-GB" sz="1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sk-SK" dirty="0">
              <a:solidFill>
                <a:schemeClr val="accent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8CC5763-390D-5751-550C-09CBC491924B}"/>
              </a:ext>
            </a:extLst>
          </p:cNvPr>
          <p:cNvCxnSpPr>
            <a:cxnSpLocks/>
          </p:cNvCxnSpPr>
          <p:nvPr/>
        </p:nvCxnSpPr>
        <p:spPr>
          <a:xfrm>
            <a:off x="3727603" y="3447159"/>
            <a:ext cx="0" cy="26738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2AAB494-A99D-E767-B830-3A1E5844CF50}"/>
              </a:ext>
            </a:extLst>
          </p:cNvPr>
          <p:cNvCxnSpPr>
            <a:cxnSpLocks/>
          </p:cNvCxnSpPr>
          <p:nvPr/>
        </p:nvCxnSpPr>
        <p:spPr>
          <a:xfrm flipH="1">
            <a:off x="6457677" y="3406376"/>
            <a:ext cx="14097" cy="27146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F403045-AC2C-F6E7-F888-11603E129252}"/>
              </a:ext>
            </a:extLst>
          </p:cNvPr>
          <p:cNvCxnSpPr>
            <a:cxnSpLocks/>
          </p:cNvCxnSpPr>
          <p:nvPr/>
        </p:nvCxnSpPr>
        <p:spPr>
          <a:xfrm>
            <a:off x="857767" y="3516013"/>
            <a:ext cx="8507" cy="25214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6ACAC36F-06A7-F4AF-8B14-26EA8E8C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25" r="14125"/>
          <a:stretch/>
        </p:blipFill>
        <p:spPr>
          <a:xfrm>
            <a:off x="10237182" y="2364204"/>
            <a:ext cx="1571490" cy="1449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5B57F-8396-C2FD-E9C5-3404C9BF8BCC}"/>
              </a:ext>
            </a:extLst>
          </p:cNvPr>
          <p:cNvSpPr txBox="1"/>
          <p:nvPr/>
        </p:nvSpPr>
        <p:spPr>
          <a:xfrm>
            <a:off x="8327787" y="1641531"/>
            <a:ext cx="155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ROZHODNUTIE</a:t>
            </a:r>
          </a:p>
          <a:p>
            <a:r>
              <a:rPr lang="sk-SK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vydávať D</a:t>
            </a:r>
            <a:r>
              <a:rPr lang="sk-SK" sz="1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€</a:t>
            </a:r>
            <a:endParaRPr lang="sk-SK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arallelogram 43">
            <a:extLst>
              <a:ext uri="{FF2B5EF4-FFF2-40B4-BE49-F238E27FC236}">
                <a16:creationId xmlns:a16="http://schemas.microsoft.com/office/drawing/2014/main" id="{54CCA0F3-4065-CC65-02FE-9DF24F9B03C0}"/>
              </a:ext>
            </a:extLst>
          </p:cNvPr>
          <p:cNvSpPr/>
          <p:nvPr/>
        </p:nvSpPr>
        <p:spPr bwMode="auto">
          <a:xfrm>
            <a:off x="7196164" y="2404005"/>
            <a:ext cx="1095704" cy="323191"/>
          </a:xfrm>
          <a:prstGeom prst="parallelogram">
            <a:avLst/>
          </a:prstGeom>
          <a:solidFill>
            <a:srgbClr val="00B050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rial" charset="0"/>
              <a:ea typeface="ヒラギノ角ゴ Pro W3" pitchFamily="-64" charset="-128"/>
              <a:cs typeface="Arial" pitchFamily="34" charset="0"/>
            </a:endParaRP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004286A2-CF7C-D4D1-D2E3-CB65B0B2AFE3}"/>
              </a:ext>
            </a:extLst>
          </p:cNvPr>
          <p:cNvSpPr txBox="1"/>
          <p:nvPr/>
        </p:nvSpPr>
        <p:spPr>
          <a:xfrm>
            <a:off x="7236169" y="2411555"/>
            <a:ext cx="92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sk-SK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6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B7E9F74-929C-BC16-D702-D80ABBB3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461" y="6234001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B79CFC3-7B5D-F620-F0CF-19AD7CA4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23</a:t>
            </a:fld>
            <a:endParaRPr lang="sk-SK" dirty="0"/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CEBA4D1C-F740-E964-B083-F7FECBF2214D}"/>
              </a:ext>
            </a:extLst>
          </p:cNvPr>
          <p:cNvSpPr txBox="1">
            <a:spLocks/>
          </p:cNvSpPr>
          <p:nvPr/>
        </p:nvSpPr>
        <p:spPr>
          <a:xfrm>
            <a:off x="665346" y="2670405"/>
            <a:ext cx="10646320" cy="1517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kern="1200">
                <a:solidFill>
                  <a:srgbClr val="0067AC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0067AC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7AC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7AC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67AC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3600" dirty="0">
                <a:ea typeface="Cambria" panose="02040503050406030204" pitchFamily="18" charset="0"/>
              </a:rPr>
              <a:t>Ďakujem pekne za Vašu pozornosť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k-SK" sz="3600" dirty="0">
              <a:ea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600" dirty="0">
                <a:ea typeface="Cambria" panose="02040503050406030204" pitchFamily="18" charset="0"/>
              </a:rPr>
              <a:t>Otázky </a:t>
            </a:r>
            <a:r>
              <a:rPr lang="en-US" sz="3600" dirty="0">
                <a:ea typeface="Cambria" panose="02040503050406030204" pitchFamily="18" charset="0"/>
              </a:rPr>
              <a:t>?</a:t>
            </a:r>
            <a:endParaRPr lang="sk-SK" sz="3600" dirty="0">
              <a:ea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3958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315F-A689-E027-A9D2-D303455F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9611"/>
            <a:ext cx="10913198" cy="4910400"/>
          </a:xfrm>
        </p:spPr>
        <p:txBody>
          <a:bodyPr/>
          <a:lstStyle/>
          <a:p>
            <a:pPr algn="l"/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Takmer všetky centrálne banky vo svete sa dlhodobo venujú myšlienke možnej emisie digitálnej hotovosti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Intenzita ich analýz je rozdielna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Eurosystém je v súčasnosti prakticky najďalej, čo sa týka možnej budúcej emisie digitálneho eura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Významný impulz - rok 2019 – prezentácia spoločnosti Facebook - plán vytvoriť globálnu digitálnu menu LIBRA (v roku 2020 premenovaná na DIEM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Centrálne banky museli reagovať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Facebook postupne upustil od svojich plánov, ale myšlienka vytvorenia digitálnej hotovosti centrálnymi bankami sa ukázala ako opodstatnená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- Súčasná geopolitická situácia naviac ešte viac vyvoláva otázku vzniku jednotného celoeurópskeho riešenia na platenie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sk-S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D4391-4310-73D7-8E1E-71937342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5772" y="6448156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EA4CF-F9F3-3588-464B-B2F6FD06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3</a:t>
            </a:fld>
            <a:endParaRPr lang="sk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FF1EA-A968-1726-B89A-C0D0E2FFA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772" y="227281"/>
            <a:ext cx="9263828" cy="687119"/>
          </a:xfrm>
        </p:spPr>
        <p:txBody>
          <a:bodyPr/>
          <a:lstStyle/>
          <a:p>
            <a:r>
              <a:rPr lang="sk-SK" dirty="0"/>
              <a:t>1.1 Myšlienka digitálnej meny </a:t>
            </a:r>
          </a:p>
        </p:txBody>
      </p:sp>
    </p:spTree>
    <p:extLst>
      <p:ext uri="{BB962C8B-B14F-4D97-AF65-F5344CB8AC3E}">
        <p14:creationId xmlns:p14="http://schemas.microsoft.com/office/powerpoint/2010/main" val="252476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EEC47-CE4C-46FB-BD92-1DCEFB05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4</a:t>
            </a:fld>
            <a:endParaRPr lang="sk-S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23CED-B866-F2DF-1DBC-72670293C5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769" y="201453"/>
            <a:ext cx="9934697" cy="732066"/>
          </a:xfrm>
        </p:spPr>
        <p:txBody>
          <a:bodyPr>
            <a:normAutofit fontScale="92500"/>
          </a:bodyPr>
          <a:lstStyle/>
          <a:p>
            <a:r>
              <a:rPr lang="sk-SK" sz="3700" dirty="0"/>
              <a:t>1.2 Prepojenia medzi účastníkmi schémy D</a:t>
            </a:r>
            <a:r>
              <a:rPr lang="sk-SK" sz="4000" dirty="0"/>
              <a:t>€</a:t>
            </a:r>
            <a:endParaRPr lang="it-IT" sz="3700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E6C42D8-B46D-071B-E8F5-54883864C851}"/>
              </a:ext>
            </a:extLst>
          </p:cNvPr>
          <p:cNvSpPr/>
          <p:nvPr/>
        </p:nvSpPr>
        <p:spPr>
          <a:xfrm flipH="1">
            <a:off x="1375646" y="2241493"/>
            <a:ext cx="458413" cy="42887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1FC1ED9-9D32-F75C-EFA6-F14536F2B9C2}"/>
              </a:ext>
            </a:extLst>
          </p:cNvPr>
          <p:cNvSpPr/>
          <p:nvPr/>
        </p:nvSpPr>
        <p:spPr>
          <a:xfrm flipH="1">
            <a:off x="3719031" y="2241493"/>
            <a:ext cx="458413" cy="42887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C73594B-851E-FB54-9A62-22FBC69D399E}"/>
              </a:ext>
            </a:extLst>
          </p:cNvPr>
          <p:cNvSpPr/>
          <p:nvPr/>
        </p:nvSpPr>
        <p:spPr>
          <a:xfrm flipH="1">
            <a:off x="6520831" y="1812614"/>
            <a:ext cx="458413" cy="42887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D3F0681-F758-3D55-5BFA-367E85587A8F}"/>
              </a:ext>
            </a:extLst>
          </p:cNvPr>
          <p:cNvSpPr/>
          <p:nvPr/>
        </p:nvSpPr>
        <p:spPr>
          <a:xfrm flipH="1">
            <a:off x="6558458" y="3429000"/>
            <a:ext cx="458413" cy="42887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D2F55B-2676-2E51-CDB5-F03A69398258}"/>
              </a:ext>
            </a:extLst>
          </p:cNvPr>
          <p:cNvSpPr/>
          <p:nvPr/>
        </p:nvSpPr>
        <p:spPr>
          <a:xfrm>
            <a:off x="1834059" y="2455932"/>
            <a:ext cx="1944922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E067AD-5B41-385D-511A-F5DF1B5DD9CB}"/>
              </a:ext>
            </a:extLst>
          </p:cNvPr>
          <p:cNvCxnSpPr>
            <a:cxnSpLocks/>
            <a:endCxn id="6" idx="5"/>
          </p:cNvCxnSpPr>
          <p:nvPr/>
        </p:nvCxnSpPr>
        <p:spPr>
          <a:xfrm flipV="1">
            <a:off x="4087993" y="2027054"/>
            <a:ext cx="2547441" cy="535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E85F129A-2291-25B8-A6A4-3211509E3A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9" y="2852577"/>
            <a:ext cx="2232000" cy="17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ok 7">
            <a:extLst>
              <a:ext uri="{FF2B5EF4-FFF2-40B4-BE49-F238E27FC236}">
                <a16:creationId xmlns:a16="http://schemas.microsoft.com/office/drawing/2014/main" id="{4D091E0C-57DF-4D8A-4488-0A3394E1B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865" y="2898912"/>
            <a:ext cx="2196000" cy="17203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D8F806-FAFC-95D9-0F90-34DF05FF5755}"/>
              </a:ext>
            </a:extLst>
          </p:cNvPr>
          <p:cNvSpPr txBox="1"/>
          <p:nvPr/>
        </p:nvSpPr>
        <p:spPr>
          <a:xfrm flipH="1">
            <a:off x="1302815" y="1885444"/>
            <a:ext cx="68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CB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5BD92-B68F-F8AB-89F3-979C7E7317D9}"/>
              </a:ext>
            </a:extLst>
          </p:cNvPr>
          <p:cNvSpPr txBox="1"/>
          <p:nvPr/>
        </p:nvSpPr>
        <p:spPr>
          <a:xfrm>
            <a:off x="3680010" y="1825897"/>
            <a:ext cx="964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PSP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EC2ECE-41F3-FEB4-970C-5E2E390F9006}"/>
              </a:ext>
            </a:extLst>
          </p:cNvPr>
          <p:cNvSpPr txBox="1"/>
          <p:nvPr/>
        </p:nvSpPr>
        <p:spPr>
          <a:xfrm>
            <a:off x="7016870" y="1812614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Používatelia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B52F4-2CEF-19D7-DF0D-C4303AB6E019}"/>
              </a:ext>
            </a:extLst>
          </p:cNvPr>
          <p:cNvSpPr txBox="1"/>
          <p:nvPr/>
        </p:nvSpPr>
        <p:spPr>
          <a:xfrm flipH="1">
            <a:off x="7135872" y="3429000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Obchodníci</a:t>
            </a:r>
          </a:p>
        </p:txBody>
      </p:sp>
      <p:pic>
        <p:nvPicPr>
          <p:cNvPr id="26" name="Picture Placeholder 18">
            <a:extLst>
              <a:ext uri="{FF2B5EF4-FFF2-40B4-BE49-F238E27FC236}">
                <a16:creationId xmlns:a16="http://schemas.microsoft.com/office/drawing/2014/main" id="{B58E7A80-E20B-1FA7-85C1-E99CB67BE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r="11399"/>
          <a:stretch>
            <a:fillRect/>
          </a:stretch>
        </p:blipFill>
        <p:spPr>
          <a:xfrm>
            <a:off x="8993843" y="3168515"/>
            <a:ext cx="2649065" cy="1521305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DD20BE-9458-FB79-1EF8-4E8AAF0E6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878" y="1492133"/>
            <a:ext cx="2541088" cy="1355901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EC9A074B-36E2-2EE6-8E5A-6FDFFF4B5AAF}"/>
              </a:ext>
            </a:extLst>
          </p:cNvPr>
          <p:cNvSpPr/>
          <p:nvPr/>
        </p:nvSpPr>
        <p:spPr>
          <a:xfrm>
            <a:off x="6727177" y="2241493"/>
            <a:ext cx="130216" cy="11875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85357F-E300-6B1C-A789-E1B9E09F06E2}"/>
              </a:ext>
            </a:extLst>
          </p:cNvPr>
          <p:cNvCxnSpPr>
            <a:cxnSpLocks/>
            <a:endCxn id="7" idx="5"/>
          </p:cNvCxnSpPr>
          <p:nvPr/>
        </p:nvCxnSpPr>
        <p:spPr>
          <a:xfrm>
            <a:off x="4121077" y="2562693"/>
            <a:ext cx="2551984" cy="108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023ECC-42CB-3978-DC47-1080E2B32866}"/>
              </a:ext>
            </a:extLst>
          </p:cNvPr>
          <p:cNvSpPr txBox="1"/>
          <p:nvPr/>
        </p:nvSpPr>
        <p:spPr>
          <a:xfrm>
            <a:off x="424831" y="639128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rgbClr val="0067AC"/>
                </a:solidFill>
              </a:rPr>
              <a:t>Digitálne euro</a:t>
            </a:r>
          </a:p>
        </p:txBody>
      </p:sp>
    </p:spTree>
    <p:extLst>
      <p:ext uri="{BB962C8B-B14F-4D97-AF65-F5344CB8AC3E}">
        <p14:creationId xmlns:p14="http://schemas.microsoft.com/office/powerpoint/2010/main" val="166783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315F-A689-E027-A9D2-D303455F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9611"/>
            <a:ext cx="10913198" cy="4910400"/>
          </a:xfrm>
        </p:spPr>
        <p:txBody>
          <a:bodyPr/>
          <a:lstStyle/>
          <a:p>
            <a:pPr algn="l"/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Digit</a:t>
            </a:r>
            <a:r>
              <a:rPr lang="sk-S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álne</a:t>
            </a: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peňaženky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sa stále viac používajú na platby</a:t>
            </a:r>
            <a:b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 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2023,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platby 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digitálnymi peňaženkami predstavovali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50%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hodnoty</a:t>
            </a: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všetkých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platieb na internete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30%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240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hodnoty platieb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 POS-termináloch</a:t>
            </a:r>
            <a:b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sú </a:t>
            </a:r>
            <a:r>
              <a:rPr lang="sk-SK" sz="2400" b="1" dirty="0">
                <a:latin typeface="Cambria" panose="02040503050406030204" pitchFamily="18" charset="0"/>
                <a:ea typeface="Cambria" panose="02040503050406030204" pitchFamily="18" charset="0"/>
              </a:rPr>
              <a:t>najrýchlejšie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sa vyvíjajúcou platobnou metódou na svete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- 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eňaženky dosahujú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dominanciu v digitálnom obsahu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 mnohých trhoch: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jednotná digitálna peňaženka so svojou značkou predbehla všetky ostatné 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platobné metódy.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 Je to výsledok prieskumu používateľov v Dánsku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(MobilePay, 20%),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v Nemecku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(PayPal, 36%), 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v Taliansku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(PayPal, 25%) a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 v Číne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(Alipay, 31%).</a:t>
            </a:r>
            <a:br>
              <a:rPr lang="en-US" sz="2000" dirty="0"/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k-SK" sz="1400" b="1" dirty="0"/>
              <a:t>Zdroj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WORDPLAY : The Global payments report 2024</a:t>
            </a:r>
            <a:endParaRPr lang="sk-S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D4391-4310-73D7-8E1E-71937342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5772" y="6448156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EA4CF-F9F3-3588-464B-B2F6FD06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5</a:t>
            </a:fld>
            <a:endParaRPr lang="sk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FF1EA-A968-1726-B89A-C0D0E2FFA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dirty="0"/>
              <a:t>1.3 Celosvetové trendy v platbách </a:t>
            </a:r>
          </a:p>
        </p:txBody>
      </p:sp>
    </p:spTree>
    <p:extLst>
      <p:ext uri="{BB962C8B-B14F-4D97-AF65-F5344CB8AC3E}">
        <p14:creationId xmlns:p14="http://schemas.microsoft.com/office/powerpoint/2010/main" val="73151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4DA942-3546-D97A-3D09-C263E0606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k-SK" dirty="0"/>
              <a:t>1.4 Trendy v platbách v SR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ACA4-8BEE-88B9-F6A7-758C94AC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990" y="6174677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22CA2-FF22-7B6A-4317-8BAC49CA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3093" y="6357239"/>
            <a:ext cx="1478493" cy="365125"/>
          </a:xfrm>
        </p:spPr>
        <p:txBody>
          <a:bodyPr/>
          <a:lstStyle/>
          <a:p>
            <a:fld id="{5DD979C4-B72D-9549-BD86-64D2882017CF}" type="slidenum">
              <a:rPr lang="sk-SK" smtClean="0"/>
              <a:pPr/>
              <a:t>6</a:t>
            </a:fld>
            <a:endParaRPr lang="sk-SK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9A8FAC-9411-F250-00D8-4095FC1ACD94}"/>
              </a:ext>
            </a:extLst>
          </p:cNvPr>
          <p:cNvSpPr/>
          <p:nvPr/>
        </p:nvSpPr>
        <p:spPr>
          <a:xfrm>
            <a:off x="1141544" y="1466405"/>
            <a:ext cx="3026657" cy="11073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Hotovosť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2A85FD-B23C-C0DB-BC1C-3835AFB8A1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7121" y="1446771"/>
            <a:ext cx="3108754" cy="107199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sk-SK" dirty="0"/>
              <a:t>    </a:t>
            </a:r>
            <a:r>
              <a:rPr lang="sk-SK" sz="2800" b="1" dirty="0"/>
              <a:t>SEPA platby </a:t>
            </a:r>
          </a:p>
          <a:p>
            <a:pPr marL="0" indent="0">
              <a:buNone/>
            </a:pPr>
            <a:r>
              <a:rPr lang="en-US" sz="2600" dirty="0"/>
              <a:t>  </a:t>
            </a:r>
            <a:r>
              <a:rPr lang="sk-SK" sz="2600" dirty="0"/>
              <a:t>  </a:t>
            </a:r>
            <a:r>
              <a:rPr lang="en-US" sz="2400" dirty="0"/>
              <a:t>Online &amp;</a:t>
            </a:r>
            <a:r>
              <a:rPr lang="sk-SK" sz="2400" dirty="0"/>
              <a:t> Pobočky </a:t>
            </a:r>
            <a:r>
              <a:rPr lang="en-US" sz="2400" dirty="0"/>
              <a:t>   </a:t>
            </a:r>
            <a:r>
              <a:rPr lang="sk-SK" sz="2400" dirty="0"/>
              <a:t> 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E9975E-EBD9-836C-782A-5A5C55CD82BA}"/>
              </a:ext>
            </a:extLst>
          </p:cNvPr>
          <p:cNvSpPr/>
          <p:nvPr/>
        </p:nvSpPr>
        <p:spPr>
          <a:xfrm>
            <a:off x="7931874" y="1446771"/>
            <a:ext cx="3296257" cy="10567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Platby kartami</a:t>
            </a:r>
          </a:p>
          <a:p>
            <a:pPr algn="ctr"/>
            <a:r>
              <a:rPr lang="sk-SK" sz="2000" dirty="0">
                <a:solidFill>
                  <a:srgbClr val="0067AC"/>
                </a:solidFill>
              </a:rPr>
              <a:t>      POS, E-commerce</a:t>
            </a:r>
            <a:endParaRPr lang="sk-SK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010D2-0C78-0552-EAA0-B182257B8B5E}"/>
              </a:ext>
            </a:extLst>
          </p:cNvPr>
          <p:cNvSpPr txBox="1"/>
          <p:nvPr/>
        </p:nvSpPr>
        <p:spPr>
          <a:xfrm flipH="1">
            <a:off x="12155" y="1222184"/>
            <a:ext cx="117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sk-SK" b="1" dirty="0">
                <a:solidFill>
                  <a:schemeClr val="accent1"/>
                </a:solidFill>
              </a:rPr>
              <a:t>2019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D0B5A1A-F6E5-1D21-AFF0-FEF08F34B982}"/>
              </a:ext>
            </a:extLst>
          </p:cNvPr>
          <p:cNvSpPr/>
          <p:nvPr/>
        </p:nvSpPr>
        <p:spPr>
          <a:xfrm>
            <a:off x="5841254" y="2712433"/>
            <a:ext cx="509492" cy="677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B3FB57-4AAA-A6A8-AD03-C7DDF5180356}"/>
              </a:ext>
            </a:extLst>
          </p:cNvPr>
          <p:cNvSpPr txBox="1"/>
          <p:nvPr/>
        </p:nvSpPr>
        <p:spPr>
          <a:xfrm>
            <a:off x="1462612" y="1565318"/>
            <a:ext cx="317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     </a:t>
            </a:r>
            <a:r>
              <a:rPr lang="sk-SK" sz="2400" b="1" dirty="0">
                <a:solidFill>
                  <a:srgbClr val="0067AC"/>
                </a:solidFill>
              </a:rPr>
              <a:t>Hotovosť</a:t>
            </a:r>
          </a:p>
          <a:p>
            <a:r>
              <a:rPr lang="en-US" sz="2000" dirty="0">
                <a:solidFill>
                  <a:srgbClr val="0067AC"/>
                </a:solidFill>
              </a:rPr>
              <a:t>      ATM &amp; </a:t>
            </a:r>
            <a:r>
              <a:rPr lang="sk-SK" sz="2000" dirty="0">
                <a:solidFill>
                  <a:srgbClr val="0067AC"/>
                </a:solidFill>
              </a:rPr>
              <a:t>Pobočky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F84455-514A-A0DC-42BF-BEB3121D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12" y="1589536"/>
            <a:ext cx="656581" cy="5642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D22429-DF35-3BED-7269-BC0146B4A582}"/>
              </a:ext>
            </a:extLst>
          </p:cNvPr>
          <p:cNvSpPr txBox="1"/>
          <p:nvPr/>
        </p:nvSpPr>
        <p:spPr>
          <a:xfrm>
            <a:off x="22038" y="3440775"/>
            <a:ext cx="117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sk-SK" b="1" dirty="0">
                <a:solidFill>
                  <a:schemeClr val="accent1"/>
                </a:solidFill>
              </a:rPr>
              <a:t>202</a:t>
            </a:r>
            <a:r>
              <a:rPr lang="en-US" b="1" dirty="0">
                <a:solidFill>
                  <a:schemeClr val="accent1"/>
                </a:solidFill>
              </a:rPr>
              <a:t>5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CEBCC3C-3DEF-FC81-459E-BE0C631D4C38}"/>
              </a:ext>
            </a:extLst>
          </p:cNvPr>
          <p:cNvSpPr/>
          <p:nvPr/>
        </p:nvSpPr>
        <p:spPr>
          <a:xfrm>
            <a:off x="845205" y="3657559"/>
            <a:ext cx="3395195" cy="22668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Hotovosť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177CCC-63B5-D33F-8314-545F7591D981}"/>
              </a:ext>
            </a:extLst>
          </p:cNvPr>
          <p:cNvSpPr/>
          <p:nvPr/>
        </p:nvSpPr>
        <p:spPr>
          <a:xfrm>
            <a:off x="4556658" y="3648846"/>
            <a:ext cx="3202025" cy="22668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800" b="1" dirty="0"/>
              <a:t>SEPA platby</a:t>
            </a:r>
            <a:endParaRPr lang="sk-SK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7A3E67F-6196-6684-23DD-91EAC04B0F57}"/>
              </a:ext>
            </a:extLst>
          </p:cNvPr>
          <p:cNvSpPr/>
          <p:nvPr/>
        </p:nvSpPr>
        <p:spPr>
          <a:xfrm>
            <a:off x="8003996" y="3625440"/>
            <a:ext cx="3342799" cy="22668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7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sť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F7DA2B-70B1-97F3-E95F-75335F312324}"/>
              </a:ext>
            </a:extLst>
          </p:cNvPr>
          <p:cNvSpPr txBox="1"/>
          <p:nvPr/>
        </p:nvSpPr>
        <p:spPr>
          <a:xfrm>
            <a:off x="914400" y="3724158"/>
            <a:ext cx="3605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7AC"/>
                </a:solidFill>
              </a:rPr>
              <a:t>Bezhotovostné pobočky </a:t>
            </a:r>
            <a:endParaRPr lang="sk-SK" sz="1600" b="1" dirty="0">
              <a:solidFill>
                <a:srgbClr val="0067AC"/>
              </a:solidFill>
            </a:endParaRPr>
          </a:p>
          <a:p>
            <a:endParaRPr lang="en-US" dirty="0">
              <a:solidFill>
                <a:srgbClr val="0067AC"/>
              </a:solidFill>
            </a:endParaRPr>
          </a:p>
          <a:p>
            <a:r>
              <a:rPr lang="sk-SK" dirty="0">
                <a:solidFill>
                  <a:srgbClr val="0067AC"/>
                </a:solidFill>
              </a:rPr>
              <a:t>Výber hotovosti – z ATM </a:t>
            </a:r>
          </a:p>
          <a:p>
            <a:r>
              <a:rPr lang="sk-SK" dirty="0">
                <a:solidFill>
                  <a:srgbClr val="0067AC"/>
                </a:solidFill>
              </a:rPr>
              <a:t>Vklad hotovosti – cez ATM </a:t>
            </a:r>
          </a:p>
          <a:p>
            <a:endParaRPr lang="en-US" dirty="0">
              <a:solidFill>
                <a:srgbClr val="0067AC"/>
              </a:solidFill>
            </a:endParaRPr>
          </a:p>
          <a:p>
            <a:r>
              <a:rPr lang="sk-SK" dirty="0">
                <a:solidFill>
                  <a:srgbClr val="0067AC"/>
                </a:solidFill>
              </a:rPr>
              <a:t>Prevody na pobočke-    </a:t>
            </a:r>
          </a:p>
          <a:p>
            <a:r>
              <a:rPr lang="sk-SK" dirty="0">
                <a:solidFill>
                  <a:srgbClr val="0067AC"/>
                </a:solidFill>
              </a:rPr>
              <a:t>vysoké poplatky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B89929-7D47-DC1B-B7F4-2198FCEF78BF}"/>
              </a:ext>
            </a:extLst>
          </p:cNvPr>
          <p:cNvSpPr txBox="1"/>
          <p:nvPr/>
        </p:nvSpPr>
        <p:spPr>
          <a:xfrm>
            <a:off x="145496" y="2573799"/>
            <a:ext cx="20754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accent2"/>
                </a:solidFill>
              </a:rPr>
              <a:t>Digitali</a:t>
            </a:r>
            <a:r>
              <a:rPr lang="en-US" b="1" dirty="0">
                <a:solidFill>
                  <a:schemeClr val="accent2"/>
                </a:solidFill>
              </a:rPr>
              <a:t>z</a:t>
            </a:r>
            <a:r>
              <a:rPr lang="sk-SK" b="1" dirty="0">
                <a:solidFill>
                  <a:schemeClr val="accent2"/>
                </a:solidFill>
              </a:rPr>
              <a:t>ácia</a:t>
            </a:r>
          </a:p>
          <a:p>
            <a:r>
              <a:rPr lang="sk-SK" sz="1400" b="1" dirty="0">
                <a:solidFill>
                  <a:schemeClr val="accent2"/>
                </a:solidFill>
              </a:rPr>
              <a:t>fina</a:t>
            </a:r>
            <a:r>
              <a:rPr lang="en-US" sz="1400" b="1" dirty="0">
                <a:solidFill>
                  <a:schemeClr val="accent2"/>
                </a:solidFill>
              </a:rPr>
              <a:t>n</a:t>
            </a:r>
            <a:r>
              <a:rPr lang="sk-SK" sz="1400" b="1" dirty="0">
                <a:solidFill>
                  <a:schemeClr val="accent2"/>
                </a:solidFill>
              </a:rPr>
              <a:t>čných služieb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A7820-CBFF-A061-A96B-815917373ED9}"/>
              </a:ext>
            </a:extLst>
          </p:cNvPr>
          <p:cNvSpPr txBox="1"/>
          <p:nvPr/>
        </p:nvSpPr>
        <p:spPr>
          <a:xfrm>
            <a:off x="6404512" y="43895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F27D3A-C140-0DF8-0EB5-14CC1D1C7CC3}"/>
              </a:ext>
            </a:extLst>
          </p:cNvPr>
          <p:cNvSpPr txBox="1"/>
          <p:nvPr/>
        </p:nvSpPr>
        <p:spPr>
          <a:xfrm>
            <a:off x="4629364" y="3741490"/>
            <a:ext cx="32962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7AC"/>
                </a:solidFill>
              </a:rPr>
              <a:t>60</a:t>
            </a:r>
            <a:r>
              <a:rPr lang="sk-SK" b="1" dirty="0">
                <a:solidFill>
                  <a:srgbClr val="0067AC"/>
                </a:solidFill>
              </a:rPr>
              <a:t>% SEPA platieb</a:t>
            </a:r>
          </a:p>
          <a:p>
            <a:r>
              <a:rPr lang="en-US" b="1" dirty="0">
                <a:solidFill>
                  <a:schemeClr val="accent2"/>
                </a:solidFill>
              </a:rPr>
              <a:t>40% </a:t>
            </a:r>
            <a:r>
              <a:rPr lang="sk-SK" b="1" dirty="0">
                <a:solidFill>
                  <a:schemeClr val="accent2"/>
                </a:solidFill>
              </a:rPr>
              <a:t>SEPA okamžitých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67AC"/>
                </a:solidFill>
              </a:rPr>
              <a:t>Q1 2025</a:t>
            </a:r>
          </a:p>
          <a:p>
            <a:endParaRPr lang="en-US" sz="1600" dirty="0">
              <a:solidFill>
                <a:srgbClr val="0067AC"/>
              </a:solidFill>
            </a:endParaRPr>
          </a:p>
          <a:p>
            <a:r>
              <a:rPr lang="sk-SK" b="1" dirty="0">
                <a:solidFill>
                  <a:srgbClr val="0067AC"/>
                </a:solidFill>
              </a:rPr>
              <a:t>Koniec r.</a:t>
            </a:r>
            <a:r>
              <a:rPr lang="en-US" b="1" dirty="0">
                <a:solidFill>
                  <a:srgbClr val="0067AC"/>
                </a:solidFill>
              </a:rPr>
              <a:t> </a:t>
            </a:r>
            <a:r>
              <a:rPr lang="sk-SK" b="1" dirty="0">
                <a:solidFill>
                  <a:srgbClr val="0067AC"/>
                </a:solidFill>
              </a:rPr>
              <a:t>2025</a:t>
            </a:r>
            <a:endParaRPr lang="en-US" b="1" dirty="0">
              <a:solidFill>
                <a:srgbClr val="0067AC"/>
              </a:solidFill>
            </a:endParaRPr>
          </a:p>
          <a:p>
            <a:r>
              <a:rPr lang="sk-SK" dirty="0">
                <a:solidFill>
                  <a:srgbClr val="0067AC"/>
                </a:solidFill>
              </a:rPr>
              <a:t>Dopad regulácie</a:t>
            </a:r>
          </a:p>
          <a:p>
            <a:r>
              <a:rPr lang="en-US" i="1" dirty="0">
                <a:solidFill>
                  <a:srgbClr val="0067AC"/>
                </a:solidFill>
              </a:rPr>
              <a:t>SCT Inst &gt; 50% </a:t>
            </a:r>
            <a:r>
              <a:rPr lang="sk-SK" i="1" dirty="0">
                <a:solidFill>
                  <a:srgbClr val="0067AC"/>
                </a:solidFill>
              </a:rPr>
              <a:t>?</a:t>
            </a:r>
            <a:endParaRPr lang="sk-SK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635ECB-043E-7948-381D-3E0559236C16}"/>
              </a:ext>
            </a:extLst>
          </p:cNvPr>
          <p:cNvSpPr txBox="1"/>
          <p:nvPr/>
        </p:nvSpPr>
        <p:spPr>
          <a:xfrm>
            <a:off x="8074941" y="3741490"/>
            <a:ext cx="3342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7AC"/>
                </a:solidFill>
              </a:rPr>
              <a:t>6</a:t>
            </a:r>
            <a:r>
              <a:rPr lang="en-US" b="1" dirty="0">
                <a:solidFill>
                  <a:srgbClr val="0067AC"/>
                </a:solidFill>
              </a:rPr>
              <a:t>2% </a:t>
            </a:r>
            <a:r>
              <a:rPr lang="sk-SK" b="1" dirty="0">
                <a:solidFill>
                  <a:srgbClr val="0067AC"/>
                </a:solidFill>
              </a:rPr>
              <a:t>platby kartami</a:t>
            </a:r>
          </a:p>
          <a:p>
            <a:r>
              <a:rPr lang="sk-SK" b="1" dirty="0">
                <a:solidFill>
                  <a:schemeClr val="accent2"/>
                </a:solidFill>
              </a:rPr>
              <a:t>3</a:t>
            </a:r>
            <a:r>
              <a:rPr lang="en-US" b="1" dirty="0">
                <a:solidFill>
                  <a:schemeClr val="accent2"/>
                </a:solidFill>
              </a:rPr>
              <a:t>8</a:t>
            </a:r>
            <a:r>
              <a:rPr lang="sk-SK" b="1" dirty="0">
                <a:solidFill>
                  <a:schemeClr val="accent2"/>
                </a:solidFill>
              </a:rPr>
              <a:t>% platby mobilom</a:t>
            </a:r>
          </a:p>
          <a:p>
            <a:r>
              <a:rPr lang="en-US" dirty="0">
                <a:solidFill>
                  <a:srgbClr val="0067AC"/>
                </a:solidFill>
              </a:rPr>
              <a:t>Febru</a:t>
            </a:r>
            <a:r>
              <a:rPr lang="sk-SK" dirty="0">
                <a:solidFill>
                  <a:srgbClr val="0067AC"/>
                </a:solidFill>
              </a:rPr>
              <a:t>ár</a:t>
            </a:r>
            <a:r>
              <a:rPr lang="en-US" dirty="0">
                <a:solidFill>
                  <a:srgbClr val="0067AC"/>
                </a:solidFill>
              </a:rPr>
              <a:t> 202</a:t>
            </a:r>
            <a:r>
              <a:rPr lang="sk-SK" dirty="0">
                <a:solidFill>
                  <a:srgbClr val="0067AC"/>
                </a:solidFill>
              </a:rPr>
              <a:t>5</a:t>
            </a:r>
          </a:p>
          <a:p>
            <a:endParaRPr lang="en-US" dirty="0">
              <a:solidFill>
                <a:srgbClr val="0067AC"/>
              </a:solidFill>
            </a:endParaRPr>
          </a:p>
          <a:p>
            <a:r>
              <a:rPr lang="sk-SK" dirty="0">
                <a:solidFill>
                  <a:srgbClr val="0067AC"/>
                </a:solidFill>
              </a:rPr>
              <a:t>Zvyšovanie podielu mob.</a:t>
            </a:r>
            <a:r>
              <a:rPr lang="en-US" dirty="0">
                <a:solidFill>
                  <a:srgbClr val="0067AC"/>
                </a:solidFill>
              </a:rPr>
              <a:t> </a:t>
            </a:r>
            <a:r>
              <a:rPr lang="sk-SK" dirty="0">
                <a:solidFill>
                  <a:srgbClr val="0067AC"/>
                </a:solidFill>
              </a:rPr>
              <a:t>platieb</a:t>
            </a:r>
            <a:r>
              <a:rPr lang="en-US" dirty="0">
                <a:solidFill>
                  <a:srgbClr val="0067AC"/>
                </a:solidFill>
              </a:rPr>
              <a:t>, za Q</a:t>
            </a:r>
            <a:r>
              <a:rPr lang="sk-SK" dirty="0">
                <a:solidFill>
                  <a:srgbClr val="0067AC"/>
                </a:solidFill>
              </a:rPr>
              <a:t> </a:t>
            </a:r>
            <a:r>
              <a:rPr lang="en-US" dirty="0">
                <a:solidFill>
                  <a:srgbClr val="0067AC"/>
                </a:solidFill>
              </a:rPr>
              <a:t>o </a:t>
            </a:r>
            <a:r>
              <a:rPr lang="en-US" b="1" dirty="0">
                <a:solidFill>
                  <a:srgbClr val="0067AC"/>
                </a:solidFill>
              </a:rPr>
              <a:t>2%</a:t>
            </a:r>
            <a:endParaRPr lang="sk-SK" b="1" dirty="0">
              <a:solidFill>
                <a:srgbClr val="0067AC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A8C1D19-1040-3595-361B-D6F8CA38C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062" y="1555756"/>
            <a:ext cx="524377" cy="313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D4A45-C3B3-0EA3-D141-F94B9A34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76" y="1613328"/>
            <a:ext cx="642993" cy="434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3E12BB-9323-3839-2901-E4DAB9908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1872">
            <a:off x="8247929" y="1875384"/>
            <a:ext cx="297308" cy="594616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1B1C7D51-8C1C-9E62-C4EF-5FDF00E16C61}"/>
              </a:ext>
            </a:extLst>
          </p:cNvPr>
          <p:cNvSpPr/>
          <p:nvPr/>
        </p:nvSpPr>
        <p:spPr>
          <a:xfrm>
            <a:off x="2288056" y="2766211"/>
            <a:ext cx="509492" cy="677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93BDA61-0C9C-2D05-DED4-F892587DF528}"/>
              </a:ext>
            </a:extLst>
          </p:cNvPr>
          <p:cNvSpPr/>
          <p:nvPr/>
        </p:nvSpPr>
        <p:spPr>
          <a:xfrm>
            <a:off x="9284888" y="2697457"/>
            <a:ext cx="509492" cy="6774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385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4DA942-3546-D97A-3D09-C263E0606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979" y="227281"/>
            <a:ext cx="9191400" cy="687119"/>
          </a:xfrm>
        </p:spPr>
        <p:txBody>
          <a:bodyPr>
            <a:normAutofit/>
          </a:bodyPr>
          <a:lstStyle/>
          <a:p>
            <a:r>
              <a:rPr lang="sk-SK" dirty="0"/>
              <a:t>1.5 Trendy v platbách </a:t>
            </a:r>
          </a:p>
          <a:p>
            <a:endParaRPr lang="sk-S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ACA4-8BEE-88B9-F6A7-758C94AC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598" y="6191248"/>
            <a:ext cx="9468293" cy="365125"/>
          </a:xfrm>
        </p:spPr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22CA2-FF22-7B6A-4317-8BAC49CA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3093" y="6373811"/>
            <a:ext cx="1478493" cy="365125"/>
          </a:xfrm>
        </p:spPr>
        <p:txBody>
          <a:bodyPr/>
          <a:lstStyle/>
          <a:p>
            <a:fld id="{5DD979C4-B72D-9549-BD86-64D2882017CF}" type="slidenum">
              <a:rPr lang="sk-SK" smtClean="0"/>
              <a:pPr/>
              <a:t>7</a:t>
            </a:fld>
            <a:endParaRPr lang="sk-S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010D2-0C78-0552-EAA0-B182257B8B5E}"/>
              </a:ext>
            </a:extLst>
          </p:cNvPr>
          <p:cNvSpPr txBox="1"/>
          <p:nvPr/>
        </p:nvSpPr>
        <p:spPr>
          <a:xfrm flipH="1">
            <a:off x="59751" y="1824292"/>
            <a:ext cx="117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 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B3FB57-4AAA-A6A8-AD03-C7DDF5180356}"/>
              </a:ext>
            </a:extLst>
          </p:cNvPr>
          <p:cNvSpPr txBox="1"/>
          <p:nvPr/>
        </p:nvSpPr>
        <p:spPr>
          <a:xfrm>
            <a:off x="-343797" y="1593459"/>
            <a:ext cx="317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        </a:t>
            </a:r>
            <a:endParaRPr lang="sk-SK" sz="2000" dirty="0">
              <a:solidFill>
                <a:srgbClr val="0067AC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A7820-CBFF-A061-A96B-815917373ED9}"/>
              </a:ext>
            </a:extLst>
          </p:cNvPr>
          <p:cNvSpPr txBox="1"/>
          <p:nvPr/>
        </p:nvSpPr>
        <p:spPr>
          <a:xfrm>
            <a:off x="6404512" y="43895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7AB5DF91-A1C9-217C-A6DD-6ADBAA8BC677}"/>
              </a:ext>
            </a:extLst>
          </p:cNvPr>
          <p:cNvSpPr/>
          <p:nvPr/>
        </p:nvSpPr>
        <p:spPr>
          <a:xfrm>
            <a:off x="1047381" y="2940707"/>
            <a:ext cx="1989964" cy="97236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6F2BFA2B-3CF7-A00F-630D-6A6EDD5A2344}"/>
              </a:ext>
            </a:extLst>
          </p:cNvPr>
          <p:cNvSpPr txBox="1">
            <a:spLocks/>
          </p:cNvSpPr>
          <p:nvPr/>
        </p:nvSpPr>
        <p:spPr>
          <a:xfrm>
            <a:off x="3376246" y="2609243"/>
            <a:ext cx="5589627" cy="1970255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67A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kern="1200">
                <a:solidFill>
                  <a:srgbClr val="0067AC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0067AC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7AC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7AC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67A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 </a:t>
            </a:r>
            <a:r>
              <a:rPr lang="sk-SK" sz="3200" dirty="0"/>
              <a:t> </a:t>
            </a:r>
            <a:r>
              <a:rPr lang="en-US" sz="3200" dirty="0"/>
              <a:t> </a:t>
            </a:r>
            <a:r>
              <a:rPr lang="sk-SK" sz="3200" dirty="0"/>
              <a:t> </a:t>
            </a:r>
            <a:r>
              <a:rPr lang="en-US" sz="3200" b="1" dirty="0"/>
              <a:t> </a:t>
            </a:r>
            <a:r>
              <a:rPr lang="sk-SK" sz="3200" b="1" dirty="0"/>
              <a:t>Okamžité platby</a:t>
            </a:r>
            <a:r>
              <a:rPr lang="en-US" sz="3200" b="1" dirty="0"/>
              <a:t> &amp;</a:t>
            </a:r>
            <a:r>
              <a:rPr lang="sk-SK" sz="3200" b="1" dirty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200" b="1" dirty="0"/>
              <a:t>   </a:t>
            </a:r>
            <a:r>
              <a:rPr lang="en-US" sz="3200" b="1" dirty="0"/>
              <a:t>D</a:t>
            </a:r>
            <a:r>
              <a:rPr lang="sk-SK" sz="3200" b="1" dirty="0"/>
              <a:t>igitálne peňaženky</a:t>
            </a:r>
            <a:r>
              <a:rPr lang="en-US" sz="3200" b="1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CBEDE4-848A-132E-D55A-CCABAEC1FFB6}"/>
              </a:ext>
            </a:extLst>
          </p:cNvPr>
          <p:cNvSpPr txBox="1"/>
          <p:nvPr/>
        </p:nvSpPr>
        <p:spPr>
          <a:xfrm>
            <a:off x="1207039" y="323414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>
                <a:solidFill>
                  <a:schemeClr val="accent1">
                    <a:lumMod val="75000"/>
                  </a:schemeClr>
                </a:solidFill>
              </a:rPr>
              <a:t>TRENDY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59B100E-45A9-E6C3-861E-6EB208AE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3653">
            <a:off x="3582674" y="3622324"/>
            <a:ext cx="304826" cy="609653"/>
          </a:xfrm>
          <a:prstGeom prst="rect">
            <a:avLst/>
          </a:prstGeom>
        </p:spPr>
      </p:pic>
      <p:pic>
        <p:nvPicPr>
          <p:cNvPr id="48" name="Picture Placeholder 10">
            <a:extLst>
              <a:ext uri="{FF2B5EF4-FFF2-40B4-BE49-F238E27FC236}">
                <a16:creationId xmlns:a16="http://schemas.microsoft.com/office/drawing/2014/main" id="{7E29D8EC-8F4B-7B89-A78C-28C6A1743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25" r="14125"/>
          <a:stretch/>
        </p:blipFill>
        <p:spPr>
          <a:xfrm>
            <a:off x="9652121" y="2795102"/>
            <a:ext cx="1934476" cy="178439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389663-84BB-CAF9-5612-95408031ECD6}"/>
              </a:ext>
            </a:extLst>
          </p:cNvPr>
          <p:cNvSpPr txBox="1"/>
          <p:nvPr/>
        </p:nvSpPr>
        <p:spPr>
          <a:xfrm>
            <a:off x="9054652" y="2958966"/>
            <a:ext cx="508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?</a:t>
            </a:r>
            <a:endParaRPr lang="sk-SK" sz="2800" b="1" dirty="0">
              <a:solidFill>
                <a:schemeClr val="accent1"/>
              </a:solidFill>
            </a:endParaRPr>
          </a:p>
          <a:p>
            <a:r>
              <a:rPr lang="sk-SK" sz="2800" b="1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B2EC5DB-1826-0746-7171-7F33888E53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286" y="1521437"/>
            <a:ext cx="9468293" cy="5570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000" b="1" dirty="0">
                <a:latin typeface="+mn-lt"/>
              </a:rPr>
              <a:t>Zhrnutie:</a:t>
            </a:r>
            <a:endParaRPr lang="sk-SK" sz="2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A2CE87-93F2-C6F5-C388-9FDB5E523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979" y="3024562"/>
            <a:ext cx="659971" cy="4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37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218BD8-8D1F-2E57-7B81-BB41411FC2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7708" y="1694045"/>
            <a:ext cx="6875600" cy="423093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Inovatívny a plne akceptovaný univerzálny platobný prostriedok ako doplnok hotovosti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Dobrovoľnosť pri platení za tovary a služby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Zadarmo na základné použitie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Bude podporovať digitálnu finančnú inklúziu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Zabezpečí najvyššiu možnú anonymitu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Bude používať najbezpečnejšie moderné technológie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dirty="0"/>
              <a:t>Prienik výhod pre centrálne banky, obchodníkov, ako aj koncových používateľov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/>
          </a:p>
          <a:p>
            <a:endParaRPr lang="sk-SK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CBE1FD-768D-69A3-E3FD-942E5CA7F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456" y="227281"/>
            <a:ext cx="9358144" cy="687119"/>
          </a:xfrm>
        </p:spPr>
        <p:txBody>
          <a:bodyPr/>
          <a:lstStyle/>
          <a:p>
            <a:r>
              <a:rPr lang="sk-SK" dirty="0"/>
              <a:t>2.1 Čím by D</a:t>
            </a:r>
            <a:r>
              <a:rPr lang="sk-SK" sz="4000" dirty="0"/>
              <a:t>€ </a:t>
            </a:r>
            <a:r>
              <a:rPr lang="sk-SK" dirty="0"/>
              <a:t>malo byť</a:t>
            </a:r>
            <a:r>
              <a:rPr lang="en-US" sz="4000" dirty="0"/>
              <a:t>?</a:t>
            </a:r>
            <a:endParaRPr lang="sk-S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82EBA-6CDF-D7B1-2DF9-3370A55D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E7790-3110-3C47-3348-BAC898D3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2F50B3-F845-A414-4BDF-BEF944FF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6" y="1660020"/>
            <a:ext cx="4203820" cy="35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75A943-4336-C5F9-8740-B08FAEB6DF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2062800"/>
            <a:ext cx="5701996" cy="4795200"/>
          </a:xfrm>
        </p:spPr>
        <p:txBody>
          <a:bodyPr>
            <a:normAutofit/>
          </a:bodyPr>
          <a:lstStyle/>
          <a:p>
            <a:r>
              <a:rPr lang="sk-SK" sz="2800" b="1" dirty="0"/>
              <a:t>Bezproblémová registrácia </a:t>
            </a:r>
            <a:r>
              <a:rPr lang="sk-SK" sz="2800" dirty="0"/>
              <a:t>a </a:t>
            </a:r>
            <a:r>
              <a:rPr lang="sk-SK" sz="2800" b="1" dirty="0"/>
              <a:t>jednoduchý prístup </a:t>
            </a:r>
            <a:r>
              <a:rPr lang="sk-SK" sz="2800" dirty="0"/>
              <a:t>užívateľov prostredníctvom existujúcej online mobilnej aplikácie banky alebo mobilnej aplikácie ECB</a:t>
            </a:r>
          </a:p>
          <a:p>
            <a:r>
              <a:rPr lang="sk-SK" sz="2800" dirty="0"/>
              <a:t>Bezkontaktné </a:t>
            </a:r>
            <a:r>
              <a:rPr lang="sk-SK" sz="2800" b="1" dirty="0"/>
              <a:t>platby mobilom </a:t>
            </a:r>
            <a:r>
              <a:rPr lang="sk-SK" sz="2800" dirty="0"/>
              <a:t>alebo </a:t>
            </a:r>
            <a:r>
              <a:rPr lang="sk-SK" sz="2800" b="1" dirty="0"/>
              <a:t>kartou</a:t>
            </a:r>
          </a:p>
          <a:p>
            <a:r>
              <a:rPr lang="sk-SK" sz="2800" dirty="0"/>
              <a:t>Použiteľnosť</a:t>
            </a:r>
            <a:r>
              <a:rPr lang="sk-SK" sz="2800" b="1" dirty="0"/>
              <a:t> s limitmi držby a s prepojením na </a:t>
            </a:r>
            <a:r>
              <a:rPr lang="en-US" sz="2800" b="1" dirty="0"/>
              <a:t>be</a:t>
            </a:r>
            <a:r>
              <a:rPr lang="sk-SK" sz="2800" b="1" dirty="0"/>
              <a:t>žný účet</a:t>
            </a:r>
          </a:p>
          <a:p>
            <a:pPr marL="0" indent="0">
              <a:buNone/>
            </a:pPr>
            <a:endParaRPr lang="sk-SK" b="1" dirty="0"/>
          </a:p>
          <a:p>
            <a:endParaRPr lang="sk-SK" b="1" dirty="0"/>
          </a:p>
          <a:p>
            <a:endParaRPr lang="sk-S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01150-0011-95B7-EECE-355EF78C9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dirty="0"/>
              <a:t>2.2 Základná charakteristika</a:t>
            </a:r>
          </a:p>
          <a:p>
            <a:endParaRPr lang="sk-S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EC87-64A0-F9E6-55E6-4BBCA57A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Digitálne euro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F669-D72A-7ADF-1DC7-72CF5EA3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979C4-B72D-9549-BD86-64D2882017CF}" type="slidenum">
              <a:rPr lang="sk-SK" smtClean="0"/>
              <a:pPr/>
              <a:t>9</a:t>
            </a:fld>
            <a:endParaRPr lang="sk-SK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A6C3B15-8E7A-7B6F-45C3-480ADC18B1F0}"/>
              </a:ext>
            </a:extLst>
          </p:cNvPr>
          <p:cNvSpPr txBox="1">
            <a:spLocks/>
          </p:cNvSpPr>
          <p:nvPr/>
        </p:nvSpPr>
        <p:spPr>
          <a:xfrm>
            <a:off x="719137" y="1164391"/>
            <a:ext cx="11060201" cy="6871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67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Pohodln</a:t>
            </a:r>
            <a:r>
              <a:rPr lang="sk-SK" sz="2800" dirty="0">
                <a:latin typeface="Cambria" panose="02040503050406030204" pitchFamily="18" charset="0"/>
                <a:ea typeface="Cambria" panose="02040503050406030204" pitchFamily="18" charset="0"/>
              </a:rPr>
              <a:t>á platobná skúsenosť = jednoduché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&amp; r</a:t>
            </a:r>
            <a:r>
              <a:rPr lang="sk-SK" sz="2800" dirty="0">
                <a:latin typeface="Cambria" panose="02040503050406030204" pitchFamily="18" charset="0"/>
                <a:ea typeface="Cambria" panose="02040503050406030204" pitchFamily="18" charset="0"/>
              </a:rPr>
              <a:t>ýchle</a:t>
            </a:r>
            <a:endParaRPr lang="sk-SK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Placeholder 22">
            <a:extLst>
              <a:ext uri="{FF2B5EF4-FFF2-40B4-BE49-F238E27FC236}">
                <a16:creationId xmlns:a16="http://schemas.microsoft.com/office/drawing/2014/main" id="{1694AF76-F3A6-5474-F9D7-98A857D4A7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>
            <a:fillRect/>
          </a:stretch>
        </p:blipFill>
        <p:spPr>
          <a:xfrm>
            <a:off x="719137" y="1935332"/>
            <a:ext cx="5477268" cy="4326099"/>
          </a:xfrm>
          <a:custGeom>
            <a:avLst/>
            <a:gdLst/>
            <a:ahLst/>
            <a:cxnLst/>
            <a:rect l="l" t="t" r="r" b="b"/>
            <a:pathLst>
              <a:path w="4222750" h="3646487">
                <a:moveTo>
                  <a:pt x="0" y="0"/>
                </a:moveTo>
                <a:lnTo>
                  <a:pt x="4222750" y="0"/>
                </a:lnTo>
                <a:lnTo>
                  <a:pt x="3293625" y="3646487"/>
                </a:lnTo>
                <a:lnTo>
                  <a:pt x="0" y="36464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587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heme/theme1.xml><?xml version="1.0" encoding="utf-8"?>
<a:theme xmlns:a="http://schemas.openxmlformats.org/drawingml/2006/main" name="NBS POWERPOINT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28647-65DC-F448-B0EA-9459F8C97467}" vid="{9CDC66B7-B5F9-3843-88D4-49435785FDC4}"/>
    </a:ext>
  </a:extLst>
</a:theme>
</file>

<file path=ppt/theme/theme2.xml><?xml version="1.0" encoding="utf-8"?>
<a:theme xmlns:a="http://schemas.openxmlformats.org/drawingml/2006/main" name="ECB Default 16x9">
  <a:themeElements>
    <a:clrScheme name="___FINAL___ECB___">
      <a:dk1>
        <a:srgbClr val="585858"/>
      </a:dk1>
      <a:lt1>
        <a:srgbClr val="FFFFFF"/>
      </a:lt1>
      <a:dk2>
        <a:srgbClr val="003399"/>
      </a:dk2>
      <a:lt2>
        <a:srgbClr val="BEBEBE"/>
      </a:lt2>
      <a:accent1>
        <a:srgbClr val="003399"/>
      </a:accent1>
      <a:accent2>
        <a:srgbClr val="4078B8"/>
      </a:accent2>
      <a:accent3>
        <a:srgbClr val="AF7598"/>
      </a:accent3>
      <a:accent4>
        <a:srgbClr val="682E32"/>
      </a:accent4>
      <a:accent5>
        <a:srgbClr val="EAC568"/>
      </a:accent5>
      <a:accent6>
        <a:srgbClr val="77B37F"/>
      </a:accent6>
      <a:hlink>
        <a:srgbClr val="5FA3DB"/>
      </a:hlink>
      <a:folHlink>
        <a:srgbClr val="A50021"/>
      </a:folHlink>
    </a:clrScheme>
    <a:fontScheme name="5_Leere Präsentation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lnDef>
  </a:objectDefaults>
  <a:extraClrSchemeLst>
    <a:extraClrScheme>
      <a:clrScheme name="5_Leere Präsentation 1">
        <a:dk1>
          <a:srgbClr val="585858"/>
        </a:dk1>
        <a:lt1>
          <a:srgbClr val="FFFFFF"/>
        </a:lt1>
        <a:dk2>
          <a:srgbClr val="003399"/>
        </a:dk2>
        <a:lt2>
          <a:srgbClr val="BEBEBE"/>
        </a:lt2>
        <a:accent1>
          <a:srgbClr val="4078B8"/>
        </a:accent1>
        <a:accent2>
          <a:srgbClr val="000066"/>
        </a:accent2>
        <a:accent3>
          <a:srgbClr val="FFFFFF"/>
        </a:accent3>
        <a:accent4>
          <a:srgbClr val="4A4A4A"/>
        </a:accent4>
        <a:accent5>
          <a:srgbClr val="AFBED8"/>
        </a:accent5>
        <a:accent6>
          <a:srgbClr val="00005C"/>
        </a:accent6>
        <a:hlink>
          <a:srgbClr val="008080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86A59482652A074F90B377E714AC8AE8" ma:contentTypeVersion="2" ma:contentTypeDescription="Upload an image." ma:contentTypeScope="" ma:versionID="54190887318d93c331e17768670b6989">
  <xsd:schema xmlns:xsd="http://www.w3.org/2001/XMLSchema" xmlns:xs="http://www.w3.org/2001/XMLSchema" xmlns:p="http://schemas.microsoft.com/office/2006/metadata/properties" xmlns:ns1="http://schemas.microsoft.com/sharepoint/v3" xmlns:ns2="CAD7385A-07AE-43A6-842E-8B888B839729" xmlns:ns3="http://schemas.microsoft.com/sharepoint/v3/fields" xmlns:ns4="d4dc1984-4e7d-439a-9f8d-a1b7ed460e00" targetNamespace="http://schemas.microsoft.com/office/2006/metadata/properties" ma:root="true" ma:fieldsID="f67a5eff6865efaa0e2f74915c1f153d" ns1:_="" ns2:_="" ns3:_="" ns4:_="">
    <xsd:import namespace="http://schemas.microsoft.com/sharepoint/v3"/>
    <xsd:import namespace="CAD7385A-07AE-43A6-842E-8B888B839729"/>
    <xsd:import namespace="http://schemas.microsoft.com/sharepoint/v3/fields"/>
    <xsd:import namespace="d4dc1984-4e7d-439a-9f8d-a1b7ed460e00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SharedWithUsers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7385A-07AE-43A6-842E-8B888B83972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c1984-4e7d-439a-9f8d-a1b7ed460e00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AD7385A-07AE-43A6-842E-8B888B839729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d4dc1984-4e7d-439a-9f8d-a1b7ed460e00">PKHP4E2NMEFV-2092872618-3162</_dlc_DocId>
    <_dlc_DocIdUrl xmlns="d4dc1984-4e7d-439a-9f8d-a1b7ed460e00">
      <Url>https://intranet.nbs.sk/_layouts/15/DocIdRedir.aspx?ID=PKHP4E2NMEFV-2092872618-3162</Url>
      <Description>PKHP4E2NMEFV-2092872618-3162</Description>
    </_dlc_DocIdUrl>
  </documentManagement>
</p:properties>
</file>

<file path=customXml/itemProps1.xml><?xml version="1.0" encoding="utf-8"?>
<ds:datastoreItem xmlns:ds="http://schemas.openxmlformats.org/officeDocument/2006/customXml" ds:itemID="{1F2A9A22-346A-475F-B023-55386102BF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82DE8C-A588-4389-9389-6D6A5DFE8A7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7A30212-54BC-49A7-96B6-1C2759B95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D7385A-07AE-43A6-842E-8B888B839729"/>
    <ds:schemaRef ds:uri="http://schemas.microsoft.com/sharepoint/v3/fields"/>
    <ds:schemaRef ds:uri="d4dc1984-4e7d-439a-9f8d-a1b7ed460e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B3D16DE-8995-4798-943F-0CC8C1BB5FA4}">
  <ds:schemaRefs>
    <ds:schemaRef ds:uri="http://schemas.microsoft.com/office/2006/metadata/properties"/>
    <ds:schemaRef ds:uri="http://schemas.microsoft.com/sharepoint/v3/field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4dc1984-4e7d-439a-9f8d-a1b7ed460e00"/>
    <ds:schemaRef ds:uri="http://purl.org/dc/elements/1.1/"/>
    <ds:schemaRef ds:uri="http://schemas.microsoft.com/office/2006/documentManagement/types"/>
    <ds:schemaRef ds:uri="CAD7385A-07AE-43A6-842E-8B888B839729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NBS - 16x9 - SK - BIELA (2)</Template>
  <TotalTime>30686</TotalTime>
  <Words>1706</Words>
  <Application>Microsoft Office PowerPoint</Application>
  <PresentationFormat>Widescreen</PresentationFormat>
  <Paragraphs>325</Paragraphs>
  <Slides>23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Cambria</vt:lpstr>
      <vt:lpstr>Times</vt:lpstr>
      <vt:lpstr>Verdana</vt:lpstr>
      <vt:lpstr>Wingdings</vt:lpstr>
      <vt:lpstr>ヒラギノ角ゴ Pro W3</vt:lpstr>
      <vt:lpstr>NBS POWERPOINT WHITE</vt:lpstr>
      <vt:lpstr>ECB Default 16x9</vt:lpstr>
      <vt:lpstr>think-cell Slide</vt:lpstr>
      <vt:lpstr>PowerPoint Presentation</vt:lpstr>
      <vt:lpstr>1</vt:lpstr>
      <vt:lpstr>- Takmer všetky centrálne banky vo svete sa dlhodobo venujú myšlienke možnej emisie digitálnej hotovosti  - Intenzita ich analýz je rozdielna  - Eurosystém je v súčasnosti prakticky najďalej, čo sa týka možnej budúcej emisie digitálneho eura  - Významný impulz - rok 2019 – prezentácia spoločnosti Facebook - plán vytvoriť globálnu digitálnu menu LIBRA (v roku 2020 premenovaná na DIEM)  - Centrálne banky museli reagovať  - Facebook postupne upustil od svojich plánov, ale myšlienka vytvorenia digitálnej hotovosti centrálnymi bankami sa ukázala ako opodstatnená  - Súčasná geopolitická situácia naviac ešte viac vyvoláva otázku vzniku jednotného celoeurópskeho riešenia na platenie </vt:lpstr>
      <vt:lpstr>PowerPoint Presentation</vt:lpstr>
      <vt:lpstr>Digitálne peňaženky sa stále viac používajú na platby  - v r. 2023, platby digitálnymi peňaženkami predstavovali 50% hodnoty všetkých platieb na internete a 30% hodnoty platieb na POS-termináloch   - sú najrýchlejšie sa vyvíjajúcou platobnou metódou na svete  - peňaženky dosahujú dominanciu v digitálnom obsahu na mnohých trhoch:       jednotná digitálna peňaženka so svojou značkou predbehla všetky ostatné    platobné metódy.    Je to výsledok prieskumu používateľov v Dánsku (MobilePay, 20%), v Nemecku     (PayPal, 36%), v Taliansku (PayPal, 25%) a v Číne (Alipay, 31%).  Zdroj : WORDPLAY : The Global payments report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Sidorová Lenka</dc:creator>
  <cp:keywords/>
  <dc:description/>
  <cp:lastModifiedBy>Pataki Rudolf</cp:lastModifiedBy>
  <cp:revision>206</cp:revision>
  <cp:lastPrinted>2023-10-16T09:02:52Z</cp:lastPrinted>
  <dcterms:created xsi:type="dcterms:W3CDTF">2023-09-25T13:07:49Z</dcterms:created>
  <dcterms:modified xsi:type="dcterms:W3CDTF">2025-05-06T08:04:09Z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0x0101009148F5A04DDD49CBA7127AADA5FB792B00AADE34325A8B49CDA8BB4DB53328F2140086A59482652A074F90B377E714AC8AE8</vt:lpwstr>
  </property>
  <property fmtid="{D5CDD505-2E9C-101B-9397-08002B2CF9AE}" pid="3" name="_dlc_DocIdItemGuid">
    <vt:lpwstr>25d78560-6748-45f2-bf8f-0a5effee4a3f</vt:lpwstr>
  </property>
</Properties>
</file>