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22" r:id="rId5"/>
    <p:sldId id="4374" r:id="rId6"/>
    <p:sldId id="4375" r:id="rId7"/>
    <p:sldId id="4376" r:id="rId8"/>
    <p:sldId id="385" r:id="rId9"/>
    <p:sldId id="4381" r:id="rId10"/>
    <p:sldId id="4377" r:id="rId11"/>
    <p:sldId id="270" r:id="rId12"/>
    <p:sldId id="261" r:id="rId13"/>
    <p:sldId id="257" r:id="rId14"/>
    <p:sldId id="4372" r:id="rId15"/>
    <p:sldId id="4378" r:id="rId16"/>
    <p:sldId id="4373" r:id="rId17"/>
    <p:sldId id="4382" r:id="rId18"/>
    <p:sldId id="10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28" autoAdjust="0"/>
  </p:normalViewPr>
  <p:slideViewPr>
    <p:cSldViewPr snapToGrid="0">
      <p:cViewPr varScale="1">
        <p:scale>
          <a:sx n="81" d="100"/>
          <a:sy n="81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1FE-2DE0-DF49-95A2-B74622F686BD}" type="datetimeFigureOut">
              <a:rPr lang="en-SK" smtClean="0"/>
              <a:t>04/21/2022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47BBC-7AD0-6E49-ACFA-AB2E7516C3EB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98646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noProof="0" dirty="0"/>
              <a:t>Skupina Asseco je jedným z najsilnejších softvérových domov v Európe</a:t>
            </a:r>
            <a:r>
              <a:rPr lang="sk-SK" noProof="0" dirty="0"/>
              <a:t>. </a:t>
            </a:r>
          </a:p>
          <a:p>
            <a:r>
              <a:rPr lang="sk-SK" noProof="0" dirty="0"/>
              <a:t>Naša </a:t>
            </a:r>
            <a:r>
              <a:rPr lang="sk-SK" b="1" noProof="0" dirty="0"/>
              <a:t>história</a:t>
            </a:r>
            <a:r>
              <a:rPr lang="sk-SK" noProof="0" dirty="0"/>
              <a:t> siaha až do roku 1990, kedy bola založená spoločnosť ASSET (pozor nie </a:t>
            </a:r>
            <a:r>
              <a:rPr lang="sk-SK" noProof="0" dirty="0" err="1"/>
              <a:t>Eset</a:t>
            </a:r>
            <a:r>
              <a:rPr lang="sk-SK" noProof="0" dirty="0"/>
              <a:t>). V roku 1999 sa z</a:t>
            </a:r>
            <a:r>
              <a:rPr lang="sk-SK" baseline="0" noProof="0" dirty="0"/>
              <a:t> nej </a:t>
            </a:r>
            <a:r>
              <a:rPr lang="sk-SK" noProof="0" dirty="0"/>
              <a:t>odčlenila softvérová divízia a bola založená spoločnosť ASSET Soft, ktorá v roku 2004 vytvorila strategické partnerstvo s poľskou spoločnosťou </a:t>
            </a:r>
            <a:r>
              <a:rPr lang="sk-SK" noProof="0" dirty="0" err="1"/>
              <a:t>Comp</a:t>
            </a:r>
            <a:r>
              <a:rPr lang="sk-SK" noProof="0" dirty="0"/>
              <a:t> </a:t>
            </a:r>
            <a:r>
              <a:rPr lang="sk-SK" noProof="0" dirty="0" err="1"/>
              <a:t>Rzeszów</a:t>
            </a:r>
            <a:r>
              <a:rPr lang="sk-SK" noProof="0" dirty="0"/>
              <a:t>. </a:t>
            </a:r>
          </a:p>
          <a:p>
            <a:r>
              <a:rPr lang="sk-SK" noProof="0" dirty="0"/>
              <a:t>Tak boli položené základy budúcej globálnej skupiny </a:t>
            </a:r>
            <a:r>
              <a:rPr lang="sk-SK" noProof="0" dirty="0" err="1"/>
              <a:t>Asseco</a:t>
            </a:r>
            <a:r>
              <a:rPr lang="sk-SK" baseline="0" noProof="0" dirty="0"/>
              <a:t>. Nasledovala séria akvizícií významných, stabilných IT spoločností na medzinárodných trhoch, ktoré boli obvykle lídrami vo svojej lokálnej krajine a segmente.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7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Doteraz</a:t>
            </a:r>
            <a:r>
              <a:rPr lang="sk-SK" baseline="0" dirty="0"/>
              <a:t> sme hovorili o celej skupine Asseco. </a:t>
            </a:r>
          </a:p>
          <a:p>
            <a:endParaRPr lang="sk-SK" baseline="0" dirty="0"/>
          </a:p>
          <a:p>
            <a:r>
              <a:rPr lang="sk-SK" baseline="0" dirty="0"/>
              <a:t>Ja osobne reprezentujem </a:t>
            </a:r>
            <a:r>
              <a:rPr lang="sk-SK" b="1" baseline="0" dirty="0"/>
              <a:t>spoločnosť Asseco Solutions</a:t>
            </a:r>
            <a:r>
              <a:rPr lang="sk-SK" baseline="0" dirty="0"/>
              <a:t>, ktorá sa v skupine orientuje na dodávku ERP riešení. Zoskupenie Asseco Solutions vzniklo vo vnútri skupiny Asseco zlúčením 3 </a:t>
            </a:r>
            <a:r>
              <a:rPr lang="sk-SK" baseline="0" dirty="0" err="1"/>
              <a:t>akvirovaných</a:t>
            </a:r>
            <a:r>
              <a:rPr lang="sk-SK" baseline="0" dirty="0"/>
              <a:t> významných, dlhoročných lokálnych hráčov v oblasti ERP systémov . V Čechách to bola firma LCS </a:t>
            </a:r>
            <a:r>
              <a:rPr lang="de-DE" dirty="0">
                <a:effectLst/>
              </a:rPr>
              <a:t>International</a:t>
            </a:r>
            <a:r>
              <a:rPr lang="sk-SK" dirty="0">
                <a:effectLst/>
              </a:rPr>
              <a:t>,</a:t>
            </a:r>
            <a:r>
              <a:rPr lang="sk-SK" baseline="0" dirty="0">
                <a:effectLst/>
              </a:rPr>
              <a:t> n</a:t>
            </a:r>
            <a:r>
              <a:rPr lang="sk-SK" baseline="0" dirty="0"/>
              <a:t>a Slovensku firma </a:t>
            </a:r>
            <a:r>
              <a:rPr lang="sk-SK" baseline="0" dirty="0" err="1"/>
              <a:t>Datalock</a:t>
            </a:r>
            <a:r>
              <a:rPr lang="sk-SK" baseline="0" dirty="0"/>
              <a:t> a v DACH (=nemecky hovoriacom) regióne spoločnosť AP AG. Preto je Asseco Solutions od svojho zrodu zastúpená v piatich krajinách – Česku, Slovensku, Nemecku, Rakúsku a Švajčiarsku. </a:t>
            </a:r>
          </a:p>
          <a:p>
            <a:r>
              <a:rPr lang="sk-SK" baseline="0" dirty="0"/>
              <a:t>A prirodzene, aj my medzinárodne rastieme. Asseco Solutions otvorilo v posledných rokoch svoje pobočky v Taliansku (Miláno) a Guatemale (</a:t>
            </a:r>
            <a:r>
              <a:rPr lang="sk-SK" baseline="0" dirty="0" err="1"/>
              <a:t>Guate</a:t>
            </a:r>
            <a:r>
              <a:rPr lang="sk-SK" baseline="0" dirty="0"/>
              <a:t>). 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1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/>
              <a:t>Na Slovensku má </a:t>
            </a:r>
            <a:r>
              <a:rPr lang="sk-SK" baseline="0" dirty="0" err="1"/>
              <a:t>Asseco</a:t>
            </a:r>
            <a:r>
              <a:rPr lang="sk-SK" baseline="0" dirty="0"/>
              <a:t> Solutions </a:t>
            </a:r>
            <a:r>
              <a:rPr lang="sk-SK" b="1" baseline="0" dirty="0"/>
              <a:t>centrálu v Bratislave a 4 pobočky </a:t>
            </a:r>
            <a:r>
              <a:rPr lang="sk-SK" baseline="0" dirty="0"/>
              <a:t>– kompetenčné centrá. Primárnou úlohou tímov, ktoré sú v nich lokalizované, je starostlivosť o našich zákazníkov. </a:t>
            </a:r>
            <a:endParaRPr lang="sk-SK" dirty="0"/>
          </a:p>
          <a:p>
            <a:endParaRPr lang="sk-SK" baseline="0" dirty="0"/>
          </a:p>
          <a:p>
            <a:r>
              <a:rPr lang="sk-SK" baseline="0" dirty="0"/>
              <a:t>A keď hovorím o tímoch, rád by som uviedol, ako meniaci sa trh vplýva na to, v akej organizačnej štruktúre pracujeme. Pôvodne sme boli organizovaní viac podľa typov vykonávaných čínností (napr. samostatne vývoj, samostatne obchod, samostatne služby). Pred takmer troma rokmi sme sa posunuli od produktovej firmy k viac k </a:t>
            </a:r>
            <a:r>
              <a:rPr lang="sk-SK" baseline="0" dirty="0" err="1"/>
              <a:t>službovej</a:t>
            </a:r>
            <a:r>
              <a:rPr lang="sk-SK" baseline="0" dirty="0"/>
              <a:t> firme – sústredili sme všetky kompetencie/role potrebné pre obsluhu zákazníkov do menších, akčnejších tímov. </a:t>
            </a:r>
            <a:r>
              <a:rPr lang="sk-SK" b="1" baseline="0" dirty="0"/>
              <a:t>Tímová štruktúra </a:t>
            </a:r>
            <a:r>
              <a:rPr lang="sk-SK" baseline="0" dirty="0"/>
              <a:t>nás jednoznačne posunula bližšie k zákazníkovi – každý zákazník si svoj tím pozná, na požiadavky reagujeme promptnejšie a efektívnejšie. </a:t>
            </a:r>
          </a:p>
          <a:p>
            <a:endParaRPr lang="sk-SK" baseline="0" dirty="0"/>
          </a:p>
          <a:p>
            <a:r>
              <a:rPr lang="sk-SK" baseline="0" dirty="0"/>
              <a:t>Mimochodom, zavedenie tímovej štruktúry je tiež príkladom medzinárodnej synergie v </a:t>
            </a:r>
            <a:r>
              <a:rPr lang="sk-SK" baseline="0" dirty="0" err="1"/>
              <a:t>Assecu</a:t>
            </a:r>
            <a:r>
              <a:rPr lang="sk-SK" baseline="0" dirty="0"/>
              <a:t> – inšpiráciou nám bola podobná zmena v Nemecku.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8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383990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We wanted to shift our </a:t>
            </a:r>
            <a:r>
              <a:rPr lang="en-US" sz="2133" dirty="0" err="1"/>
              <a:t>our</a:t>
            </a:r>
            <a:r>
              <a:rPr lang="en-US" sz="2133" dirty="0"/>
              <a:t> product to another, modern level</a:t>
            </a:r>
          </a:p>
          <a:p>
            <a:pPr marL="383990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The market with eCommerce started to grow (CORONA was a significant factor), companies are getting bigger, their processes are more complex, they are starting to outgrow their existing solutions </a:t>
            </a:r>
          </a:p>
          <a:p>
            <a:pPr marL="993575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Even traditional retail chains are moving to the eCommerce segment</a:t>
            </a:r>
          </a:p>
          <a:p>
            <a:pPr marL="993575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eCommerce companies open brick-and-mortar stores</a:t>
            </a:r>
          </a:p>
          <a:p>
            <a:pPr marL="993575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The focus is no longer on the </a:t>
            </a:r>
            <a:r>
              <a:rPr lang="en-US" sz="2133" dirty="0" err="1"/>
              <a:t>eShop</a:t>
            </a:r>
            <a:r>
              <a:rPr lang="en-US" sz="2133" dirty="0"/>
              <a:t> alone, but the entire ecosystem of solutions is now important</a:t>
            </a:r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The requirements of eCommerce naturally fit into the existing as well as intended framework of our solutions</a:t>
            </a:r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We found the demand for a comprehensive solution, the existing competition does not always cover the entire scope (more specific, standalone apps), if so, it is  primarily solved by customer modifications – not a standardized solution</a:t>
            </a:r>
          </a:p>
          <a:p>
            <a:endParaRPr lang="en-US" dirty="0"/>
          </a:p>
          <a:p>
            <a:r>
              <a:rPr lang="sk-SK" dirty="0" err="1"/>
              <a:t>Corona</a:t>
            </a:r>
            <a:r>
              <a:rPr lang="sk-SK" dirty="0"/>
              <a:t> – firmy </a:t>
            </a:r>
            <a:r>
              <a:rPr lang="sk-SK" dirty="0" err="1"/>
              <a:t>ktore</a:t>
            </a:r>
            <a:r>
              <a:rPr lang="sk-SK" dirty="0"/>
              <a:t> nemali e-</a:t>
            </a:r>
            <a:r>
              <a:rPr lang="sk-SK" dirty="0" err="1"/>
              <a:t>shop</a:t>
            </a:r>
            <a:r>
              <a:rPr lang="sk-SK" dirty="0"/>
              <a:t> iba </a:t>
            </a:r>
            <a:r>
              <a:rPr lang="sk-SK" dirty="0" err="1"/>
              <a:t>kamennu</a:t>
            </a:r>
            <a:r>
              <a:rPr lang="sk-SK" dirty="0"/>
              <a:t> </a:t>
            </a:r>
            <a:r>
              <a:rPr lang="sk-SK" dirty="0" err="1"/>
              <a:t>predajnu</a:t>
            </a:r>
            <a:r>
              <a:rPr lang="sk-SK" dirty="0"/>
              <a:t> pridali e-</a:t>
            </a:r>
            <a:r>
              <a:rPr lang="sk-SK" dirty="0" err="1"/>
              <a:t>shop</a:t>
            </a:r>
            <a:r>
              <a:rPr lang="sk-SK" dirty="0"/>
              <a:t>, ti </a:t>
            </a:r>
            <a:r>
              <a:rPr lang="sk-SK" dirty="0" err="1"/>
              <a:t>co</a:t>
            </a:r>
            <a:r>
              <a:rPr lang="sk-SK" dirty="0"/>
              <a:t> </a:t>
            </a:r>
            <a:r>
              <a:rPr lang="sk-SK" dirty="0" err="1"/>
              <a:t>maju</a:t>
            </a:r>
            <a:r>
              <a:rPr lang="sk-SK" dirty="0"/>
              <a:t> e-</a:t>
            </a:r>
            <a:r>
              <a:rPr lang="sk-SK" dirty="0" err="1"/>
              <a:t>shop</a:t>
            </a:r>
            <a:r>
              <a:rPr lang="sk-SK" dirty="0"/>
              <a:t> </a:t>
            </a:r>
            <a:r>
              <a:rPr lang="sk-SK" dirty="0" err="1"/>
              <a:t>zvysili</a:t>
            </a:r>
            <a:r>
              <a:rPr lang="sk-SK" dirty="0"/>
              <a:t> kapacity – v </a:t>
            </a:r>
            <a:r>
              <a:rPr lang="sk-SK" dirty="0" err="1"/>
              <a:t>kazdom</a:t>
            </a:r>
            <a:r>
              <a:rPr lang="sk-SK" dirty="0"/>
              <a:t> </a:t>
            </a:r>
            <a:r>
              <a:rPr lang="sk-SK" dirty="0" err="1"/>
              <a:t>pripade</a:t>
            </a:r>
            <a:r>
              <a:rPr lang="sk-SK" dirty="0"/>
              <a:t> </a:t>
            </a:r>
            <a:r>
              <a:rPr lang="sk-SK" dirty="0" err="1"/>
              <a:t>narasta</a:t>
            </a:r>
            <a:r>
              <a:rPr lang="sk-SK" dirty="0"/>
              <a:t> </a:t>
            </a:r>
            <a:r>
              <a:rPr lang="sk-SK" dirty="0" err="1"/>
              <a:t>komplexnost</a:t>
            </a:r>
            <a:endParaRPr lang="sk-SK" dirty="0"/>
          </a:p>
          <a:p>
            <a:r>
              <a:rPr lang="sk-SK" dirty="0"/>
              <a:t>A teda aj potreba </a:t>
            </a:r>
            <a:r>
              <a:rPr lang="sk-SK" dirty="0" err="1"/>
              <a:t>robustneho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-in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riesenia</a:t>
            </a:r>
            <a:r>
              <a:rPr lang="sk-SK" dirty="0"/>
              <a:t> </a:t>
            </a:r>
            <a:r>
              <a:rPr lang="sk-SK" dirty="0" err="1"/>
              <a:t>ktore</a:t>
            </a:r>
            <a:r>
              <a:rPr lang="sk-SK" dirty="0"/>
              <a:t> </a:t>
            </a:r>
            <a:r>
              <a:rPr lang="sk-SK" dirty="0" err="1"/>
              <a:t>zdruzuje</a:t>
            </a:r>
            <a:r>
              <a:rPr lang="sk-SK" dirty="0"/>
              <a:t> viacero </a:t>
            </a:r>
            <a:r>
              <a:rPr lang="sk-SK" dirty="0" err="1"/>
              <a:t>kanalov</a:t>
            </a:r>
            <a:r>
              <a:rPr lang="sk-SK" dirty="0"/>
              <a:t> (</a:t>
            </a:r>
            <a:r>
              <a:rPr lang="sk-SK" dirty="0" err="1"/>
              <a:t>distru</a:t>
            </a:r>
            <a:r>
              <a:rPr lang="sk-SK" dirty="0"/>
              <a:t>=</a:t>
            </a:r>
            <a:r>
              <a:rPr lang="sk-SK" dirty="0" err="1"/>
              <a:t>ibucnych</a:t>
            </a:r>
            <a:r>
              <a:rPr lang="sk-SK" dirty="0"/>
              <a:t>, </a:t>
            </a:r>
            <a:r>
              <a:rPr lang="sk-SK" dirty="0" err="1"/>
              <a:t>obchodnych</a:t>
            </a:r>
            <a:r>
              <a:rPr lang="sk-SK" dirty="0"/>
              <a:t>, </a:t>
            </a:r>
            <a:r>
              <a:rPr lang="sk-SK" dirty="0" err="1"/>
              <a:t>skladovych</a:t>
            </a:r>
            <a:r>
              <a:rPr lang="sk-SK" dirty="0"/>
              <a:t>)</a:t>
            </a:r>
          </a:p>
          <a:p>
            <a:endParaRPr lang="sk-SK" dirty="0"/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47BBC-7AD0-6E49-ACFA-AB2E7516C3EB}" type="slidenum">
              <a:rPr lang="en-SK" smtClean="0"/>
              <a:t>5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51165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47BBC-7AD0-6E49-ACFA-AB2E7516C3EB}" type="slidenum">
              <a:rPr lang="en-SK" smtClean="0"/>
              <a:t>6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82861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in one </a:t>
            </a:r>
            <a:r>
              <a:rPr lang="en-GB" dirty="0" err="1"/>
              <a:t>eshop</a:t>
            </a:r>
            <a:r>
              <a:rPr lang="en-GB" dirty="0"/>
              <a:t> solutions (</a:t>
            </a:r>
            <a:r>
              <a:rPr lang="en-GB" dirty="0" err="1"/>
              <a:t>eshop</a:t>
            </a:r>
            <a:r>
              <a:rPr lang="en-GB" dirty="0"/>
              <a:t> + warehouse) </a:t>
            </a:r>
          </a:p>
          <a:p>
            <a:pPr lvl="1"/>
            <a:r>
              <a:rPr lang="en-GB" dirty="0"/>
              <a:t>Problems with performance</a:t>
            </a:r>
          </a:p>
          <a:p>
            <a:pPr lvl="1"/>
            <a:r>
              <a:rPr lang="en-GB" dirty="0"/>
              <a:t>Don’t support multitenant warehouses</a:t>
            </a:r>
          </a:p>
          <a:p>
            <a:pPr lvl="1"/>
            <a:r>
              <a:rPr lang="en-GB" dirty="0"/>
              <a:t>Missing registration of complaints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VIEME O TOM Z POCETNYCH ANALYZ KTORE SME ROBILI U KLIENTOV + VYMENOVAT REFERENCNYCH KLIENTOV – point je </a:t>
            </a:r>
            <a:r>
              <a:rPr lang="sk-SK" dirty="0" err="1"/>
              <a:t>ze</a:t>
            </a:r>
            <a:r>
              <a:rPr lang="sk-SK" dirty="0"/>
              <a:t> mame za sebou aj </a:t>
            </a:r>
            <a:r>
              <a:rPr lang="sk-SK" dirty="0" err="1"/>
              <a:t>ine</a:t>
            </a:r>
            <a:r>
              <a:rPr lang="sk-SK" dirty="0"/>
              <a:t> </a:t>
            </a:r>
            <a:r>
              <a:rPr lang="sk-SK" dirty="0" err="1"/>
              <a:t>implementacie</a:t>
            </a:r>
            <a:r>
              <a:rPr lang="sk-SK" dirty="0"/>
              <a:t> a </a:t>
            </a:r>
            <a:r>
              <a:rPr lang="sk-SK" dirty="0" err="1"/>
              <a:t>analyzy</a:t>
            </a:r>
            <a:r>
              <a:rPr lang="sk-SK" dirty="0"/>
              <a:t> a toto je ich </a:t>
            </a:r>
            <a:r>
              <a:rPr lang="sk-SK" dirty="0" err="1"/>
              <a:t>vysledok</a:t>
            </a:r>
            <a:endParaRPr lang="sk-SK" dirty="0"/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sk-SK" sz="2133" dirty="0"/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Difficulties w/ product administration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Input duplicities (</a:t>
            </a:r>
            <a:r>
              <a:rPr lang="en-US" sz="2133" dirty="0" err="1"/>
              <a:t>eShop</a:t>
            </a:r>
            <a:r>
              <a:rPr lang="en-US" sz="2133" dirty="0"/>
              <a:t>, ERP, POS…)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Products attributes defined unclearly – impact multiplied in individual business areas</a:t>
            </a:r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Problems w/ stock management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Inaccurate values of stocks after connecting several sales channels 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Problems finding products in stock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Weak support for external warehouses, inventory monitoring, imports – </a:t>
            </a:r>
            <a:r>
              <a:rPr lang="en-US" sz="2133" dirty="0" err="1"/>
              <a:t>dropshipping</a:t>
            </a:r>
            <a:endParaRPr lang="sk-SK" sz="2133" dirty="0"/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sk-SK" sz="2133" dirty="0"/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Missing records, functionality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Records of returned goods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Records of complaints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Customer service - to know immediately what the customer is calling for, to record calls, etc.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Loyalty system at the box office and in </a:t>
            </a:r>
            <a:r>
              <a:rPr lang="en-US" sz="2133" dirty="0" err="1"/>
              <a:t>eShop</a:t>
            </a:r>
            <a:endParaRPr lang="en-US" sz="2133" dirty="0"/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Links with carriers</a:t>
            </a:r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Connectors with </a:t>
            </a:r>
            <a:r>
              <a:rPr lang="en-US" sz="2133" dirty="0" err="1"/>
              <a:t>eShop</a:t>
            </a:r>
            <a:endParaRPr lang="en-US" sz="2133" dirty="0"/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Unreliable connection - orders are not transferred on time, unreliable, transfer stops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Price changes are transmitted unreliably, the upgrade takes a long time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Lots of manual tasks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en-US" sz="2133" dirty="0"/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Insufficient reporting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Poor sales overview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Insufficient reporting of stock movements</a:t>
            </a:r>
          </a:p>
          <a:p>
            <a:pPr marL="993575" lvl="2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/>
              <a:t>Missing forecast of future consumption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Duplicity vstupov pri </a:t>
            </a:r>
            <a:r>
              <a:rPr lang="sk-SK" dirty="0" err="1"/>
              <a:t>viacerych</a:t>
            </a:r>
            <a:r>
              <a:rPr lang="sk-SK" dirty="0"/>
              <a:t> </a:t>
            </a:r>
            <a:r>
              <a:rPr lang="sk-SK" dirty="0" err="1"/>
              <a:t>distribucnych</a:t>
            </a:r>
            <a:r>
              <a:rPr lang="sk-SK" dirty="0"/>
              <a:t> </a:t>
            </a:r>
            <a:r>
              <a:rPr lang="sk-SK" dirty="0" err="1"/>
              <a:t>kanaloch</a:t>
            </a:r>
            <a:endParaRPr lang="sk-SK" dirty="0"/>
          </a:p>
          <a:p>
            <a:r>
              <a:rPr lang="sk-SK" dirty="0"/>
              <a:t>Nepresne </a:t>
            </a:r>
            <a:r>
              <a:rPr lang="sk-SK" dirty="0" err="1"/>
              <a:t>specifikovane</a:t>
            </a:r>
            <a:r>
              <a:rPr lang="sk-SK" dirty="0"/>
              <a:t> produkty z </a:t>
            </a:r>
            <a:r>
              <a:rPr lang="sk-SK" dirty="0" err="1"/>
              <a:t>dovodu</a:t>
            </a:r>
            <a:r>
              <a:rPr lang="sk-SK" dirty="0"/>
              <a:t> </a:t>
            </a:r>
            <a:r>
              <a:rPr lang="sk-SK" dirty="0" err="1"/>
              <a:t>viacerych</a:t>
            </a:r>
            <a:r>
              <a:rPr lang="sk-SK" dirty="0"/>
              <a:t> </a:t>
            </a:r>
            <a:r>
              <a:rPr lang="sk-SK" dirty="0" err="1"/>
              <a:t>moznych</a:t>
            </a:r>
            <a:r>
              <a:rPr lang="sk-SK" dirty="0"/>
              <a:t> </a:t>
            </a:r>
            <a:r>
              <a:rPr lang="sk-SK" dirty="0" err="1"/>
              <a:t>periferii</a:t>
            </a:r>
            <a:r>
              <a:rPr lang="sk-SK" dirty="0"/>
              <a:t> </a:t>
            </a:r>
            <a:r>
              <a:rPr lang="sk-SK" dirty="0" err="1"/>
              <a:t>zadavania</a:t>
            </a:r>
            <a:r>
              <a:rPr lang="sk-SK" dirty="0"/>
              <a:t> vstupov</a:t>
            </a:r>
          </a:p>
          <a:p>
            <a:endParaRPr lang="sk-SK" dirty="0"/>
          </a:p>
          <a:p>
            <a:r>
              <a:rPr lang="sk-SK" dirty="0"/>
              <a:t>Nepresne hodnoty </a:t>
            </a:r>
            <a:r>
              <a:rPr lang="sk-SK" dirty="0" err="1"/>
              <a:t>skladovych</a:t>
            </a:r>
            <a:r>
              <a:rPr lang="sk-SK" dirty="0"/>
              <a:t> </a:t>
            </a:r>
            <a:r>
              <a:rPr lang="sk-SK" dirty="0" err="1"/>
              <a:t>zasob</a:t>
            </a:r>
            <a:r>
              <a:rPr lang="sk-SK" dirty="0"/>
              <a:t> po </a:t>
            </a:r>
            <a:r>
              <a:rPr lang="sk-SK" dirty="0" err="1"/>
              <a:t>napojeni</a:t>
            </a:r>
            <a:r>
              <a:rPr lang="sk-SK" dirty="0"/>
              <a:t> viacero </a:t>
            </a:r>
            <a:r>
              <a:rPr lang="sk-SK" dirty="0" err="1"/>
              <a:t>obchodnych</a:t>
            </a:r>
            <a:r>
              <a:rPr lang="sk-SK" dirty="0"/>
              <a:t> </a:t>
            </a:r>
            <a:r>
              <a:rPr lang="sk-SK" dirty="0" err="1"/>
              <a:t>kanalov</a:t>
            </a:r>
            <a:endParaRPr lang="sk-SK" dirty="0"/>
          </a:p>
          <a:p>
            <a:r>
              <a:rPr lang="sk-SK" dirty="0" err="1"/>
              <a:t>Problem</a:t>
            </a:r>
            <a:r>
              <a:rPr lang="sk-SK" dirty="0"/>
              <a:t> </a:t>
            </a:r>
            <a:r>
              <a:rPr lang="sk-SK" dirty="0" err="1"/>
              <a:t>najst</a:t>
            </a:r>
            <a:r>
              <a:rPr lang="sk-SK" dirty="0"/>
              <a:t> produkty skladom</a:t>
            </a:r>
          </a:p>
          <a:p>
            <a:r>
              <a:rPr lang="sk-SK" dirty="0" err="1"/>
              <a:t>Slaba</a:t>
            </a:r>
            <a:r>
              <a:rPr lang="sk-SK" dirty="0"/>
              <a:t> podpora </a:t>
            </a:r>
            <a:r>
              <a:rPr lang="sk-SK" dirty="0" err="1"/>
              <a:t>externych</a:t>
            </a:r>
            <a:r>
              <a:rPr lang="sk-SK" dirty="0"/>
              <a:t> skladov, monitorovania skladov ci </a:t>
            </a:r>
            <a:r>
              <a:rPr lang="sk-SK" dirty="0" err="1"/>
              <a:t>dropshippingu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 err="1"/>
              <a:t>Chybajuca</a:t>
            </a:r>
            <a:r>
              <a:rPr lang="sk-SK" dirty="0"/>
              <a:t> funkcionalita </a:t>
            </a:r>
            <a:r>
              <a:rPr lang="sk-SK" dirty="0" err="1"/>
              <a:t>reklamaci</a:t>
            </a:r>
            <a:r>
              <a:rPr lang="sk-SK" dirty="0"/>
              <a:t>, ci </a:t>
            </a:r>
            <a:r>
              <a:rPr lang="sk-SK" dirty="0" err="1"/>
              <a:t>nahradneho</a:t>
            </a:r>
            <a:r>
              <a:rPr lang="sk-SK" dirty="0"/>
              <a:t> tovaru</a:t>
            </a:r>
          </a:p>
          <a:p>
            <a:r>
              <a:rPr lang="sk-SK" dirty="0" err="1"/>
              <a:t>Chybajuci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loayality</a:t>
            </a:r>
            <a:r>
              <a:rPr lang="sk-SK" dirty="0"/>
              <a:t> bodov, zliav pre </a:t>
            </a:r>
            <a:r>
              <a:rPr lang="sk-SK" dirty="0" err="1"/>
              <a:t>stalych</a:t>
            </a:r>
            <a:r>
              <a:rPr lang="sk-SK" dirty="0"/>
              <a:t> </a:t>
            </a:r>
            <a:r>
              <a:rPr lang="sk-SK" dirty="0" err="1"/>
              <a:t>zakaznikov</a:t>
            </a:r>
            <a:r>
              <a:rPr lang="sk-SK" dirty="0"/>
              <a:t>, </a:t>
            </a:r>
          </a:p>
          <a:p>
            <a:r>
              <a:rPr lang="sk-SK" dirty="0"/>
              <a:t>Napojenie na </a:t>
            </a:r>
            <a:r>
              <a:rPr lang="sk-SK" dirty="0" err="1"/>
              <a:t>dodavatelov</a:t>
            </a:r>
            <a:r>
              <a:rPr lang="sk-SK" dirty="0"/>
              <a:t> ci </a:t>
            </a:r>
            <a:r>
              <a:rPr lang="sk-SK" dirty="0" err="1"/>
              <a:t>logisticke</a:t>
            </a:r>
            <a:r>
              <a:rPr lang="sk-SK" dirty="0"/>
              <a:t> </a:t>
            </a:r>
            <a:r>
              <a:rPr lang="sk-SK" dirty="0" err="1"/>
              <a:t>sluzby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Narocna</a:t>
            </a:r>
            <a:r>
              <a:rPr lang="sk-SK" dirty="0"/>
              <a:t> komunikacia s CMS</a:t>
            </a:r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47BBC-7AD0-6E49-ACFA-AB2E7516C3EB}" type="slidenum">
              <a:rPr lang="en-SK" smtClean="0"/>
              <a:t>8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14486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47BBC-7AD0-6E49-ACFA-AB2E7516C3EB}" type="slidenum">
              <a:rPr lang="en-SK" smtClean="0"/>
              <a:t>13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00092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9DA1-83E0-43F7-8E5E-7D151DD64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D977C-B334-4D5C-B618-8422EDFE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CC16-72AF-43D5-8304-2624EF83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7BC99-AC71-44F7-811E-B454B667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48C18-9E4B-4082-91B9-F8F1F49F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0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0432-580B-4B30-9FC8-DE55C879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45D7-F0EB-40A9-B547-5F63D4200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48C1-FF0E-4D7B-91AC-5D2D7D7C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E0B86-9371-4678-9B55-F1D0BB3F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AE36A-F6EA-49A8-AB79-384285FA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5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8AE89-227E-4560-B9F7-1B2B5F990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DCCE9-07CA-4C7F-89D1-F93033148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1D7C9-461F-4A5F-80B9-03B1C14D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51FC2-32B9-4911-83B9-39283562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DB3F4-5CAD-4642-A36C-248EF6FA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9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Pictur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solidFill>
                  <a:schemeClr val="tx1"/>
                </a:solidFill>
              </a:defRPr>
            </a:lvl1pPr>
          </a:lstStyle>
          <a:p>
            <a:pPr defTabSz="1219110"/>
            <a:fld id="{9DC1E638-3F78-4E0D-883A-B278700C48C0}" type="slidenum">
              <a:rPr lang="pl-PL" smtClean="0">
                <a:solidFill>
                  <a:srgbClr val="333333"/>
                </a:solidFill>
              </a:rPr>
              <a:pPr defTabSz="1219110"/>
              <a:t>‹#›</a:t>
            </a:fld>
            <a:endParaRPr lang="pl-PL">
              <a:solidFill>
                <a:srgbClr val="333333"/>
              </a:solidFill>
            </a:endParaRPr>
          </a:p>
        </p:txBody>
      </p:sp>
      <p:sp>
        <p:nvSpPr>
          <p:cNvPr id="32" name="Titelplatzhalter 1">
            <a:extLst>
              <a:ext uri="{FF2B5EF4-FFF2-40B4-BE49-F238E27FC236}">
                <a16:creationId xmlns:a16="http://schemas.microsoft.com/office/drawing/2014/main" id="{B984A17E-3F03-4575-B434-7917A0D83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pl-PL" noProof="0" dirty="0"/>
          </a:p>
        </p:txBody>
      </p: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id="{5EA8C445-6937-4508-969D-202F588A69C0}"/>
              </a:ext>
            </a:extLst>
          </p:cNvPr>
          <p:cNvSpPr/>
          <p:nvPr userDrawn="1"/>
        </p:nvSpPr>
        <p:spPr bwMode="auto">
          <a:xfrm rot="2700000">
            <a:off x="6148399" y="2301951"/>
            <a:ext cx="2120320" cy="2120320"/>
          </a:xfrm>
          <a:prstGeom prst="roundRect">
            <a:avLst>
              <a:gd name="adj" fmla="val 14484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66" name="Dowolny kształt: kształt 65">
            <a:extLst>
              <a:ext uri="{FF2B5EF4-FFF2-40B4-BE49-F238E27FC236}">
                <a16:creationId xmlns:a16="http://schemas.microsoft.com/office/drawing/2014/main" id="{02BBC8B0-258A-4166-A6D7-C1AE2ABD49D8}"/>
              </a:ext>
            </a:extLst>
          </p:cNvPr>
          <p:cNvSpPr/>
          <p:nvPr userDrawn="1"/>
        </p:nvSpPr>
        <p:spPr bwMode="auto">
          <a:xfrm rot="2700000">
            <a:off x="-520025" y="4604460"/>
            <a:ext cx="926105" cy="926105"/>
          </a:xfrm>
          <a:custGeom>
            <a:avLst/>
            <a:gdLst>
              <a:gd name="connsiteX0" fmla="*/ 0 w 694579"/>
              <a:gd name="connsiteY0" fmla="*/ 0 h 694579"/>
              <a:gd name="connsiteX1" fmla="*/ 464249 w 694579"/>
              <a:gd name="connsiteY1" fmla="*/ 0 h 694579"/>
              <a:gd name="connsiteX2" fmla="*/ 694579 w 694579"/>
              <a:gd name="connsiteY2" fmla="*/ 230330 h 694579"/>
              <a:gd name="connsiteX3" fmla="*/ 694579 w 694579"/>
              <a:gd name="connsiteY3" fmla="*/ 694579 h 69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579" h="694579">
                <a:moveTo>
                  <a:pt x="0" y="0"/>
                </a:moveTo>
                <a:lnTo>
                  <a:pt x="464249" y="0"/>
                </a:lnTo>
                <a:cubicBezTo>
                  <a:pt x="591457" y="0"/>
                  <a:pt x="694579" y="103122"/>
                  <a:pt x="694579" y="230330"/>
                </a:cubicBezTo>
                <a:lnTo>
                  <a:pt x="694579" y="694579"/>
                </a:lnTo>
                <a:close/>
              </a:path>
            </a:pathLst>
          </a:custGeom>
          <a:solidFill>
            <a:srgbClr val="323232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67" name="Prostokąt: zaokrąglone rogi 66">
            <a:extLst>
              <a:ext uri="{FF2B5EF4-FFF2-40B4-BE49-F238E27FC236}">
                <a16:creationId xmlns:a16="http://schemas.microsoft.com/office/drawing/2014/main" id="{EB0D459D-43AB-4CE5-A84F-D32B1BBAD1FC}"/>
              </a:ext>
            </a:extLst>
          </p:cNvPr>
          <p:cNvSpPr/>
          <p:nvPr userDrawn="1"/>
        </p:nvSpPr>
        <p:spPr bwMode="auto">
          <a:xfrm rot="2700000">
            <a:off x="7808488" y="4007347"/>
            <a:ext cx="2120320" cy="2120320"/>
          </a:xfrm>
          <a:prstGeom prst="roundRect">
            <a:avLst>
              <a:gd name="adj" fmla="val 14484"/>
            </a:avLst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68" name="Prostokąt: zaokrąglone rogi 67">
            <a:extLst>
              <a:ext uri="{FF2B5EF4-FFF2-40B4-BE49-F238E27FC236}">
                <a16:creationId xmlns:a16="http://schemas.microsoft.com/office/drawing/2014/main" id="{634F4301-6925-4368-8AEA-61AC79147392}"/>
              </a:ext>
            </a:extLst>
          </p:cNvPr>
          <p:cNvSpPr/>
          <p:nvPr userDrawn="1"/>
        </p:nvSpPr>
        <p:spPr bwMode="auto">
          <a:xfrm rot="2700000">
            <a:off x="1315612" y="4007347"/>
            <a:ext cx="2120320" cy="2120320"/>
          </a:xfrm>
          <a:prstGeom prst="roundRect">
            <a:avLst>
              <a:gd name="adj" fmla="val 14484"/>
            </a:avLst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69" name="Prostokąt: zaokrąglone rogi 68">
            <a:extLst>
              <a:ext uri="{FF2B5EF4-FFF2-40B4-BE49-F238E27FC236}">
                <a16:creationId xmlns:a16="http://schemas.microsoft.com/office/drawing/2014/main" id="{79CE57A2-2700-431C-9DD8-C3E25EA0A2B4}"/>
              </a:ext>
            </a:extLst>
          </p:cNvPr>
          <p:cNvSpPr/>
          <p:nvPr userDrawn="1"/>
        </p:nvSpPr>
        <p:spPr bwMode="auto">
          <a:xfrm rot="2700000">
            <a:off x="2958937" y="2301951"/>
            <a:ext cx="2120320" cy="2120320"/>
          </a:xfrm>
          <a:prstGeom prst="roundRect">
            <a:avLst>
              <a:gd name="adj" fmla="val 14484"/>
            </a:avLst>
          </a:prstGeom>
          <a:solidFill>
            <a:schemeClr val="accent4">
              <a:lumMod val="75000"/>
            </a:schemeClr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70" name="Symbol zastępczy tekstu 5">
            <a:extLst>
              <a:ext uri="{FF2B5EF4-FFF2-40B4-BE49-F238E27FC236}">
                <a16:creationId xmlns:a16="http://schemas.microsoft.com/office/drawing/2014/main" id="{362683C5-450D-42F8-B6B7-53A9613E5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1551" y="3148633"/>
            <a:ext cx="2435108" cy="27289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79964" indent="0">
              <a:buFontTx/>
              <a:buNone/>
              <a:defRPr/>
            </a:lvl2pPr>
            <a:lvl3pPr marL="1055922" indent="0">
              <a:buFontTx/>
              <a:buNone/>
              <a:defRPr/>
            </a:lvl3pPr>
            <a:lvl4pPr marL="715381" indent="0">
              <a:buFontTx/>
              <a:buNone/>
              <a:defRPr/>
            </a:lvl4pPr>
            <a:lvl5pPr marL="96089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sp>
        <p:nvSpPr>
          <p:cNvPr id="71" name="Symbol zastępczy tekstu 5">
            <a:extLst>
              <a:ext uri="{FF2B5EF4-FFF2-40B4-BE49-F238E27FC236}">
                <a16:creationId xmlns:a16="http://schemas.microsoft.com/office/drawing/2014/main" id="{FBE12397-B591-4F96-9246-A1B3039928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71319" y="4921923"/>
            <a:ext cx="2435108" cy="27289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79964" indent="0">
              <a:buFontTx/>
              <a:buNone/>
              <a:defRPr/>
            </a:lvl2pPr>
            <a:lvl3pPr marL="1055922" indent="0">
              <a:buFontTx/>
              <a:buNone/>
              <a:defRPr/>
            </a:lvl3pPr>
            <a:lvl4pPr marL="715381" indent="0">
              <a:buFontTx/>
              <a:buNone/>
              <a:defRPr/>
            </a:lvl4pPr>
            <a:lvl5pPr marL="96089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sp>
        <p:nvSpPr>
          <p:cNvPr id="72" name="Symbol zastępczy tekstu 5">
            <a:extLst>
              <a:ext uri="{FF2B5EF4-FFF2-40B4-BE49-F238E27FC236}">
                <a16:creationId xmlns:a16="http://schemas.microsoft.com/office/drawing/2014/main" id="{2E0BD168-08E1-49B3-A254-0EAD7A3655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69307" y="4921923"/>
            <a:ext cx="2435108" cy="27289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79964" indent="0">
              <a:buFontTx/>
              <a:buNone/>
              <a:defRPr/>
            </a:lvl2pPr>
            <a:lvl3pPr marL="1055922" indent="0">
              <a:buFontTx/>
              <a:buNone/>
              <a:defRPr/>
            </a:lvl3pPr>
            <a:lvl4pPr marL="715381" indent="0">
              <a:buFontTx/>
              <a:buNone/>
              <a:defRPr/>
            </a:lvl4pPr>
            <a:lvl5pPr marL="96089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sp>
        <p:nvSpPr>
          <p:cNvPr id="74" name="Symbol zastępczy tekstu 5">
            <a:extLst>
              <a:ext uri="{FF2B5EF4-FFF2-40B4-BE49-F238E27FC236}">
                <a16:creationId xmlns:a16="http://schemas.microsoft.com/office/drawing/2014/main" id="{1274831D-32CF-4B5D-8104-8C2685F279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06611" y="3148633"/>
            <a:ext cx="2435108" cy="27289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79964" indent="0">
              <a:buFontTx/>
              <a:buNone/>
              <a:defRPr/>
            </a:lvl2pPr>
            <a:lvl3pPr marL="1055922" indent="0">
              <a:buFontTx/>
              <a:buNone/>
              <a:defRPr/>
            </a:lvl3pPr>
            <a:lvl4pPr marL="715381" indent="0">
              <a:buFontTx/>
              <a:buNone/>
              <a:defRPr/>
            </a:lvl4pPr>
            <a:lvl5pPr marL="96089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  <p:sp>
        <p:nvSpPr>
          <p:cNvPr id="75" name="Symbol zastępczy obrazu 74">
            <a:extLst>
              <a:ext uri="{FF2B5EF4-FFF2-40B4-BE49-F238E27FC236}">
                <a16:creationId xmlns:a16="http://schemas.microsoft.com/office/drawing/2014/main" id="{7BCB2400-F389-43D3-A2B8-9C2759745AB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42833" y="3698211"/>
            <a:ext cx="2738595" cy="2738592"/>
          </a:xfrm>
          <a:custGeom>
            <a:avLst/>
            <a:gdLst>
              <a:gd name="connsiteX0" fmla="*/ 1026974 w 2053946"/>
              <a:gd name="connsiteY0" fmla="*/ 0 h 2053944"/>
              <a:gd name="connsiteX1" fmla="*/ 1189511 w 2053946"/>
              <a:gd name="connsiteY1" fmla="*/ 67325 h 2053944"/>
              <a:gd name="connsiteX2" fmla="*/ 1986622 w 2053946"/>
              <a:gd name="connsiteY2" fmla="*/ 864435 h 2053944"/>
              <a:gd name="connsiteX3" fmla="*/ 1986622 w 2053946"/>
              <a:gd name="connsiteY3" fmla="*/ 1189510 h 2053944"/>
              <a:gd name="connsiteX4" fmla="*/ 1189511 w 2053946"/>
              <a:gd name="connsiteY4" fmla="*/ 1986620 h 2053944"/>
              <a:gd name="connsiteX5" fmla="*/ 864435 w 2053946"/>
              <a:gd name="connsiteY5" fmla="*/ 1986620 h 2053944"/>
              <a:gd name="connsiteX6" fmla="*/ 67325 w 2053946"/>
              <a:gd name="connsiteY6" fmla="*/ 1189510 h 2053944"/>
              <a:gd name="connsiteX7" fmla="*/ 67325 w 2053946"/>
              <a:gd name="connsiteY7" fmla="*/ 864435 h 2053944"/>
              <a:gd name="connsiteX8" fmla="*/ 864435 w 2053946"/>
              <a:gd name="connsiteY8" fmla="*/ 67325 h 2053944"/>
              <a:gd name="connsiteX9" fmla="*/ 1026974 w 2053946"/>
              <a:gd name="connsiteY9" fmla="*/ 0 h 205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3946" h="2053944">
                <a:moveTo>
                  <a:pt x="1026974" y="0"/>
                </a:moveTo>
                <a:cubicBezTo>
                  <a:pt x="1085801" y="-1"/>
                  <a:pt x="1144627" y="22441"/>
                  <a:pt x="1189511" y="67325"/>
                </a:cubicBezTo>
                <a:lnTo>
                  <a:pt x="1986622" y="864435"/>
                </a:lnTo>
                <a:cubicBezTo>
                  <a:pt x="2076388" y="954202"/>
                  <a:pt x="2076388" y="1099743"/>
                  <a:pt x="1986622" y="1189510"/>
                </a:cubicBezTo>
                <a:lnTo>
                  <a:pt x="1189511" y="1986620"/>
                </a:lnTo>
                <a:cubicBezTo>
                  <a:pt x="1099744" y="2076386"/>
                  <a:pt x="954203" y="2076386"/>
                  <a:pt x="864435" y="1986620"/>
                </a:cubicBezTo>
                <a:lnTo>
                  <a:pt x="67325" y="1189510"/>
                </a:lnTo>
                <a:cubicBezTo>
                  <a:pt x="-22442" y="1099743"/>
                  <a:pt x="-22442" y="954202"/>
                  <a:pt x="67325" y="864435"/>
                </a:cubicBezTo>
                <a:lnTo>
                  <a:pt x="864435" y="67325"/>
                </a:lnTo>
                <a:cubicBezTo>
                  <a:pt x="909319" y="22441"/>
                  <a:pt x="968146" y="-1"/>
                  <a:pt x="1026974" y="0"/>
                </a:cubicBezTo>
                <a:close/>
              </a:path>
            </a:pathLst>
          </a:custGeom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picture.</a:t>
            </a:r>
            <a:endParaRPr lang="id-ID" dirty="0"/>
          </a:p>
        </p:txBody>
      </p:sp>
      <p:sp>
        <p:nvSpPr>
          <p:cNvPr id="76" name="Symbol zastępczy obrazu 75">
            <a:extLst>
              <a:ext uri="{FF2B5EF4-FFF2-40B4-BE49-F238E27FC236}">
                <a16:creationId xmlns:a16="http://schemas.microsoft.com/office/drawing/2014/main" id="{90E97DF7-11A6-491C-BD3E-D8231808ED6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38817" y="3698211"/>
            <a:ext cx="1498512" cy="2738592"/>
          </a:xfrm>
          <a:custGeom>
            <a:avLst/>
            <a:gdLst>
              <a:gd name="connsiteX0" fmla="*/ 1026974 w 1123884"/>
              <a:gd name="connsiteY0" fmla="*/ 0 h 2053944"/>
              <a:gd name="connsiteX1" fmla="*/ 1113471 w 1123884"/>
              <a:gd name="connsiteY1" fmla="*/ 16831 h 2053944"/>
              <a:gd name="connsiteX2" fmla="*/ 1123884 w 1123884"/>
              <a:gd name="connsiteY2" fmla="*/ 22310 h 2053944"/>
              <a:gd name="connsiteX3" fmla="*/ 1123884 w 1123884"/>
              <a:gd name="connsiteY3" fmla="*/ 2031634 h 2053944"/>
              <a:gd name="connsiteX4" fmla="*/ 1113471 w 1123884"/>
              <a:gd name="connsiteY4" fmla="*/ 2037114 h 2053944"/>
              <a:gd name="connsiteX5" fmla="*/ 864435 w 1123884"/>
              <a:gd name="connsiteY5" fmla="*/ 1986620 h 2053944"/>
              <a:gd name="connsiteX6" fmla="*/ 67325 w 1123884"/>
              <a:gd name="connsiteY6" fmla="*/ 1189510 h 2053944"/>
              <a:gd name="connsiteX7" fmla="*/ 67325 w 1123884"/>
              <a:gd name="connsiteY7" fmla="*/ 864435 h 2053944"/>
              <a:gd name="connsiteX8" fmla="*/ 864435 w 1123884"/>
              <a:gd name="connsiteY8" fmla="*/ 67325 h 2053944"/>
              <a:gd name="connsiteX9" fmla="*/ 1026974 w 1123884"/>
              <a:gd name="connsiteY9" fmla="*/ 0 h 205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3884" h="2053944">
                <a:moveTo>
                  <a:pt x="1026974" y="0"/>
                </a:moveTo>
                <a:cubicBezTo>
                  <a:pt x="1056388" y="-1"/>
                  <a:pt x="1085801" y="5610"/>
                  <a:pt x="1113471" y="16831"/>
                </a:cubicBezTo>
                <a:lnTo>
                  <a:pt x="1123884" y="22310"/>
                </a:lnTo>
                <a:lnTo>
                  <a:pt x="1123884" y="2031634"/>
                </a:lnTo>
                <a:lnTo>
                  <a:pt x="1113471" y="2037114"/>
                </a:lnTo>
                <a:cubicBezTo>
                  <a:pt x="1030459" y="2070776"/>
                  <a:pt x="931761" y="2053945"/>
                  <a:pt x="864435" y="1986620"/>
                </a:cubicBezTo>
                <a:lnTo>
                  <a:pt x="67325" y="1189510"/>
                </a:lnTo>
                <a:cubicBezTo>
                  <a:pt x="-22442" y="1099743"/>
                  <a:pt x="-22442" y="954202"/>
                  <a:pt x="67325" y="864435"/>
                </a:cubicBezTo>
                <a:lnTo>
                  <a:pt x="864435" y="67325"/>
                </a:lnTo>
                <a:cubicBezTo>
                  <a:pt x="909319" y="22441"/>
                  <a:pt x="968146" y="-1"/>
                  <a:pt x="1026974" y="0"/>
                </a:cubicBezTo>
                <a:close/>
              </a:path>
            </a:pathLst>
          </a:custGeom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picture.</a:t>
            </a:r>
            <a:endParaRPr lang="id-ID" dirty="0"/>
          </a:p>
        </p:txBody>
      </p:sp>
      <p:sp>
        <p:nvSpPr>
          <p:cNvPr id="77" name="Symbol zastępczy obrazu 76">
            <a:extLst>
              <a:ext uri="{FF2B5EF4-FFF2-40B4-BE49-F238E27FC236}">
                <a16:creationId xmlns:a16="http://schemas.microsoft.com/office/drawing/2014/main" id="{DA3B005A-6EA8-4D2B-9B11-BA6A8D721E2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56974" y="1992815"/>
            <a:ext cx="2156979" cy="2738592"/>
          </a:xfrm>
          <a:custGeom>
            <a:avLst/>
            <a:gdLst>
              <a:gd name="connsiteX0" fmla="*/ 590762 w 1617734"/>
              <a:gd name="connsiteY0" fmla="*/ 0 h 2053944"/>
              <a:gd name="connsiteX1" fmla="*/ 753299 w 1617734"/>
              <a:gd name="connsiteY1" fmla="*/ 67325 h 2053944"/>
              <a:gd name="connsiteX2" fmla="*/ 1550410 w 1617734"/>
              <a:gd name="connsiteY2" fmla="*/ 864435 h 2053944"/>
              <a:gd name="connsiteX3" fmla="*/ 1550410 w 1617734"/>
              <a:gd name="connsiteY3" fmla="*/ 1189510 h 2053944"/>
              <a:gd name="connsiteX4" fmla="*/ 753299 w 1617734"/>
              <a:gd name="connsiteY4" fmla="*/ 1986620 h 2053944"/>
              <a:gd name="connsiteX5" fmla="*/ 428223 w 1617734"/>
              <a:gd name="connsiteY5" fmla="*/ 1986620 h 2053944"/>
              <a:gd name="connsiteX6" fmla="*/ 0 w 1617734"/>
              <a:gd name="connsiteY6" fmla="*/ 1558397 h 2053944"/>
              <a:gd name="connsiteX7" fmla="*/ 0 w 1617734"/>
              <a:gd name="connsiteY7" fmla="*/ 495548 h 2053944"/>
              <a:gd name="connsiteX8" fmla="*/ 428223 w 1617734"/>
              <a:gd name="connsiteY8" fmla="*/ 67325 h 2053944"/>
              <a:gd name="connsiteX9" fmla="*/ 590762 w 1617734"/>
              <a:gd name="connsiteY9" fmla="*/ 0 h 205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734" h="2053944">
                <a:moveTo>
                  <a:pt x="590762" y="0"/>
                </a:moveTo>
                <a:cubicBezTo>
                  <a:pt x="649589" y="-1"/>
                  <a:pt x="708415" y="22441"/>
                  <a:pt x="753299" y="67325"/>
                </a:cubicBezTo>
                <a:lnTo>
                  <a:pt x="1550410" y="864435"/>
                </a:lnTo>
                <a:cubicBezTo>
                  <a:pt x="1640176" y="954202"/>
                  <a:pt x="1640176" y="1099743"/>
                  <a:pt x="1550410" y="1189510"/>
                </a:cubicBezTo>
                <a:lnTo>
                  <a:pt x="753299" y="1986620"/>
                </a:lnTo>
                <a:cubicBezTo>
                  <a:pt x="663532" y="2076386"/>
                  <a:pt x="517991" y="2076386"/>
                  <a:pt x="428223" y="1986620"/>
                </a:cubicBezTo>
                <a:lnTo>
                  <a:pt x="0" y="1558397"/>
                </a:lnTo>
                <a:lnTo>
                  <a:pt x="0" y="495548"/>
                </a:lnTo>
                <a:lnTo>
                  <a:pt x="428223" y="67325"/>
                </a:lnTo>
                <a:cubicBezTo>
                  <a:pt x="473107" y="22441"/>
                  <a:pt x="531934" y="-1"/>
                  <a:pt x="590762" y="0"/>
                </a:cubicBezTo>
                <a:close/>
              </a:path>
            </a:pathLst>
          </a:custGeom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picture.</a:t>
            </a:r>
            <a:endParaRPr lang="id-ID" dirty="0"/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FA3CE08C-215D-402A-8CA2-3953E2CA9368}"/>
              </a:ext>
            </a:extLst>
          </p:cNvPr>
          <p:cNvGrpSpPr/>
          <p:nvPr userDrawn="1"/>
        </p:nvGrpSpPr>
        <p:grpSpPr>
          <a:xfrm rot="5400000">
            <a:off x="-3572540" y="3312042"/>
            <a:ext cx="6815472" cy="233919"/>
            <a:chOff x="0" y="-711770"/>
            <a:chExt cx="4642907" cy="564813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F42CF5A2-DCD6-4B39-8E34-B2D84FB6E0D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53" name="Prostokąt: zaokrąglone rogi 52">
                <a:extLst>
                  <a:ext uri="{FF2B5EF4-FFF2-40B4-BE49-F238E27FC236}">
                    <a16:creationId xmlns:a16="http://schemas.microsoft.com/office/drawing/2014/main" id="{41D88997-4492-4835-A5A6-58F4901268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54" name="Prostokąt: zaokrąglone rogi 53">
                <a:extLst>
                  <a:ext uri="{FF2B5EF4-FFF2-40B4-BE49-F238E27FC236}">
                    <a16:creationId xmlns:a16="http://schemas.microsoft.com/office/drawing/2014/main" id="{6830E171-A59F-4F1D-B111-F19951E6D29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55" name="Prostokąt: zaokrąglone rogi 54">
                <a:extLst>
                  <a:ext uri="{FF2B5EF4-FFF2-40B4-BE49-F238E27FC236}">
                    <a16:creationId xmlns:a16="http://schemas.microsoft.com/office/drawing/2014/main" id="{29855A24-9AED-434A-A3FF-21A695F4F38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id="{0EF7B0C0-40DC-43DE-B464-64EBA361329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50" name="Prostokąt: zaokrąglone rogi 49">
                <a:extLst>
                  <a:ext uri="{FF2B5EF4-FFF2-40B4-BE49-F238E27FC236}">
                    <a16:creationId xmlns:a16="http://schemas.microsoft.com/office/drawing/2014/main" id="{DFC71995-165B-4AA1-94A3-11270FA23A4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51" name="Prostokąt: zaokrąglone rogi 50">
                <a:extLst>
                  <a:ext uri="{FF2B5EF4-FFF2-40B4-BE49-F238E27FC236}">
                    <a16:creationId xmlns:a16="http://schemas.microsoft.com/office/drawing/2014/main" id="{99586FCB-E4AE-4654-A52A-1B06B7738F4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52" name="Prostokąt: zaokrąglone rogi 51">
                <a:extLst>
                  <a:ext uri="{FF2B5EF4-FFF2-40B4-BE49-F238E27FC236}">
                    <a16:creationId xmlns:a16="http://schemas.microsoft.com/office/drawing/2014/main" id="{D48C973D-1E7D-47E4-A7E5-D6F1F2F77EE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34" name="Grupa 33">
              <a:extLst>
                <a:ext uri="{FF2B5EF4-FFF2-40B4-BE49-F238E27FC236}">
                  <a16:creationId xmlns:a16="http://schemas.microsoft.com/office/drawing/2014/main" id="{28996838-6B14-4193-B2C7-5C22EC172163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47" name="Prostokąt: zaokrąglone rogi 46">
                <a:extLst>
                  <a:ext uri="{FF2B5EF4-FFF2-40B4-BE49-F238E27FC236}">
                    <a16:creationId xmlns:a16="http://schemas.microsoft.com/office/drawing/2014/main" id="{C296F2DF-C21C-4034-82EA-76DABD47572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8" name="Prostokąt: zaokrąglone rogi 47">
                <a:extLst>
                  <a:ext uri="{FF2B5EF4-FFF2-40B4-BE49-F238E27FC236}">
                    <a16:creationId xmlns:a16="http://schemas.microsoft.com/office/drawing/2014/main" id="{650EE783-F9FF-4F3B-8F92-7C939C0B503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9" name="Prostokąt: zaokrąglone rogi 48">
                <a:extLst>
                  <a:ext uri="{FF2B5EF4-FFF2-40B4-BE49-F238E27FC236}">
                    <a16:creationId xmlns:a16="http://schemas.microsoft.com/office/drawing/2014/main" id="{CC2B5E8B-764D-4A53-9372-0D4F9CF7E240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E0956BB5-3BF3-4FB1-B390-DCCF9AB04D7F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44" name="Prostokąt: zaokrąglone rogi 43">
                <a:extLst>
                  <a:ext uri="{FF2B5EF4-FFF2-40B4-BE49-F238E27FC236}">
                    <a16:creationId xmlns:a16="http://schemas.microsoft.com/office/drawing/2014/main" id="{62E1DD30-4C23-4DC9-943C-623B526AAD8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5" name="Prostokąt: zaokrąglone rogi 44">
                <a:extLst>
                  <a:ext uri="{FF2B5EF4-FFF2-40B4-BE49-F238E27FC236}">
                    <a16:creationId xmlns:a16="http://schemas.microsoft.com/office/drawing/2014/main" id="{236FF0F1-833C-45C4-B382-115A5C7B98E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6" name="Prostokąt: zaokrąglone rogi 45">
                <a:extLst>
                  <a:ext uri="{FF2B5EF4-FFF2-40B4-BE49-F238E27FC236}">
                    <a16:creationId xmlns:a16="http://schemas.microsoft.com/office/drawing/2014/main" id="{F3D5BF73-F0DD-4165-BD37-83AF2F96DA7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91629B92-2363-4EC9-A545-EBC5C5D8FE7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41" name="Prostokąt: zaokrąglone rogi 40">
                <a:extLst>
                  <a:ext uri="{FF2B5EF4-FFF2-40B4-BE49-F238E27FC236}">
                    <a16:creationId xmlns:a16="http://schemas.microsoft.com/office/drawing/2014/main" id="{156264E6-AAE8-4F83-9D1A-44C46511288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2" name="Prostokąt: zaokrąglone rogi 41">
                <a:extLst>
                  <a:ext uri="{FF2B5EF4-FFF2-40B4-BE49-F238E27FC236}">
                    <a16:creationId xmlns:a16="http://schemas.microsoft.com/office/drawing/2014/main" id="{7DB9F6F0-79BA-4E7B-87BE-8CE3FA5F312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A8B5CC95-9E51-47C4-A0F3-7B3FF53ECD7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B63BC50D-5AF3-476D-B843-1DA02A73ED5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F7E571BA-5141-404A-BB0C-E55992B0939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3D76D5A9-CC8D-40F4-84C7-002189F4FB9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6677821-8A65-4F5D-A5DB-6EA2962B48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800"/>
              </a:p>
            </p:txBody>
          </p:sp>
        </p:grpSp>
      </p:grpSp>
      <p:sp>
        <p:nvSpPr>
          <p:cNvPr id="57" name="Symbol zastępczy obrazu 74">
            <a:extLst>
              <a:ext uri="{FF2B5EF4-FFF2-40B4-BE49-F238E27FC236}">
                <a16:creationId xmlns:a16="http://schemas.microsoft.com/office/drawing/2014/main" id="{933C192B-47D8-DF44-A3EB-EFE12AED459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12292" y="1991331"/>
            <a:ext cx="2738595" cy="2738592"/>
          </a:xfrm>
          <a:custGeom>
            <a:avLst/>
            <a:gdLst>
              <a:gd name="connsiteX0" fmla="*/ 1026974 w 2053946"/>
              <a:gd name="connsiteY0" fmla="*/ 0 h 2053944"/>
              <a:gd name="connsiteX1" fmla="*/ 1189511 w 2053946"/>
              <a:gd name="connsiteY1" fmla="*/ 67325 h 2053944"/>
              <a:gd name="connsiteX2" fmla="*/ 1986622 w 2053946"/>
              <a:gd name="connsiteY2" fmla="*/ 864435 h 2053944"/>
              <a:gd name="connsiteX3" fmla="*/ 1986622 w 2053946"/>
              <a:gd name="connsiteY3" fmla="*/ 1189510 h 2053944"/>
              <a:gd name="connsiteX4" fmla="*/ 1189511 w 2053946"/>
              <a:gd name="connsiteY4" fmla="*/ 1986620 h 2053944"/>
              <a:gd name="connsiteX5" fmla="*/ 864435 w 2053946"/>
              <a:gd name="connsiteY5" fmla="*/ 1986620 h 2053944"/>
              <a:gd name="connsiteX6" fmla="*/ 67325 w 2053946"/>
              <a:gd name="connsiteY6" fmla="*/ 1189510 h 2053944"/>
              <a:gd name="connsiteX7" fmla="*/ 67325 w 2053946"/>
              <a:gd name="connsiteY7" fmla="*/ 864435 h 2053944"/>
              <a:gd name="connsiteX8" fmla="*/ 864435 w 2053946"/>
              <a:gd name="connsiteY8" fmla="*/ 67325 h 2053944"/>
              <a:gd name="connsiteX9" fmla="*/ 1026974 w 2053946"/>
              <a:gd name="connsiteY9" fmla="*/ 0 h 205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3946" h="2053944">
                <a:moveTo>
                  <a:pt x="1026974" y="0"/>
                </a:moveTo>
                <a:cubicBezTo>
                  <a:pt x="1085801" y="-1"/>
                  <a:pt x="1144627" y="22441"/>
                  <a:pt x="1189511" y="67325"/>
                </a:cubicBezTo>
                <a:lnTo>
                  <a:pt x="1986622" y="864435"/>
                </a:lnTo>
                <a:cubicBezTo>
                  <a:pt x="2076388" y="954202"/>
                  <a:pt x="2076388" y="1099743"/>
                  <a:pt x="1986622" y="1189510"/>
                </a:cubicBezTo>
                <a:lnTo>
                  <a:pt x="1189511" y="1986620"/>
                </a:lnTo>
                <a:cubicBezTo>
                  <a:pt x="1099744" y="2076386"/>
                  <a:pt x="954203" y="2076386"/>
                  <a:pt x="864435" y="1986620"/>
                </a:cubicBezTo>
                <a:lnTo>
                  <a:pt x="67325" y="1189510"/>
                </a:lnTo>
                <a:cubicBezTo>
                  <a:pt x="-22442" y="1099743"/>
                  <a:pt x="-22442" y="954202"/>
                  <a:pt x="67325" y="864435"/>
                </a:cubicBezTo>
                <a:lnTo>
                  <a:pt x="864435" y="67325"/>
                </a:lnTo>
                <a:cubicBezTo>
                  <a:pt x="909319" y="22441"/>
                  <a:pt x="968146" y="-1"/>
                  <a:pt x="1026974" y="0"/>
                </a:cubicBezTo>
                <a:close/>
              </a:path>
            </a:pathLst>
          </a:custGeom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picture.</a:t>
            </a:r>
            <a:endParaRPr lang="id-ID" dirty="0"/>
          </a:p>
        </p:txBody>
      </p:sp>
      <p:pic>
        <p:nvPicPr>
          <p:cNvPr id="56" name="Obrázok 55">
            <a:extLst>
              <a:ext uri="{FF2B5EF4-FFF2-40B4-BE49-F238E27FC236}">
                <a16:creationId xmlns:a16="http://schemas.microsoft.com/office/drawing/2014/main" id="{FDBF2648-8EE9-AD4D-AA94-10C8B56F0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801" y="290912"/>
            <a:ext cx="1888836" cy="4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lide with the slogan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Obrázok, na ktorom je text, znak&#10;&#10;Automaticky generovaný popis">
            <a:extLst>
              <a:ext uri="{FF2B5EF4-FFF2-40B4-BE49-F238E27FC236}">
                <a16:creationId xmlns:a16="http://schemas.microsoft.com/office/drawing/2014/main" id="{95FDC360-5461-5946-A3E8-4C0DCB80F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238" y="1102293"/>
            <a:ext cx="7559975" cy="1675975"/>
          </a:xfrm>
          <a:prstGeom prst="rect">
            <a:avLst/>
          </a:prstGeom>
        </p:spPr>
      </p:pic>
      <p:grpSp>
        <p:nvGrpSpPr>
          <p:cNvPr id="67" name="Grupa 36">
            <a:extLst>
              <a:ext uri="{FF2B5EF4-FFF2-40B4-BE49-F238E27FC236}">
                <a16:creationId xmlns:a16="http://schemas.microsoft.com/office/drawing/2014/main" id="{C965144A-AC2B-9B45-B9B7-9CAD66AB4DA8}"/>
              </a:ext>
            </a:extLst>
          </p:cNvPr>
          <p:cNvGrpSpPr/>
          <p:nvPr userDrawn="1"/>
        </p:nvGrpSpPr>
        <p:grpSpPr>
          <a:xfrm>
            <a:off x="7912501" y="4576683"/>
            <a:ext cx="3945027" cy="1306144"/>
            <a:chOff x="1943100" y="3752730"/>
            <a:chExt cx="2721086" cy="979608"/>
          </a:xfrm>
        </p:grpSpPr>
        <p:sp>
          <p:nvSpPr>
            <p:cNvPr id="69" name="Prostokąt 39">
              <a:extLst>
                <a:ext uri="{FF2B5EF4-FFF2-40B4-BE49-F238E27FC236}">
                  <a16:creationId xmlns:a16="http://schemas.microsoft.com/office/drawing/2014/main" id="{AB934E5F-9A29-2B48-B476-8729CCF83FB9}"/>
                </a:ext>
              </a:extLst>
            </p:cNvPr>
            <p:cNvSpPr/>
            <p:nvPr/>
          </p:nvSpPr>
          <p:spPr bwMode="auto">
            <a:xfrm>
              <a:off x="2241629" y="3757782"/>
              <a:ext cx="2412000" cy="18042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@</a:t>
              </a:r>
              <a:r>
                <a:rPr lang="en-US" sz="1333" noProof="0" err="1">
                  <a:solidFill>
                    <a:schemeClr val="bg1"/>
                  </a:solidFill>
                  <a:cs typeface="Calibri Light" panose="020F0302020204030204" pitchFamily="34" charset="0"/>
                </a:rPr>
                <a:t>Asseco_Slovakia</a:t>
              </a:r>
              <a:endParaRPr lang="en-US" sz="1333" noProof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grpSp>
          <p:nvGrpSpPr>
            <p:cNvPr id="70" name="Grupa 40">
              <a:extLst>
                <a:ext uri="{FF2B5EF4-FFF2-40B4-BE49-F238E27FC236}">
                  <a16:creationId xmlns:a16="http://schemas.microsoft.com/office/drawing/2014/main" id="{A1A66D58-7F0E-B846-9344-B026F7E9E205}"/>
                </a:ext>
              </a:extLst>
            </p:cNvPr>
            <p:cNvGrpSpPr/>
            <p:nvPr/>
          </p:nvGrpSpPr>
          <p:grpSpPr>
            <a:xfrm>
              <a:off x="1943100" y="3752730"/>
              <a:ext cx="190529" cy="446308"/>
              <a:chOff x="4517869" y="4010054"/>
              <a:chExt cx="267849" cy="627426"/>
            </a:xfrm>
          </p:grpSpPr>
          <p:grpSp>
            <p:nvGrpSpPr>
              <p:cNvPr id="78" name="Grupa 48">
                <a:extLst>
                  <a:ext uri="{FF2B5EF4-FFF2-40B4-BE49-F238E27FC236}">
                    <a16:creationId xmlns:a16="http://schemas.microsoft.com/office/drawing/2014/main" id="{26528CB7-BD06-E048-8D79-18ACEF34B085}"/>
                  </a:ext>
                </a:extLst>
              </p:cNvPr>
              <p:cNvGrpSpPr/>
              <p:nvPr/>
            </p:nvGrpSpPr>
            <p:grpSpPr>
              <a:xfrm>
                <a:off x="4517869" y="4369632"/>
                <a:ext cx="267848" cy="267848"/>
                <a:chOff x="4880915" y="4559385"/>
                <a:chExt cx="267848" cy="267848"/>
              </a:xfrm>
            </p:grpSpPr>
            <p:pic>
              <p:nvPicPr>
                <p:cNvPr id="82" name="Obraz 52">
                  <a:extLst>
                    <a:ext uri="{FF2B5EF4-FFF2-40B4-BE49-F238E27FC236}">
                      <a16:creationId xmlns:a16="http://schemas.microsoft.com/office/drawing/2014/main" id="{4A173A65-3282-D143-B557-E9BB117DAD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6587" y="4615808"/>
                  <a:ext cx="156500" cy="156500"/>
                </a:xfrm>
                <a:prstGeom prst="rect">
                  <a:avLst/>
                </a:prstGeom>
              </p:spPr>
            </p:pic>
            <p:sp>
              <p:nvSpPr>
                <p:cNvPr id="83" name="Prostokąt: zaokrąglone rogi 53">
                  <a:extLst>
                    <a:ext uri="{FF2B5EF4-FFF2-40B4-BE49-F238E27FC236}">
                      <a16:creationId xmlns:a16="http://schemas.microsoft.com/office/drawing/2014/main" id="{B8774523-034A-DA49-B479-680A6DB56A8F}"/>
                    </a:ext>
                  </a:extLst>
                </p:cNvPr>
                <p:cNvSpPr/>
                <p:nvPr/>
              </p:nvSpPr>
              <p:spPr bwMode="auto">
                <a:xfrm>
                  <a:off x="4880915" y="4559385"/>
                  <a:ext cx="267848" cy="267848"/>
                </a:xfrm>
                <a:prstGeom prst="roundRect">
                  <a:avLst>
                    <a:gd name="adj" fmla="val 827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" name="Grupa 49">
                <a:extLst>
                  <a:ext uri="{FF2B5EF4-FFF2-40B4-BE49-F238E27FC236}">
                    <a16:creationId xmlns:a16="http://schemas.microsoft.com/office/drawing/2014/main" id="{694456A4-CDDE-0041-AD1E-8EF50A063D59}"/>
                  </a:ext>
                </a:extLst>
              </p:cNvPr>
              <p:cNvGrpSpPr/>
              <p:nvPr/>
            </p:nvGrpSpPr>
            <p:grpSpPr>
              <a:xfrm>
                <a:off x="4517870" y="4010054"/>
                <a:ext cx="267848" cy="267848"/>
                <a:chOff x="433900" y="4471091"/>
                <a:chExt cx="312221" cy="312221"/>
              </a:xfrm>
            </p:grpSpPr>
            <p:pic>
              <p:nvPicPr>
                <p:cNvPr id="80" name="Obraz 50">
                  <a:extLst>
                    <a:ext uri="{FF2B5EF4-FFF2-40B4-BE49-F238E27FC236}">
                      <a16:creationId xmlns:a16="http://schemas.microsoft.com/office/drawing/2014/main" id="{CB0ADD3F-5F6D-DE45-A315-27209F2FAE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1074" y="4514659"/>
                  <a:ext cx="229197" cy="229196"/>
                </a:xfrm>
                <a:prstGeom prst="rect">
                  <a:avLst/>
                </a:prstGeom>
              </p:spPr>
            </p:pic>
            <p:sp>
              <p:nvSpPr>
                <p:cNvPr id="81" name="Prostokąt: zaokrąglone rogi 51">
                  <a:extLst>
                    <a:ext uri="{FF2B5EF4-FFF2-40B4-BE49-F238E27FC236}">
                      <a16:creationId xmlns:a16="http://schemas.microsoft.com/office/drawing/2014/main" id="{B9938E63-BAE2-7247-A4AE-5CE9359C7364}"/>
                    </a:ext>
                  </a:extLst>
                </p:cNvPr>
                <p:cNvSpPr/>
                <p:nvPr/>
              </p:nvSpPr>
              <p:spPr bwMode="auto">
                <a:xfrm>
                  <a:off x="433900" y="4471091"/>
                  <a:ext cx="312221" cy="312221"/>
                </a:xfrm>
                <a:prstGeom prst="roundRect">
                  <a:avLst>
                    <a:gd name="adj" fmla="val 827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1" name="Prostokąt 41">
              <a:extLst>
                <a:ext uri="{FF2B5EF4-FFF2-40B4-BE49-F238E27FC236}">
                  <a16:creationId xmlns:a16="http://schemas.microsoft.com/office/drawing/2014/main" id="{F1B64657-6DBB-2D47-B290-BAB2737FC258}"/>
                </a:ext>
              </a:extLst>
            </p:cNvPr>
            <p:cNvSpPr/>
            <p:nvPr/>
          </p:nvSpPr>
          <p:spPr bwMode="auto">
            <a:xfrm>
              <a:off x="2252186" y="4013563"/>
              <a:ext cx="2412000" cy="18042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linkedin.com/company/</a:t>
              </a:r>
              <a:r>
                <a:rPr lang="en-US" sz="1333" noProof="0" err="1">
                  <a:solidFill>
                    <a:schemeClr val="bg1"/>
                  </a:solidFill>
                  <a:cs typeface="Calibri Light" panose="020F0302020204030204" pitchFamily="34" charset="0"/>
                </a:rPr>
                <a:t>asseco</a:t>
              </a:r>
              <a:r>
                <a:rPr lang="en-US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-solutions</a:t>
              </a:r>
            </a:p>
          </p:txBody>
        </p:sp>
        <p:sp>
          <p:nvSpPr>
            <p:cNvPr id="72" name="Prostokąt: zaokrąglone rogi 42">
              <a:extLst>
                <a:ext uri="{FF2B5EF4-FFF2-40B4-BE49-F238E27FC236}">
                  <a16:creationId xmlns:a16="http://schemas.microsoft.com/office/drawing/2014/main" id="{C7911CFA-5D96-524D-9B58-0DA96E547A41}"/>
                </a:ext>
              </a:extLst>
            </p:cNvPr>
            <p:cNvSpPr/>
            <p:nvPr/>
          </p:nvSpPr>
          <p:spPr bwMode="auto">
            <a:xfrm>
              <a:off x="1943100" y="4272799"/>
              <a:ext cx="190528" cy="19052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Schemat blokowy: scalanie 43">
              <a:extLst>
                <a:ext uri="{FF2B5EF4-FFF2-40B4-BE49-F238E27FC236}">
                  <a16:creationId xmlns:a16="http://schemas.microsoft.com/office/drawing/2014/main" id="{FD3CAD19-58A1-5444-A381-AA83B401CA43}"/>
                </a:ext>
              </a:extLst>
            </p:cNvPr>
            <p:cNvSpPr/>
            <p:nvPr/>
          </p:nvSpPr>
          <p:spPr bwMode="auto">
            <a:xfrm rot="16200000">
              <a:off x="2006813" y="4328351"/>
              <a:ext cx="77647" cy="77647"/>
            </a:xfrm>
            <a:prstGeom prst="flowChartMerge">
              <a:avLst/>
            </a:prstGeom>
            <a:noFill/>
            <a:ln w="762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Prostokąt 44">
              <a:extLst>
                <a:ext uri="{FF2B5EF4-FFF2-40B4-BE49-F238E27FC236}">
                  <a16:creationId xmlns:a16="http://schemas.microsoft.com/office/drawing/2014/main" id="{266476F3-5154-984F-AF69-423ECD648D1B}"/>
                </a:ext>
              </a:extLst>
            </p:cNvPr>
            <p:cNvSpPr/>
            <p:nvPr/>
          </p:nvSpPr>
          <p:spPr bwMode="auto">
            <a:xfrm>
              <a:off x="2246561" y="4277852"/>
              <a:ext cx="2412000" cy="18042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youtube.com</a:t>
              </a:r>
              <a:r>
                <a:rPr lang="sk-SK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/c/</a:t>
              </a:r>
              <a:r>
                <a:rPr lang="sk-SK" sz="1333" noProof="0" err="1">
                  <a:solidFill>
                    <a:schemeClr val="bg1"/>
                  </a:solidFill>
                  <a:cs typeface="Calibri Light" panose="020F0302020204030204" pitchFamily="34" charset="0"/>
                </a:rPr>
                <a:t>AssecoSolutionsSK</a:t>
              </a:r>
              <a:endParaRPr lang="en-US" sz="1333" noProof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75" name="Dowolny kształt: kształt 45">
              <a:extLst>
                <a:ext uri="{FF2B5EF4-FFF2-40B4-BE49-F238E27FC236}">
                  <a16:creationId xmlns:a16="http://schemas.microsoft.com/office/drawing/2014/main" id="{F841BB79-D398-0441-906B-34B820BA74E5}"/>
                </a:ext>
              </a:extLst>
            </p:cNvPr>
            <p:cNvSpPr/>
            <p:nvPr/>
          </p:nvSpPr>
          <p:spPr bwMode="auto">
            <a:xfrm>
              <a:off x="2000887" y="4573564"/>
              <a:ext cx="79932" cy="142742"/>
            </a:xfrm>
            <a:custGeom>
              <a:avLst/>
              <a:gdLst>
                <a:gd name="connsiteX0" fmla="*/ 396669 w 615610"/>
                <a:gd name="connsiteY0" fmla="*/ 0 h 1099355"/>
                <a:gd name="connsiteX1" fmla="*/ 615610 w 615610"/>
                <a:gd name="connsiteY1" fmla="*/ 0 h 1099355"/>
                <a:gd name="connsiteX2" fmla="*/ 615610 w 615610"/>
                <a:gd name="connsiteY2" fmla="*/ 172577 h 1099355"/>
                <a:gd name="connsiteX3" fmla="*/ 461064 w 615610"/>
                <a:gd name="connsiteY3" fmla="*/ 172577 h 1099355"/>
                <a:gd name="connsiteX4" fmla="*/ 386366 w 615610"/>
                <a:gd name="connsiteY4" fmla="*/ 242123 h 1099355"/>
                <a:gd name="connsiteX5" fmla="*/ 386366 w 615610"/>
                <a:gd name="connsiteY5" fmla="*/ 458488 h 1099355"/>
                <a:gd name="connsiteX6" fmla="*/ 602731 w 615610"/>
                <a:gd name="connsiteY6" fmla="*/ 458488 h 1099355"/>
                <a:gd name="connsiteX7" fmla="*/ 530610 w 615610"/>
                <a:gd name="connsiteY7" fmla="*/ 597580 h 1099355"/>
                <a:gd name="connsiteX8" fmla="*/ 383791 w 615610"/>
                <a:gd name="connsiteY8" fmla="*/ 597580 h 1099355"/>
                <a:gd name="connsiteX9" fmla="*/ 383791 w 615610"/>
                <a:gd name="connsiteY9" fmla="*/ 1099355 h 1099355"/>
                <a:gd name="connsiteX10" fmla="*/ 221514 w 615610"/>
                <a:gd name="connsiteY10" fmla="*/ 1099355 h 1099355"/>
                <a:gd name="connsiteX11" fmla="*/ 221514 w 615610"/>
                <a:gd name="connsiteY11" fmla="*/ 597580 h 1099355"/>
                <a:gd name="connsiteX12" fmla="*/ 0 w 615610"/>
                <a:gd name="connsiteY12" fmla="*/ 597580 h 1099355"/>
                <a:gd name="connsiteX13" fmla="*/ 0 w 615610"/>
                <a:gd name="connsiteY13" fmla="*/ 453336 h 1099355"/>
                <a:gd name="connsiteX14" fmla="*/ 218941 w 615610"/>
                <a:gd name="connsiteY14" fmla="*/ 453336 h 1099355"/>
                <a:gd name="connsiteX15" fmla="*/ 218941 w 615610"/>
                <a:gd name="connsiteY15" fmla="*/ 216365 h 1099355"/>
                <a:gd name="connsiteX16" fmla="*/ 396669 w 615610"/>
                <a:gd name="connsiteY16" fmla="*/ 0 h 1099355"/>
                <a:gd name="connsiteX0" fmla="*/ 396669 w 615610"/>
                <a:gd name="connsiteY0" fmla="*/ 0 h 1099856"/>
                <a:gd name="connsiteX1" fmla="*/ 615610 w 615610"/>
                <a:gd name="connsiteY1" fmla="*/ 0 h 1099856"/>
                <a:gd name="connsiteX2" fmla="*/ 615610 w 615610"/>
                <a:gd name="connsiteY2" fmla="*/ 172577 h 1099856"/>
                <a:gd name="connsiteX3" fmla="*/ 461064 w 615610"/>
                <a:gd name="connsiteY3" fmla="*/ 172577 h 1099856"/>
                <a:gd name="connsiteX4" fmla="*/ 386366 w 615610"/>
                <a:gd name="connsiteY4" fmla="*/ 242123 h 1099856"/>
                <a:gd name="connsiteX5" fmla="*/ 386366 w 615610"/>
                <a:gd name="connsiteY5" fmla="*/ 458488 h 1099856"/>
                <a:gd name="connsiteX6" fmla="*/ 602731 w 615610"/>
                <a:gd name="connsiteY6" fmla="*/ 458488 h 1099856"/>
                <a:gd name="connsiteX7" fmla="*/ 530610 w 615610"/>
                <a:gd name="connsiteY7" fmla="*/ 597580 h 1099856"/>
                <a:gd name="connsiteX8" fmla="*/ 383791 w 615610"/>
                <a:gd name="connsiteY8" fmla="*/ 597580 h 1099856"/>
                <a:gd name="connsiteX9" fmla="*/ 383791 w 615610"/>
                <a:gd name="connsiteY9" fmla="*/ 1099355 h 1099856"/>
                <a:gd name="connsiteX10" fmla="*/ 298791 w 615610"/>
                <a:gd name="connsiteY10" fmla="*/ 1099856 h 1099856"/>
                <a:gd name="connsiteX11" fmla="*/ 221514 w 615610"/>
                <a:gd name="connsiteY11" fmla="*/ 1099355 h 1099856"/>
                <a:gd name="connsiteX12" fmla="*/ 221514 w 615610"/>
                <a:gd name="connsiteY12" fmla="*/ 597580 h 1099856"/>
                <a:gd name="connsiteX13" fmla="*/ 0 w 615610"/>
                <a:gd name="connsiteY13" fmla="*/ 597580 h 1099856"/>
                <a:gd name="connsiteX14" fmla="*/ 0 w 615610"/>
                <a:gd name="connsiteY14" fmla="*/ 453336 h 1099856"/>
                <a:gd name="connsiteX15" fmla="*/ 218941 w 615610"/>
                <a:gd name="connsiteY15" fmla="*/ 453336 h 1099856"/>
                <a:gd name="connsiteX16" fmla="*/ 218941 w 615610"/>
                <a:gd name="connsiteY16" fmla="*/ 216365 h 1099856"/>
                <a:gd name="connsiteX17" fmla="*/ 396669 w 615610"/>
                <a:gd name="connsiteY17" fmla="*/ 0 h 1099856"/>
                <a:gd name="connsiteX0" fmla="*/ 298791 w 615610"/>
                <a:gd name="connsiteY0" fmla="*/ 1099856 h 1191296"/>
                <a:gd name="connsiteX1" fmla="*/ 221514 w 615610"/>
                <a:gd name="connsiteY1" fmla="*/ 1099355 h 1191296"/>
                <a:gd name="connsiteX2" fmla="*/ 221514 w 615610"/>
                <a:gd name="connsiteY2" fmla="*/ 597580 h 1191296"/>
                <a:gd name="connsiteX3" fmla="*/ 0 w 615610"/>
                <a:gd name="connsiteY3" fmla="*/ 597580 h 1191296"/>
                <a:gd name="connsiteX4" fmla="*/ 0 w 615610"/>
                <a:gd name="connsiteY4" fmla="*/ 453336 h 1191296"/>
                <a:gd name="connsiteX5" fmla="*/ 218941 w 615610"/>
                <a:gd name="connsiteY5" fmla="*/ 453336 h 1191296"/>
                <a:gd name="connsiteX6" fmla="*/ 218941 w 615610"/>
                <a:gd name="connsiteY6" fmla="*/ 216365 h 1191296"/>
                <a:gd name="connsiteX7" fmla="*/ 396669 w 615610"/>
                <a:gd name="connsiteY7" fmla="*/ 0 h 1191296"/>
                <a:gd name="connsiteX8" fmla="*/ 615610 w 615610"/>
                <a:gd name="connsiteY8" fmla="*/ 0 h 1191296"/>
                <a:gd name="connsiteX9" fmla="*/ 615610 w 615610"/>
                <a:gd name="connsiteY9" fmla="*/ 172577 h 1191296"/>
                <a:gd name="connsiteX10" fmla="*/ 461064 w 615610"/>
                <a:gd name="connsiteY10" fmla="*/ 172577 h 1191296"/>
                <a:gd name="connsiteX11" fmla="*/ 386366 w 615610"/>
                <a:gd name="connsiteY11" fmla="*/ 242123 h 1191296"/>
                <a:gd name="connsiteX12" fmla="*/ 386366 w 615610"/>
                <a:gd name="connsiteY12" fmla="*/ 458488 h 1191296"/>
                <a:gd name="connsiteX13" fmla="*/ 602731 w 615610"/>
                <a:gd name="connsiteY13" fmla="*/ 458488 h 1191296"/>
                <a:gd name="connsiteX14" fmla="*/ 530610 w 615610"/>
                <a:gd name="connsiteY14" fmla="*/ 597580 h 1191296"/>
                <a:gd name="connsiteX15" fmla="*/ 383791 w 615610"/>
                <a:gd name="connsiteY15" fmla="*/ 597580 h 1191296"/>
                <a:gd name="connsiteX16" fmla="*/ 383791 w 615610"/>
                <a:gd name="connsiteY16" fmla="*/ 1099355 h 1191296"/>
                <a:gd name="connsiteX17" fmla="*/ 390231 w 615610"/>
                <a:gd name="connsiteY17" fmla="*/ 1191296 h 1191296"/>
                <a:gd name="connsiteX0" fmla="*/ 298791 w 615610"/>
                <a:gd name="connsiteY0" fmla="*/ 1099856 h 1099856"/>
                <a:gd name="connsiteX1" fmla="*/ 221514 w 615610"/>
                <a:gd name="connsiteY1" fmla="*/ 1099355 h 1099856"/>
                <a:gd name="connsiteX2" fmla="*/ 221514 w 615610"/>
                <a:gd name="connsiteY2" fmla="*/ 597580 h 1099856"/>
                <a:gd name="connsiteX3" fmla="*/ 0 w 615610"/>
                <a:gd name="connsiteY3" fmla="*/ 597580 h 1099856"/>
                <a:gd name="connsiteX4" fmla="*/ 0 w 615610"/>
                <a:gd name="connsiteY4" fmla="*/ 453336 h 1099856"/>
                <a:gd name="connsiteX5" fmla="*/ 218941 w 615610"/>
                <a:gd name="connsiteY5" fmla="*/ 453336 h 1099856"/>
                <a:gd name="connsiteX6" fmla="*/ 218941 w 615610"/>
                <a:gd name="connsiteY6" fmla="*/ 216365 h 1099856"/>
                <a:gd name="connsiteX7" fmla="*/ 396669 w 615610"/>
                <a:gd name="connsiteY7" fmla="*/ 0 h 1099856"/>
                <a:gd name="connsiteX8" fmla="*/ 615610 w 615610"/>
                <a:gd name="connsiteY8" fmla="*/ 0 h 1099856"/>
                <a:gd name="connsiteX9" fmla="*/ 615610 w 615610"/>
                <a:gd name="connsiteY9" fmla="*/ 172577 h 1099856"/>
                <a:gd name="connsiteX10" fmla="*/ 461064 w 615610"/>
                <a:gd name="connsiteY10" fmla="*/ 172577 h 1099856"/>
                <a:gd name="connsiteX11" fmla="*/ 386366 w 615610"/>
                <a:gd name="connsiteY11" fmla="*/ 242123 h 1099856"/>
                <a:gd name="connsiteX12" fmla="*/ 386366 w 615610"/>
                <a:gd name="connsiteY12" fmla="*/ 458488 h 1099856"/>
                <a:gd name="connsiteX13" fmla="*/ 602731 w 615610"/>
                <a:gd name="connsiteY13" fmla="*/ 458488 h 1099856"/>
                <a:gd name="connsiteX14" fmla="*/ 530610 w 615610"/>
                <a:gd name="connsiteY14" fmla="*/ 597580 h 1099856"/>
                <a:gd name="connsiteX15" fmla="*/ 383791 w 615610"/>
                <a:gd name="connsiteY15" fmla="*/ 597580 h 1099856"/>
                <a:gd name="connsiteX16" fmla="*/ 383791 w 615610"/>
                <a:gd name="connsiteY16" fmla="*/ 1099355 h 1099856"/>
                <a:gd name="connsiteX0" fmla="*/ 221514 w 615610"/>
                <a:gd name="connsiteY0" fmla="*/ 1099355 h 1099355"/>
                <a:gd name="connsiteX1" fmla="*/ 221514 w 615610"/>
                <a:gd name="connsiteY1" fmla="*/ 597580 h 1099355"/>
                <a:gd name="connsiteX2" fmla="*/ 0 w 615610"/>
                <a:gd name="connsiteY2" fmla="*/ 597580 h 1099355"/>
                <a:gd name="connsiteX3" fmla="*/ 0 w 615610"/>
                <a:gd name="connsiteY3" fmla="*/ 453336 h 1099355"/>
                <a:gd name="connsiteX4" fmla="*/ 218941 w 615610"/>
                <a:gd name="connsiteY4" fmla="*/ 453336 h 1099355"/>
                <a:gd name="connsiteX5" fmla="*/ 218941 w 615610"/>
                <a:gd name="connsiteY5" fmla="*/ 216365 h 1099355"/>
                <a:gd name="connsiteX6" fmla="*/ 396669 w 615610"/>
                <a:gd name="connsiteY6" fmla="*/ 0 h 1099355"/>
                <a:gd name="connsiteX7" fmla="*/ 615610 w 615610"/>
                <a:gd name="connsiteY7" fmla="*/ 0 h 1099355"/>
                <a:gd name="connsiteX8" fmla="*/ 615610 w 615610"/>
                <a:gd name="connsiteY8" fmla="*/ 172577 h 1099355"/>
                <a:gd name="connsiteX9" fmla="*/ 461064 w 615610"/>
                <a:gd name="connsiteY9" fmla="*/ 172577 h 1099355"/>
                <a:gd name="connsiteX10" fmla="*/ 386366 w 615610"/>
                <a:gd name="connsiteY10" fmla="*/ 242123 h 1099355"/>
                <a:gd name="connsiteX11" fmla="*/ 386366 w 615610"/>
                <a:gd name="connsiteY11" fmla="*/ 458488 h 1099355"/>
                <a:gd name="connsiteX12" fmla="*/ 602731 w 615610"/>
                <a:gd name="connsiteY12" fmla="*/ 458488 h 1099355"/>
                <a:gd name="connsiteX13" fmla="*/ 530610 w 615610"/>
                <a:gd name="connsiteY13" fmla="*/ 597580 h 1099355"/>
                <a:gd name="connsiteX14" fmla="*/ 383791 w 615610"/>
                <a:gd name="connsiteY14" fmla="*/ 597580 h 1099355"/>
                <a:gd name="connsiteX15" fmla="*/ 383791 w 615610"/>
                <a:gd name="connsiteY15" fmla="*/ 1099355 h 109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5610" h="1099355">
                  <a:moveTo>
                    <a:pt x="221514" y="1099355"/>
                  </a:moveTo>
                  <a:lnTo>
                    <a:pt x="221514" y="597580"/>
                  </a:lnTo>
                  <a:lnTo>
                    <a:pt x="0" y="597580"/>
                  </a:lnTo>
                  <a:lnTo>
                    <a:pt x="0" y="453336"/>
                  </a:lnTo>
                  <a:lnTo>
                    <a:pt x="218941" y="453336"/>
                  </a:lnTo>
                  <a:lnTo>
                    <a:pt x="218941" y="216365"/>
                  </a:lnTo>
                  <a:cubicBezTo>
                    <a:pt x="216366" y="126212"/>
                    <a:pt x="291062" y="1"/>
                    <a:pt x="396669" y="0"/>
                  </a:cubicBezTo>
                  <a:lnTo>
                    <a:pt x="615610" y="0"/>
                  </a:lnTo>
                  <a:lnTo>
                    <a:pt x="615610" y="172577"/>
                  </a:lnTo>
                  <a:lnTo>
                    <a:pt x="461064" y="172577"/>
                  </a:lnTo>
                  <a:cubicBezTo>
                    <a:pt x="431013" y="177729"/>
                    <a:pt x="388083" y="182880"/>
                    <a:pt x="386366" y="242123"/>
                  </a:cubicBezTo>
                  <a:lnTo>
                    <a:pt x="386366" y="458488"/>
                  </a:lnTo>
                  <a:lnTo>
                    <a:pt x="602731" y="458488"/>
                  </a:lnTo>
                  <a:lnTo>
                    <a:pt x="530610" y="597580"/>
                  </a:lnTo>
                  <a:lnTo>
                    <a:pt x="383791" y="597580"/>
                  </a:lnTo>
                  <a:lnTo>
                    <a:pt x="383791" y="1099355"/>
                  </a:lnTo>
                </a:path>
              </a:pathLst>
            </a:custGeom>
            <a:noFill/>
            <a:ln w="7620" cap="flat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noProof="0"/>
            </a:p>
          </p:txBody>
        </p:sp>
        <p:sp>
          <p:nvSpPr>
            <p:cNvPr id="76" name="Prostokąt 46">
              <a:extLst>
                <a:ext uri="{FF2B5EF4-FFF2-40B4-BE49-F238E27FC236}">
                  <a16:creationId xmlns:a16="http://schemas.microsoft.com/office/drawing/2014/main" id="{E2BDC0C7-75D7-2942-9F10-C5FE389EB137}"/>
                </a:ext>
              </a:extLst>
            </p:cNvPr>
            <p:cNvSpPr/>
            <p:nvPr/>
          </p:nvSpPr>
          <p:spPr bwMode="auto">
            <a:xfrm>
              <a:off x="2241629" y="4551916"/>
              <a:ext cx="2412000" cy="18042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333" noProof="0">
                  <a:solidFill>
                    <a:schemeClr val="bg1"/>
                  </a:solidFill>
                  <a:cs typeface="Calibri Light" panose="020F0302020204030204" pitchFamily="34" charset="0"/>
                </a:rPr>
                <a:t>/</a:t>
              </a:r>
              <a:r>
                <a:rPr lang="en-US" sz="1333" noProof="0" err="1">
                  <a:solidFill>
                    <a:schemeClr val="bg1"/>
                  </a:solidFill>
                  <a:cs typeface="Calibri Light" panose="020F0302020204030204" pitchFamily="34" charset="0"/>
                </a:rPr>
                <a:t>informacnesystemyassecosolutions</a:t>
              </a:r>
              <a:endParaRPr lang="en-US" sz="1333" noProof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77" name="Prostokąt: zaokrąglone rogi 47">
              <a:extLst>
                <a:ext uri="{FF2B5EF4-FFF2-40B4-BE49-F238E27FC236}">
                  <a16:creationId xmlns:a16="http://schemas.microsoft.com/office/drawing/2014/main" id="{67BD2C46-10C5-1246-97BB-7F541E4D3091}"/>
                </a:ext>
              </a:extLst>
            </p:cNvPr>
            <p:cNvSpPr/>
            <p:nvPr/>
          </p:nvSpPr>
          <p:spPr bwMode="auto">
            <a:xfrm>
              <a:off x="1943100" y="4529491"/>
              <a:ext cx="190528" cy="19052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Prostokąt 54">
            <a:extLst>
              <a:ext uri="{FF2B5EF4-FFF2-40B4-BE49-F238E27FC236}">
                <a16:creationId xmlns:a16="http://schemas.microsoft.com/office/drawing/2014/main" id="{8F3532B8-E671-4649-94DC-B18E23F4247C}"/>
              </a:ext>
            </a:extLst>
          </p:cNvPr>
          <p:cNvSpPr/>
          <p:nvPr userDrawn="1"/>
        </p:nvSpPr>
        <p:spPr bwMode="auto">
          <a:xfrm>
            <a:off x="1026472" y="3958696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Solutions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38" name="Prostokąt 54">
            <a:extLst>
              <a:ext uri="{FF2B5EF4-FFF2-40B4-BE49-F238E27FC236}">
                <a16:creationId xmlns:a16="http://schemas.microsoft.com/office/drawing/2014/main" id="{BD2E0EA1-31B5-488A-9060-8EBB8460C247}"/>
              </a:ext>
            </a:extLst>
          </p:cNvPr>
          <p:cNvSpPr/>
          <p:nvPr userDrawn="1"/>
        </p:nvSpPr>
        <p:spPr bwMode="auto">
          <a:xfrm>
            <a:off x="1400173" y="4493065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sk-SK" sz="1600" noProof="0" err="1">
                <a:solidFill>
                  <a:schemeClr val="bg1"/>
                </a:solidFill>
                <a:cs typeface="Calibri Light" panose="020F0302020204030204" pitchFamily="34" charset="0"/>
              </a:rPr>
              <a:t>Galvaniho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 17/B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4</a:t>
            </a: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 Bratislava</a:t>
            </a:r>
            <a:endParaRPr lang="sk-SK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Slovenská republika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39" name="Prostokąt 54">
            <a:extLst>
              <a:ext uri="{FF2B5EF4-FFF2-40B4-BE49-F238E27FC236}">
                <a16:creationId xmlns:a16="http://schemas.microsoft.com/office/drawing/2014/main" id="{6EA069B2-55CC-4D94-B4FC-E1ABA2BE934F}"/>
              </a:ext>
            </a:extLst>
          </p:cNvPr>
          <p:cNvSpPr/>
          <p:nvPr userDrawn="1"/>
        </p:nvSpPr>
        <p:spPr bwMode="auto">
          <a:xfrm>
            <a:off x="4906207" y="4493065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 206 77 111</a:t>
            </a:r>
          </a:p>
          <a:p>
            <a:pPr>
              <a:lnSpc>
                <a:spcPct val="150000"/>
              </a:lnSpc>
            </a:pP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info</a:t>
            </a: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@asse</a:t>
            </a:r>
            <a:r>
              <a:rPr lang="sk-SK" sz="1600" noProof="0" err="1">
                <a:solidFill>
                  <a:schemeClr val="bg1"/>
                </a:solidFill>
                <a:cs typeface="Calibri Light" panose="020F0302020204030204" pitchFamily="34" charset="0"/>
              </a:rPr>
              <a:t>cosol</a:t>
            </a: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.com</a:t>
            </a:r>
          </a:p>
        </p:txBody>
      </p:sp>
      <p:sp>
        <p:nvSpPr>
          <p:cNvPr id="40" name="Prostokąt 54">
            <a:extLst>
              <a:ext uri="{FF2B5EF4-FFF2-40B4-BE49-F238E27FC236}">
                <a16:creationId xmlns:a16="http://schemas.microsoft.com/office/drawing/2014/main" id="{C8E2F23C-AF19-4580-B55F-4F47C301D81A}"/>
              </a:ext>
            </a:extLst>
          </p:cNvPr>
          <p:cNvSpPr/>
          <p:nvPr userDrawn="1"/>
        </p:nvSpPr>
        <p:spPr bwMode="auto">
          <a:xfrm>
            <a:off x="4906206" y="5185141"/>
            <a:ext cx="4016247" cy="19609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assecosolutions.sk</a:t>
            </a:r>
          </a:p>
          <a:p>
            <a:pPr marL="0" marR="0" lvl="0" indent="0" algn="l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pic>
        <p:nvPicPr>
          <p:cNvPr id="41" name="Picture 76">
            <a:extLst>
              <a:ext uri="{FF2B5EF4-FFF2-40B4-BE49-F238E27FC236}">
                <a16:creationId xmlns:a16="http://schemas.microsoft.com/office/drawing/2014/main" id="{F906C7D2-837F-4233-8A5F-EF478E6216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6190" y="4581399"/>
            <a:ext cx="269679" cy="260380"/>
          </a:xfrm>
          <a:prstGeom prst="rect">
            <a:avLst/>
          </a:prstGeom>
        </p:spPr>
      </p:pic>
      <p:pic>
        <p:nvPicPr>
          <p:cNvPr id="42" name="Picture 77">
            <a:extLst>
              <a:ext uri="{FF2B5EF4-FFF2-40B4-BE49-F238E27FC236}">
                <a16:creationId xmlns:a16="http://schemas.microsoft.com/office/drawing/2014/main" id="{454ED8CB-A29B-499B-BF00-C103986964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54" y="5263299"/>
            <a:ext cx="285199" cy="285199"/>
          </a:xfrm>
          <a:prstGeom prst="rect">
            <a:avLst/>
          </a:prstGeom>
        </p:spPr>
      </p:pic>
      <p:pic>
        <p:nvPicPr>
          <p:cNvPr id="43" name="Picture 78">
            <a:extLst>
              <a:ext uri="{FF2B5EF4-FFF2-40B4-BE49-F238E27FC236}">
                <a16:creationId xmlns:a16="http://schemas.microsoft.com/office/drawing/2014/main" id="{15BD7F8D-0F5C-4BC4-AA02-7268B32268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4237" y="4576683"/>
            <a:ext cx="260380" cy="269679"/>
          </a:xfrm>
          <a:prstGeom prst="rect">
            <a:avLst/>
          </a:prstGeom>
        </p:spPr>
      </p:pic>
      <p:pic>
        <p:nvPicPr>
          <p:cNvPr id="44" name="Picture 79">
            <a:extLst>
              <a:ext uri="{FF2B5EF4-FFF2-40B4-BE49-F238E27FC236}">
                <a16:creationId xmlns:a16="http://schemas.microsoft.com/office/drawing/2014/main" id="{935A0391-C5D3-4751-9ADC-A82C75FD3FD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30839" y="4937841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88" y="296188"/>
            <a:ext cx="1888448" cy="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C147-BA27-419E-B895-8D27B6E9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1E644-482D-4F24-A9D7-AF6DE4559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7DE4A-29D3-4DBA-A1C6-98345143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40B02-BBF7-4120-95AB-0B6D778B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0FC47-4486-4949-90E9-3EB6DCEB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269E-4428-4549-961E-06E67791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740E5-103A-4209-A83D-C31C238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D4CBF-6A9C-44D8-87A7-F8160BB2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A504A-E0DB-48FB-9FF9-A3B53543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E95F7-341E-42DD-96CD-BE09D817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0CFFB-9B2B-4B35-B2FE-14BCDA1B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D120-0BED-43C6-8D54-79DFDE7FF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40310-2F94-4DD3-9AF9-A67C8D4EA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6DD97-07EF-4E5B-BFE9-E188F59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45A51-353D-4AEE-9B20-DDBB71DD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60870-D094-4D51-AC19-3E313761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7A3C-19AE-44EE-ACDE-E1837DCD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00073-BEDE-47C0-969C-CC9693C2B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B04D3-8599-4B15-AEEB-1E04BE762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CBFA4-8E0A-4F44-B966-A4E1D2B13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3A395-CBEA-4755-A01B-C0D682235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AF765-8699-45CC-9F28-498C4205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F9827-2388-4F8C-95AA-150FB123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B1E9F-4E24-4767-A03D-6FAF9135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0CF0-E3BE-4488-9AB1-56E04E94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E7EC-A858-460D-8375-5F5F6454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D6870-6D5C-4A5A-9691-43D6D441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475E7-E3FB-478E-8A92-83C63D41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F3EFC-7F9A-4A31-A120-AE5467B7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CA70E-48A4-4608-B1E8-EAC8FD0D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F5FEE-A06D-45C4-B5A5-B5F456EE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776C-C852-456F-8B1B-FDDF6B77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D405-992E-4AD0-95CA-113D1DC6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E7395-A65D-4DC4-8AEC-841D91E6D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D3DAA-ADEC-4910-957D-C4C1D14D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9E130-3FE4-4102-B8E6-A6531DB5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F1384-A231-4B2D-AE03-A760F671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2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6B97-57F1-49DA-9F14-65171E27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28DDEF-DA3D-4F35-822E-34AAD3B53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442E6-31F1-4CFC-B2EA-CA1C2D9B0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3ABDC-2FCB-4817-B10A-B2A4C425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BEB22-D3E5-4387-B75C-EB8A3545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840AF-FEFD-48B1-8D38-E3895D90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6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494B3-5328-4385-8D25-7EC845D9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649FF-57AE-4FD6-94C0-959ECD33B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9E349-B06B-4F4E-ADCD-11DD719FC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0B09-647C-45A1-AF1D-51033D43DF5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9FEA6-8863-4983-9577-82DB81CEF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E2751-DE39-429F-9320-2AC5705D4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619D-8291-4F91-A8C4-333DDC87F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64E6-9AB5-0CF5-DDA7-981FA047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2B58B657-51AF-4257-9344-AE9119F85AD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98114" y="-223935"/>
            <a:ext cx="12988505" cy="7305869"/>
          </a:xfrm>
        </p:spPr>
      </p:pic>
    </p:spTree>
    <p:extLst>
      <p:ext uri="{BB962C8B-B14F-4D97-AF65-F5344CB8AC3E}">
        <p14:creationId xmlns:p14="http://schemas.microsoft.com/office/powerpoint/2010/main" val="15941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B74074E-9EEA-7E40-BB7B-E4908E2FF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8ACE5-0DF5-4A51-BA34-63866827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Calibri Light"/>
                <a:cs typeface="Calibri Light"/>
              </a:rPr>
              <a:t>Čo</a:t>
            </a:r>
            <a:r>
              <a:rPr lang="en-US" b="1" i="1" dirty="0">
                <a:latin typeface="Calibri Light"/>
                <a:cs typeface="Calibri Light"/>
              </a:rPr>
              <a:t> </a:t>
            </a:r>
            <a:r>
              <a:rPr lang="en-US" b="1" i="1" dirty="0" err="1">
                <a:latin typeface="Calibri Light"/>
                <a:cs typeface="Calibri Light"/>
              </a:rPr>
              <a:t>prinášame</a:t>
            </a:r>
            <a:endParaRPr lang="en-US" i="1" dirty="0">
              <a:cs typeface="Calibri Light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7976CF4-FB90-EA46-BAC6-810217883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594540"/>
            <a:ext cx="4651024" cy="46215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2DB3-814E-4D26-BCC1-AFA7C990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987" y="1317236"/>
            <a:ext cx="6527533" cy="529812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sk-SK" sz="2400" dirty="0"/>
              <a:t>Stabilný a spoľahlivý doplnok a spojenie s  e- </a:t>
            </a:r>
            <a:r>
              <a:rPr lang="en-US" sz="2400" dirty="0"/>
              <a:t>S</a:t>
            </a:r>
            <a:r>
              <a:rPr lang="sk-SK" sz="2400" dirty="0" err="1"/>
              <a:t>hopom</a:t>
            </a:r>
            <a:endParaRPr lang="sk-SK" sz="2400" dirty="0"/>
          </a:p>
          <a:p>
            <a:r>
              <a:rPr lang="sk-SK" sz="2400" dirty="0"/>
              <a:t>Skvelý prehlaď nad skladovými zásobami a to aj pri viacerých ci virtuálnych skladoch</a:t>
            </a:r>
          </a:p>
          <a:p>
            <a:r>
              <a:rPr lang="sk-SK" sz="2400" dirty="0"/>
              <a:t>Automatizácia, predikcia umelej inteligencie</a:t>
            </a:r>
          </a:p>
          <a:p>
            <a:r>
              <a:rPr lang="sk-SK" sz="2400" dirty="0"/>
              <a:t>Rýchle </a:t>
            </a:r>
            <a:r>
              <a:rPr lang="sk-SK" sz="2400" dirty="0" err="1"/>
              <a:t>procesovanie</a:t>
            </a:r>
            <a:r>
              <a:rPr lang="sk-SK" sz="2400" dirty="0"/>
              <a:t> objednávok či faktúr</a:t>
            </a:r>
          </a:p>
          <a:p>
            <a:r>
              <a:rPr lang="sk-SK" sz="2400" dirty="0"/>
              <a:t>Združenie fyzických pobočiek a online sveta</a:t>
            </a: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88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B74074E-9EEA-7E40-BB7B-E4908E2FF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8ACE5-0DF5-4A51-BA34-63866827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Calibri Light"/>
                <a:cs typeface="Calibri Light"/>
              </a:rPr>
              <a:t>Čo</a:t>
            </a:r>
            <a:r>
              <a:rPr lang="en-US" b="1">
                <a:latin typeface="Calibri Light"/>
                <a:cs typeface="Calibri Light"/>
              </a:rPr>
              <a:t> </a:t>
            </a:r>
            <a:r>
              <a:rPr lang="en-US" b="1" err="1">
                <a:latin typeface="Calibri Light"/>
                <a:cs typeface="Calibri Light"/>
              </a:rPr>
              <a:t>prinášame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2DB3-814E-4D26-BCC1-AFA7C990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87" y="1077206"/>
            <a:ext cx="6241783" cy="384912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sk-SK" dirty="0"/>
              <a:t>Jednotný systém pre viac predajných kanálov od </a:t>
            </a:r>
            <a:r>
              <a:rPr lang="sk-SK" dirty="0" err="1"/>
              <a:t>retail</a:t>
            </a:r>
            <a:r>
              <a:rPr lang="sk-SK" dirty="0"/>
              <a:t> predajne až</a:t>
            </a:r>
            <a:r>
              <a:rPr lang="en-US" dirty="0"/>
              <a:t> po</a:t>
            </a:r>
            <a:r>
              <a:rPr lang="sk-SK" dirty="0"/>
              <a:t> </a:t>
            </a:r>
            <a:r>
              <a:rPr lang="en-US" dirty="0"/>
              <a:t>e-Shop</a:t>
            </a:r>
            <a:endParaRPr lang="sk-SK" dirty="0"/>
          </a:p>
          <a:p>
            <a:r>
              <a:rPr lang="sk-SK" dirty="0"/>
              <a:t>Vernostný</a:t>
            </a:r>
            <a:r>
              <a:rPr lang="en-US" dirty="0"/>
              <a:t> system</a:t>
            </a:r>
            <a:endParaRPr lang="sk-SK" dirty="0"/>
          </a:p>
          <a:p>
            <a:r>
              <a:rPr lang="en-US" dirty="0"/>
              <a:t>CRM </a:t>
            </a:r>
            <a:r>
              <a:rPr lang="sk-SK" dirty="0"/>
              <a:t>pre</a:t>
            </a:r>
            <a:r>
              <a:rPr lang="en-US" dirty="0"/>
              <a:t> B2B</a:t>
            </a:r>
            <a:endParaRPr lang="sk-SK" dirty="0"/>
          </a:p>
          <a:p>
            <a:r>
              <a:rPr lang="sk-SK" dirty="0"/>
              <a:t>Správa a evidencia reklamácií</a:t>
            </a:r>
          </a:p>
          <a:p>
            <a:r>
              <a:rPr lang="sk-SK" dirty="0"/>
              <a:t>Rýchla implementácia</a:t>
            </a:r>
            <a:endParaRPr lang="en-US" dirty="0"/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143EC91F-4279-4F84-897E-32D0B2005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6363" y="627263"/>
            <a:ext cx="4497437" cy="45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2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rder">
            <a:hlinkClick r:id="" action="ppaction://media"/>
            <a:extLst>
              <a:ext uri="{FF2B5EF4-FFF2-40B4-BE49-F238E27FC236}">
                <a16:creationId xmlns:a16="http://schemas.microsoft.com/office/drawing/2014/main" id="{09B400A6-A16D-4373-A8CF-5D6CEE00078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86858" y="-1073302"/>
            <a:ext cx="15987131" cy="9004603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14A28A1-1AC8-4578-A9A5-FD3E23F1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text, elektronika&#10;&#10;Automaticky generovaný popis">
            <a:extLst>
              <a:ext uri="{FF2B5EF4-FFF2-40B4-BE49-F238E27FC236}">
                <a16:creationId xmlns:a16="http://schemas.microsoft.com/office/drawing/2014/main" id="{2FD572E2-34FC-ED42-9C9A-CAD57EC39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8976E1-A032-F24B-9E22-A4B5E2E6C722}"/>
              </a:ext>
            </a:extLst>
          </p:cNvPr>
          <p:cNvSpPr txBox="1">
            <a:spLocks/>
          </p:cNvSpPr>
          <p:nvPr/>
        </p:nvSpPr>
        <p:spPr>
          <a:xfrm>
            <a:off x="533400" y="163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>
                <a:latin typeface="Calibri Light"/>
                <a:cs typeface="Calibri Light"/>
              </a:rPr>
              <a:t>Výhody spolupráce</a:t>
            </a:r>
            <a:endParaRPr lang="en-US" dirty="0">
              <a:cs typeface="Calibri Ligh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85C7C8-CE53-2D41-8383-5E2AE9582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67" y="1192954"/>
            <a:ext cx="6014155" cy="408770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sk-SK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F580A5AA-8968-4340-80A8-3D2E1FDB1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233" y="654756"/>
            <a:ext cx="5678322" cy="43579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D160A4-E3F9-4D94-95BE-903F95AB1BD6}"/>
              </a:ext>
            </a:extLst>
          </p:cNvPr>
          <p:cNvSpPr txBox="1">
            <a:spLocks/>
          </p:cNvSpPr>
          <p:nvPr/>
        </p:nvSpPr>
        <p:spPr>
          <a:xfrm>
            <a:off x="838200" y="1577341"/>
            <a:ext cx="5602033" cy="3703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/>
              <a:t>Prístup k know</a:t>
            </a:r>
            <a:r>
              <a:rPr lang="en-US"/>
              <a:t>-how nadobudnut</a:t>
            </a:r>
            <a:r>
              <a:rPr lang="sk-SK"/>
              <a:t>ému behom rokov pôsobenia na medzinárodnom trhu</a:t>
            </a:r>
          </a:p>
          <a:p>
            <a:r>
              <a:rPr lang="sk-SK"/>
              <a:t>Identifikácia slabých miest vo firemných procesoch</a:t>
            </a:r>
          </a:p>
          <a:p>
            <a:r>
              <a:rPr lang="sk-SK"/>
              <a:t>Najdenie efektívnejšej cesty k splneniu cieľov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1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A669-DCDE-416B-8E96-BA1D0974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oniec">
            <a:hlinkClick r:id="" action="ppaction://media"/>
            <a:extLst>
              <a:ext uri="{FF2B5EF4-FFF2-40B4-BE49-F238E27FC236}">
                <a16:creationId xmlns:a16="http://schemas.microsoft.com/office/drawing/2014/main" id="{06964643-57CE-4C8C-BD50-6D1DF353E91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03760" y="-227110"/>
            <a:ext cx="13003480" cy="7314292"/>
          </a:xfrm>
        </p:spPr>
      </p:pic>
    </p:spTree>
    <p:extLst>
      <p:ext uri="{BB962C8B-B14F-4D97-AF65-F5344CB8AC3E}">
        <p14:creationId xmlns:p14="http://schemas.microsoft.com/office/powerpoint/2010/main" val="36940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1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A6FAD51-627D-4EF9-BC05-3A5EBCB5CA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Ranking</a:t>
            </a:r>
          </a:p>
          <a:p>
            <a:r>
              <a:rPr lang="sk-SK" sz="1467" dirty="0"/>
              <a:t>TOP medzi európskymi softvérovými spoločnosťami</a:t>
            </a:r>
            <a:endParaRPr lang="sk-SK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4AC0FB3-92C7-43FC-BD39-8DE112B138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Kľúčové odvetvia</a:t>
            </a:r>
          </a:p>
          <a:p>
            <a:r>
              <a:rPr lang="sk-SK" sz="1467" dirty="0"/>
              <a:t>Stredne veľké priemyselné</a:t>
            </a:r>
            <a:br>
              <a:rPr lang="sk-SK" sz="1467" dirty="0"/>
            </a:br>
            <a:r>
              <a:rPr lang="sk-SK" sz="1467" dirty="0"/>
              <a:t>a obchodné spoločnosti,</a:t>
            </a:r>
            <a:br>
              <a:rPr lang="sk-SK" sz="1467" dirty="0"/>
            </a:br>
            <a:r>
              <a:rPr lang="sk-SK" sz="1467" dirty="0"/>
              <a:t>organizácie/manažment, </a:t>
            </a:r>
            <a:br>
              <a:rPr lang="sk-SK" sz="1467" dirty="0"/>
            </a:br>
            <a:r>
              <a:rPr lang="sk-SK" sz="1467" dirty="0"/>
              <a:t>banky/poisťovne</a:t>
            </a:r>
            <a:endParaRPr lang="sk-SK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9EE7B8A4-5F8E-451D-9C9D-F9B9B76026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sk-SK" dirty="0"/>
              <a:t>Ročný obrat</a:t>
            </a:r>
          </a:p>
          <a:p>
            <a:r>
              <a:rPr lang="sk-SK" sz="1467" dirty="0"/>
              <a:t>2,7 miliardy eur</a:t>
            </a:r>
            <a:br>
              <a:rPr lang="sk-SK" sz="1467" dirty="0"/>
            </a:br>
            <a:r>
              <a:rPr lang="sk-SK" sz="1467" dirty="0"/>
              <a:t>v roku 2020</a:t>
            </a:r>
            <a:endParaRPr lang="sk-SK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4B8F0581-4330-4CDE-AA86-E6F7718B2EF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Zamestnanci</a:t>
            </a:r>
          </a:p>
          <a:p>
            <a:r>
              <a:rPr lang="sk-SK" sz="1467" dirty="0"/>
              <a:t>Viac ako 28 000 zamestnancov v 60-tich krajinách</a:t>
            </a:r>
          </a:p>
        </p:txBody>
      </p:sp>
      <p:pic>
        <p:nvPicPr>
          <p:cNvPr id="17" name="Zástupný objekt pre obrázok 16" descr="Obrázok, na ktorom je vnútri, okno, osoba, stôl&#10;&#10;Automaticky generovaný popis">
            <a:extLst>
              <a:ext uri="{FF2B5EF4-FFF2-40B4-BE49-F238E27FC236}">
                <a16:creationId xmlns:a16="http://schemas.microsoft.com/office/drawing/2014/main" id="{630849C9-4570-A74A-B26C-67CAA4F713BF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292" y="1991331"/>
            <a:ext cx="2738595" cy="2738592"/>
          </a:xfrm>
        </p:spPr>
      </p:pic>
      <p:pic>
        <p:nvPicPr>
          <p:cNvPr id="30" name="Zástupný objekt pre obrázok 29" descr="Obrázok, na ktorom je osoba, okno&#10;&#10;Automaticky generovaný popis">
            <a:extLst>
              <a:ext uri="{FF2B5EF4-FFF2-40B4-BE49-F238E27FC236}">
                <a16:creationId xmlns:a16="http://schemas.microsoft.com/office/drawing/2014/main" id="{C0316A6E-F3BE-FE4C-ABF3-64B2BE9FDA3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974" y="1992815"/>
            <a:ext cx="2156979" cy="2738592"/>
          </a:xfrm>
        </p:spPr>
      </p:pic>
      <p:pic>
        <p:nvPicPr>
          <p:cNvPr id="28" name="Zástupný objekt pre obrázok 27" descr="Obrázok, na ktorom je text, osoba, vnútri, ľudia&#10;&#10;Automaticky generovaný popis">
            <a:extLst>
              <a:ext uri="{FF2B5EF4-FFF2-40B4-BE49-F238E27FC236}">
                <a16:creationId xmlns:a16="http://schemas.microsoft.com/office/drawing/2014/main" id="{D3B24990-0B44-4D4F-8514-A5F619E37C0E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833" y="3698211"/>
            <a:ext cx="2738595" cy="2738592"/>
          </a:xfrm>
        </p:spPr>
      </p:pic>
      <p:pic>
        <p:nvPicPr>
          <p:cNvPr id="34" name="Zástupný objekt pre obrázok 33">
            <a:extLst>
              <a:ext uri="{FF2B5EF4-FFF2-40B4-BE49-F238E27FC236}">
                <a16:creationId xmlns:a16="http://schemas.microsoft.com/office/drawing/2014/main" id="{87C04DBC-336C-4543-BD99-B8EB2BCF1DF7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4CCA27C7-309F-44AB-9FE3-890A853F38AB}"/>
              </a:ext>
            </a:extLst>
          </p:cNvPr>
          <p:cNvSpPr txBox="1">
            <a:spLocks/>
          </p:cNvSpPr>
          <p:nvPr/>
        </p:nvSpPr>
        <p:spPr>
          <a:xfrm>
            <a:off x="616256" y="345216"/>
            <a:ext cx="11234631" cy="1137896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i="1" dirty="0">
                <a:solidFill>
                  <a:srgbClr val="00B0F0"/>
                </a:solidFill>
              </a:rPr>
              <a:t>Skupina Asseco </a:t>
            </a:r>
          </a:p>
          <a:p>
            <a:r>
              <a:rPr lang="sk-SK" b="1" i="1" dirty="0"/>
              <a:t>Riešenia pre náročné procesy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27113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Obrázok 253" descr="Obrázok, na ktorom je mapa&#10;&#10;Automaticky generovaný popis">
            <a:extLst>
              <a:ext uri="{FF2B5EF4-FFF2-40B4-BE49-F238E27FC236}">
                <a16:creationId xmlns:a16="http://schemas.microsoft.com/office/drawing/2014/main" id="{D09DFDF5-67E6-42D1-9E82-4B13461E2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" t="10808" r="35804" b="36802"/>
          <a:stretch/>
        </p:blipFill>
        <p:spPr>
          <a:xfrm>
            <a:off x="5154030" y="0"/>
            <a:ext cx="7037969" cy="6858000"/>
          </a:xfrm>
          <a:prstGeom prst="rect">
            <a:avLst/>
          </a:prstGeom>
        </p:spPr>
      </p:pic>
      <p:sp>
        <p:nvSpPr>
          <p:cNvPr id="255" name="Slide Number Placeholder 3">
            <a:extLst>
              <a:ext uri="{FF2B5EF4-FFF2-40B4-BE49-F238E27FC236}">
                <a16:creationId xmlns:a16="http://schemas.microsoft.com/office/drawing/2014/main" id="{D0A5DB33-0DB5-458D-95C2-039F49D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3</a:t>
            </a:fld>
            <a:endParaRPr lang="en-US" dirty="0"/>
          </a:p>
        </p:txBody>
      </p:sp>
      <p:sp>
        <p:nvSpPr>
          <p:cNvPr id="256" name="Line 5">
            <a:extLst>
              <a:ext uri="{FF2B5EF4-FFF2-40B4-BE49-F238E27FC236}">
                <a16:creationId xmlns:a16="http://schemas.microsoft.com/office/drawing/2014/main" id="{E091B637-BAFC-4169-ABA9-76635E832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7" name="Line 6">
            <a:extLst>
              <a:ext uri="{FF2B5EF4-FFF2-40B4-BE49-F238E27FC236}">
                <a16:creationId xmlns:a16="http://schemas.microsoft.com/office/drawing/2014/main" id="{467B4B99-DA9E-428A-A310-4D915273D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184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8" name="Oval 4">
            <a:extLst>
              <a:ext uri="{FF2B5EF4-FFF2-40B4-BE49-F238E27FC236}">
                <a16:creationId xmlns:a16="http://schemas.microsoft.com/office/drawing/2014/main" id="{1ABE334A-9696-40E0-A20B-B95635049288}"/>
              </a:ext>
            </a:extLst>
          </p:cNvPr>
          <p:cNvSpPr/>
          <p:nvPr/>
        </p:nvSpPr>
        <p:spPr>
          <a:xfrm>
            <a:off x="765711" y="1425492"/>
            <a:ext cx="665381" cy="665381"/>
          </a:xfrm>
          <a:prstGeom prst="ellipse">
            <a:avLst/>
          </a:prstGeom>
          <a:noFill/>
          <a:ln>
            <a:solidFill>
              <a:srgbClr val="14B1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59" name="TextBox 5">
            <a:extLst>
              <a:ext uri="{FF2B5EF4-FFF2-40B4-BE49-F238E27FC236}">
                <a16:creationId xmlns:a16="http://schemas.microsoft.com/office/drawing/2014/main" id="{C631B8D8-4375-4944-AF2E-837CF1912B03}"/>
              </a:ext>
            </a:extLst>
          </p:cNvPr>
          <p:cNvSpPr txBox="1"/>
          <p:nvPr/>
        </p:nvSpPr>
        <p:spPr>
          <a:xfrm>
            <a:off x="1542703" y="1623590"/>
            <a:ext cx="3446604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33" dirty="0" err="1"/>
              <a:t>Asseco</a:t>
            </a:r>
            <a:r>
              <a:rPr lang="sk-SK" sz="1333" dirty="0"/>
              <a:t> Solutions – vzniklo ako spojenie troch technologicky najvyspelejších poskytovateľov ERP riešení v strednej Európe.</a:t>
            </a:r>
            <a:endParaRPr lang="en-US" sz="1333" dirty="0"/>
          </a:p>
        </p:txBody>
      </p:sp>
      <p:sp>
        <p:nvSpPr>
          <p:cNvPr id="260" name="Rectangle 6">
            <a:extLst>
              <a:ext uri="{FF2B5EF4-FFF2-40B4-BE49-F238E27FC236}">
                <a16:creationId xmlns:a16="http://schemas.microsoft.com/office/drawing/2014/main" id="{EAACF7F1-A53B-4094-8729-34DAA2F85993}"/>
              </a:ext>
            </a:extLst>
          </p:cNvPr>
          <p:cNvSpPr/>
          <p:nvPr/>
        </p:nvSpPr>
        <p:spPr>
          <a:xfrm>
            <a:off x="1542703" y="1353719"/>
            <a:ext cx="1154355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33" b="1" dirty="0">
                <a:latin typeface="+mj-lt"/>
              </a:rPr>
              <a:t>Spolupráca</a:t>
            </a:r>
            <a:endParaRPr lang="en-US" sz="1733" b="1" dirty="0">
              <a:latin typeface="+mj-lt"/>
            </a:endParaRPr>
          </a:p>
        </p:txBody>
      </p:sp>
      <p:sp>
        <p:nvSpPr>
          <p:cNvPr id="261" name="Oval 7">
            <a:extLst>
              <a:ext uri="{FF2B5EF4-FFF2-40B4-BE49-F238E27FC236}">
                <a16:creationId xmlns:a16="http://schemas.microsoft.com/office/drawing/2014/main" id="{BDBBC367-38C4-427F-8256-431EF29A4717}"/>
              </a:ext>
            </a:extLst>
          </p:cNvPr>
          <p:cNvSpPr/>
          <p:nvPr/>
        </p:nvSpPr>
        <p:spPr>
          <a:xfrm>
            <a:off x="765711" y="2589555"/>
            <a:ext cx="665381" cy="665381"/>
          </a:xfrm>
          <a:prstGeom prst="ellipse">
            <a:avLst/>
          </a:prstGeom>
          <a:noFill/>
          <a:ln>
            <a:solidFill>
              <a:srgbClr val="14B1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2" name="TextBox 8">
            <a:extLst>
              <a:ext uri="{FF2B5EF4-FFF2-40B4-BE49-F238E27FC236}">
                <a16:creationId xmlns:a16="http://schemas.microsoft.com/office/drawing/2014/main" id="{34B0E7EE-C191-4FAA-9D88-9C123437198B}"/>
              </a:ext>
            </a:extLst>
          </p:cNvPr>
          <p:cNvSpPr txBox="1"/>
          <p:nvPr/>
        </p:nvSpPr>
        <p:spPr>
          <a:xfrm>
            <a:off x="1542703" y="2787652"/>
            <a:ext cx="370907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33" dirty="0"/>
              <a:t>Viac ako 900 zamestnancov v siedmych </a:t>
            </a:r>
            <a:br>
              <a:rPr lang="sk-SK" sz="1333" dirty="0"/>
            </a:br>
            <a:r>
              <a:rPr lang="sk-SK" sz="1333" dirty="0"/>
              <a:t>krajinách.</a:t>
            </a:r>
            <a:endParaRPr lang="en-US" sz="1333" dirty="0"/>
          </a:p>
        </p:txBody>
      </p:sp>
      <p:sp>
        <p:nvSpPr>
          <p:cNvPr id="263" name="Rectangle 9">
            <a:extLst>
              <a:ext uri="{FF2B5EF4-FFF2-40B4-BE49-F238E27FC236}">
                <a16:creationId xmlns:a16="http://schemas.microsoft.com/office/drawing/2014/main" id="{FA8BF25F-43D1-456B-9D8E-7718E1A7C810}"/>
              </a:ext>
            </a:extLst>
          </p:cNvPr>
          <p:cNvSpPr/>
          <p:nvPr/>
        </p:nvSpPr>
        <p:spPr>
          <a:xfrm>
            <a:off x="1542704" y="2517782"/>
            <a:ext cx="1293367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33" b="1" dirty="0">
                <a:latin typeface="+mj-lt"/>
              </a:rPr>
              <a:t>Zamestnanci</a:t>
            </a:r>
            <a:endParaRPr lang="en-GB" sz="1733" b="1" dirty="0">
              <a:latin typeface="+mj-lt"/>
            </a:endParaRPr>
          </a:p>
        </p:txBody>
      </p:sp>
      <p:sp>
        <p:nvSpPr>
          <p:cNvPr id="264" name="Oval 10">
            <a:extLst>
              <a:ext uri="{FF2B5EF4-FFF2-40B4-BE49-F238E27FC236}">
                <a16:creationId xmlns:a16="http://schemas.microsoft.com/office/drawing/2014/main" id="{03622157-049C-43CC-997F-B9D730380B56}"/>
              </a:ext>
            </a:extLst>
          </p:cNvPr>
          <p:cNvSpPr/>
          <p:nvPr/>
        </p:nvSpPr>
        <p:spPr>
          <a:xfrm>
            <a:off x="765711" y="3753618"/>
            <a:ext cx="665381" cy="665381"/>
          </a:xfrm>
          <a:prstGeom prst="ellipse">
            <a:avLst/>
          </a:prstGeom>
          <a:noFill/>
          <a:ln>
            <a:solidFill>
              <a:srgbClr val="14B1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65" name="TextBox 11">
            <a:extLst>
              <a:ext uri="{FF2B5EF4-FFF2-40B4-BE49-F238E27FC236}">
                <a16:creationId xmlns:a16="http://schemas.microsoft.com/office/drawing/2014/main" id="{DB821BD7-18B1-4C31-B3D4-FB6CC59F936E}"/>
              </a:ext>
            </a:extLst>
          </p:cNvPr>
          <p:cNvSpPr txBox="1"/>
          <p:nvPr/>
        </p:nvSpPr>
        <p:spPr>
          <a:xfrm>
            <a:off x="1542703" y="3951715"/>
            <a:ext cx="353435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33" dirty="0"/>
              <a:t>Prispôsobené pre spoločnosti rôznych veľkostí </a:t>
            </a:r>
          </a:p>
          <a:p>
            <a:r>
              <a:rPr lang="sk-SK" sz="1333" dirty="0"/>
              <a:t>a z rôznych odvetví.</a:t>
            </a:r>
            <a:endParaRPr lang="en-US" sz="1333" dirty="0"/>
          </a:p>
        </p:txBody>
      </p:sp>
      <p:sp>
        <p:nvSpPr>
          <p:cNvPr id="266" name="Rectangle 12">
            <a:extLst>
              <a:ext uri="{FF2B5EF4-FFF2-40B4-BE49-F238E27FC236}">
                <a16:creationId xmlns:a16="http://schemas.microsoft.com/office/drawing/2014/main" id="{1FBBF1B9-DA5E-4251-841F-AEA1C3E0149F}"/>
              </a:ext>
            </a:extLst>
          </p:cNvPr>
          <p:cNvSpPr/>
          <p:nvPr/>
        </p:nvSpPr>
        <p:spPr>
          <a:xfrm>
            <a:off x="1542704" y="3681845"/>
            <a:ext cx="1253869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33" b="1" dirty="0">
                <a:latin typeface="+mj-lt"/>
              </a:rPr>
              <a:t>ERP riešenia</a:t>
            </a:r>
            <a:endParaRPr lang="en-US" sz="1733" b="1" dirty="0">
              <a:latin typeface="+mj-lt"/>
            </a:endParaRPr>
          </a:p>
        </p:txBody>
      </p:sp>
      <p:sp>
        <p:nvSpPr>
          <p:cNvPr id="267" name="Oval 13">
            <a:extLst>
              <a:ext uri="{FF2B5EF4-FFF2-40B4-BE49-F238E27FC236}">
                <a16:creationId xmlns:a16="http://schemas.microsoft.com/office/drawing/2014/main" id="{E534A97C-DDCB-4883-BC85-E4E339D84272}"/>
              </a:ext>
            </a:extLst>
          </p:cNvPr>
          <p:cNvSpPr/>
          <p:nvPr/>
        </p:nvSpPr>
        <p:spPr>
          <a:xfrm>
            <a:off x="745199" y="4917680"/>
            <a:ext cx="665381" cy="665381"/>
          </a:xfrm>
          <a:prstGeom prst="ellipse">
            <a:avLst/>
          </a:prstGeom>
          <a:noFill/>
          <a:ln>
            <a:solidFill>
              <a:srgbClr val="14B1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68" name="TextBox 14">
            <a:extLst>
              <a:ext uri="{FF2B5EF4-FFF2-40B4-BE49-F238E27FC236}">
                <a16:creationId xmlns:a16="http://schemas.microsoft.com/office/drawing/2014/main" id="{77DE2BF9-22AF-4496-8277-E224BD340A99}"/>
              </a:ext>
            </a:extLst>
          </p:cNvPr>
          <p:cNvSpPr txBox="1"/>
          <p:nvPr/>
        </p:nvSpPr>
        <p:spPr>
          <a:xfrm>
            <a:off x="1522191" y="5115778"/>
            <a:ext cx="3795256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33" dirty="0"/>
              <a:t>Služby, strojárstvo, sériová výroba, poľnohospodárstvo, automobilový priemysel, veľkoobchod a maloobchod, HORECA, verejná správa a financie.</a:t>
            </a:r>
            <a:endParaRPr lang="de-DE" sz="1333" dirty="0"/>
          </a:p>
        </p:txBody>
      </p:sp>
      <p:sp>
        <p:nvSpPr>
          <p:cNvPr id="269" name="Rectangle 15">
            <a:extLst>
              <a:ext uri="{FF2B5EF4-FFF2-40B4-BE49-F238E27FC236}">
                <a16:creationId xmlns:a16="http://schemas.microsoft.com/office/drawing/2014/main" id="{7EC5EB31-28C4-4FA1-8524-428467581485}"/>
              </a:ext>
            </a:extLst>
          </p:cNvPr>
          <p:cNvSpPr/>
          <p:nvPr/>
        </p:nvSpPr>
        <p:spPr>
          <a:xfrm>
            <a:off x="1522191" y="4845907"/>
            <a:ext cx="1769074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733" b="1" dirty="0">
                <a:latin typeface="Calibri" panose="020F0502020204030204" pitchFamily="34" charset="0"/>
              </a:rPr>
              <a:t>Kľúčové odvetvia</a:t>
            </a:r>
            <a:endParaRPr lang="en-US" sz="1733" b="1" dirty="0">
              <a:latin typeface="Calibri" panose="020F0502020204030204" pitchFamily="34" charset="0"/>
            </a:endParaRPr>
          </a:p>
        </p:txBody>
      </p:sp>
      <p:pic>
        <p:nvPicPr>
          <p:cNvPr id="271" name="Obrázok 270">
            <a:extLst>
              <a:ext uri="{FF2B5EF4-FFF2-40B4-BE49-F238E27FC236}">
                <a16:creationId xmlns:a16="http://schemas.microsoft.com/office/drawing/2014/main" id="{6C232492-EC63-44E0-9C4B-79DF3821A6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801" y="290912"/>
            <a:ext cx="1888836" cy="439947"/>
          </a:xfrm>
          <a:prstGeom prst="rect">
            <a:avLst/>
          </a:prstGeom>
        </p:spPr>
      </p:pic>
      <p:grpSp>
        <p:nvGrpSpPr>
          <p:cNvPr id="272" name="Gruppieren 415">
            <a:extLst>
              <a:ext uri="{FF2B5EF4-FFF2-40B4-BE49-F238E27FC236}">
                <a16:creationId xmlns:a16="http://schemas.microsoft.com/office/drawing/2014/main" id="{ABCF4330-367B-455B-B98F-8DC2AC4DED06}"/>
              </a:ext>
            </a:extLst>
          </p:cNvPr>
          <p:cNvGrpSpPr/>
          <p:nvPr/>
        </p:nvGrpSpPr>
        <p:grpSpPr>
          <a:xfrm>
            <a:off x="6988529" y="1118881"/>
            <a:ext cx="358011" cy="469675"/>
            <a:chOff x="391489" y="4352795"/>
            <a:chExt cx="337798" cy="443158"/>
          </a:xfrm>
        </p:grpSpPr>
        <p:grpSp>
          <p:nvGrpSpPr>
            <p:cNvPr id="273" name="Group 2107">
              <a:extLst>
                <a:ext uri="{FF2B5EF4-FFF2-40B4-BE49-F238E27FC236}">
                  <a16:creationId xmlns:a16="http://schemas.microsoft.com/office/drawing/2014/main" id="{BA6FEE07-BA9D-42AD-AF2C-E6EBE2C3E5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275" name="Shape 2100">
                <a:extLst>
                  <a:ext uri="{FF2B5EF4-FFF2-40B4-BE49-F238E27FC236}">
                    <a16:creationId xmlns:a16="http://schemas.microsoft.com/office/drawing/2014/main" id="{45458B7F-D4F9-4AFC-9178-D12E511CA500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76" name="Group 2106">
                <a:extLst>
                  <a:ext uri="{FF2B5EF4-FFF2-40B4-BE49-F238E27FC236}">
                    <a16:creationId xmlns:a16="http://schemas.microsoft.com/office/drawing/2014/main" id="{65C399C0-3E8B-4862-926B-C39DCB6A76E7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277" name="Group 2103">
                  <a:extLst>
                    <a:ext uri="{FF2B5EF4-FFF2-40B4-BE49-F238E27FC236}">
                      <a16:creationId xmlns:a16="http://schemas.microsoft.com/office/drawing/2014/main" id="{F7F2C560-3E79-4CDC-8CC1-D014224C21A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279" name="Shape 2101">
                    <a:extLst>
                      <a:ext uri="{FF2B5EF4-FFF2-40B4-BE49-F238E27FC236}">
                        <a16:creationId xmlns:a16="http://schemas.microsoft.com/office/drawing/2014/main" id="{647115CB-AFAC-4848-BE94-8BE226CAC49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80" name="Shape 2102">
                    <a:extLst>
                      <a:ext uri="{FF2B5EF4-FFF2-40B4-BE49-F238E27FC236}">
                        <a16:creationId xmlns:a16="http://schemas.microsoft.com/office/drawing/2014/main" id="{4D6A6D85-A21A-426C-B74E-CD227D0C9D29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78" name="Shape 2104">
                  <a:extLst>
                    <a:ext uri="{FF2B5EF4-FFF2-40B4-BE49-F238E27FC236}">
                      <a16:creationId xmlns:a16="http://schemas.microsoft.com/office/drawing/2014/main" id="{A9F87B67-C10F-4714-B4AA-4E9CF3702367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74" name="Freeform 6">
              <a:extLst>
                <a:ext uri="{FF2B5EF4-FFF2-40B4-BE49-F238E27FC236}">
                  <a16:creationId xmlns:a16="http://schemas.microsoft.com/office/drawing/2014/main" id="{8D6D35EC-D1FB-450C-96D0-A998234E9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281" name="Gruppieren 415">
            <a:extLst>
              <a:ext uri="{FF2B5EF4-FFF2-40B4-BE49-F238E27FC236}">
                <a16:creationId xmlns:a16="http://schemas.microsoft.com/office/drawing/2014/main" id="{8C96CE00-3C2A-4247-869E-5714F2604C64}"/>
              </a:ext>
            </a:extLst>
          </p:cNvPr>
          <p:cNvGrpSpPr/>
          <p:nvPr/>
        </p:nvGrpSpPr>
        <p:grpSpPr>
          <a:xfrm>
            <a:off x="5815628" y="1936827"/>
            <a:ext cx="358011" cy="469675"/>
            <a:chOff x="391489" y="4352795"/>
            <a:chExt cx="337798" cy="443158"/>
          </a:xfrm>
        </p:grpSpPr>
        <p:grpSp>
          <p:nvGrpSpPr>
            <p:cNvPr id="282" name="Group 2107">
              <a:extLst>
                <a:ext uri="{FF2B5EF4-FFF2-40B4-BE49-F238E27FC236}">
                  <a16:creationId xmlns:a16="http://schemas.microsoft.com/office/drawing/2014/main" id="{74E6ADEF-A63B-4B62-8001-83DC57B8EB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284" name="Shape 2100">
                <a:extLst>
                  <a:ext uri="{FF2B5EF4-FFF2-40B4-BE49-F238E27FC236}">
                    <a16:creationId xmlns:a16="http://schemas.microsoft.com/office/drawing/2014/main" id="{8706DAA5-62F6-4675-B0DE-FBC3A2017BAE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85" name="Group 2106">
                <a:extLst>
                  <a:ext uri="{FF2B5EF4-FFF2-40B4-BE49-F238E27FC236}">
                    <a16:creationId xmlns:a16="http://schemas.microsoft.com/office/drawing/2014/main" id="{F38A0213-297F-454A-AA5C-38D2E33086CD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286" name="Group 2103">
                  <a:extLst>
                    <a:ext uri="{FF2B5EF4-FFF2-40B4-BE49-F238E27FC236}">
                      <a16:creationId xmlns:a16="http://schemas.microsoft.com/office/drawing/2014/main" id="{56DC57A6-8EC6-4249-A001-FE1A638585C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288" name="Shape 2101">
                    <a:extLst>
                      <a:ext uri="{FF2B5EF4-FFF2-40B4-BE49-F238E27FC236}">
                        <a16:creationId xmlns:a16="http://schemas.microsoft.com/office/drawing/2014/main" id="{C30CEB12-535E-40F3-964A-14FA2DF6073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89" name="Shape 2102">
                    <a:extLst>
                      <a:ext uri="{FF2B5EF4-FFF2-40B4-BE49-F238E27FC236}">
                        <a16:creationId xmlns:a16="http://schemas.microsoft.com/office/drawing/2014/main" id="{B0551679-DDF5-4260-A59D-78442694F1E4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87" name="Shape 2104">
                  <a:extLst>
                    <a:ext uri="{FF2B5EF4-FFF2-40B4-BE49-F238E27FC236}">
                      <a16:creationId xmlns:a16="http://schemas.microsoft.com/office/drawing/2014/main" id="{31518EF3-70D8-4049-B789-C343D69067A0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83" name="Freeform 6">
              <a:extLst>
                <a:ext uri="{FF2B5EF4-FFF2-40B4-BE49-F238E27FC236}">
                  <a16:creationId xmlns:a16="http://schemas.microsoft.com/office/drawing/2014/main" id="{B483FCED-6345-4AED-8D85-6A7DF8CDE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290" name="Gruppieren 415">
            <a:extLst>
              <a:ext uri="{FF2B5EF4-FFF2-40B4-BE49-F238E27FC236}">
                <a16:creationId xmlns:a16="http://schemas.microsoft.com/office/drawing/2014/main" id="{44A922B5-B6B7-47B9-80AE-D5838527AE90}"/>
              </a:ext>
            </a:extLst>
          </p:cNvPr>
          <p:cNvGrpSpPr/>
          <p:nvPr/>
        </p:nvGrpSpPr>
        <p:grpSpPr>
          <a:xfrm>
            <a:off x="8531820" y="2801071"/>
            <a:ext cx="358011" cy="469675"/>
            <a:chOff x="391489" y="4352795"/>
            <a:chExt cx="337798" cy="443158"/>
          </a:xfrm>
        </p:grpSpPr>
        <p:grpSp>
          <p:nvGrpSpPr>
            <p:cNvPr id="291" name="Group 2107">
              <a:extLst>
                <a:ext uri="{FF2B5EF4-FFF2-40B4-BE49-F238E27FC236}">
                  <a16:creationId xmlns:a16="http://schemas.microsoft.com/office/drawing/2014/main" id="{13C63841-0BE4-466E-BD72-F9738DACE6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293" name="Shape 2100">
                <a:extLst>
                  <a:ext uri="{FF2B5EF4-FFF2-40B4-BE49-F238E27FC236}">
                    <a16:creationId xmlns:a16="http://schemas.microsoft.com/office/drawing/2014/main" id="{6AAFEEC2-5CBA-4E45-9A05-054E5F50BEBD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94" name="Group 2106">
                <a:extLst>
                  <a:ext uri="{FF2B5EF4-FFF2-40B4-BE49-F238E27FC236}">
                    <a16:creationId xmlns:a16="http://schemas.microsoft.com/office/drawing/2014/main" id="{D71DAFEE-CCC3-4741-819F-00021BF05BA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295" name="Group 2103">
                  <a:extLst>
                    <a:ext uri="{FF2B5EF4-FFF2-40B4-BE49-F238E27FC236}">
                      <a16:creationId xmlns:a16="http://schemas.microsoft.com/office/drawing/2014/main" id="{84D34CC7-40E2-42B7-8DBD-1F0CE609C58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297" name="Shape 2101">
                    <a:extLst>
                      <a:ext uri="{FF2B5EF4-FFF2-40B4-BE49-F238E27FC236}">
                        <a16:creationId xmlns:a16="http://schemas.microsoft.com/office/drawing/2014/main" id="{DC38CC08-8C2D-4B7D-BE48-150B521EE86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8" name="Shape 2102">
                    <a:extLst>
                      <a:ext uri="{FF2B5EF4-FFF2-40B4-BE49-F238E27FC236}">
                        <a16:creationId xmlns:a16="http://schemas.microsoft.com/office/drawing/2014/main" id="{543EBDED-88D9-486B-A689-A8DB9115ED15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96" name="Shape 2104">
                  <a:extLst>
                    <a:ext uri="{FF2B5EF4-FFF2-40B4-BE49-F238E27FC236}">
                      <a16:creationId xmlns:a16="http://schemas.microsoft.com/office/drawing/2014/main" id="{BCE5BE1D-2141-4DCB-9E7F-04F43B9CDC84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92" name="Freeform 6">
              <a:extLst>
                <a:ext uri="{FF2B5EF4-FFF2-40B4-BE49-F238E27FC236}">
                  <a16:creationId xmlns:a16="http://schemas.microsoft.com/office/drawing/2014/main" id="{A9218B0C-BAF2-48FD-B50C-11563C63D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472" name="Gruppieren 415">
            <a:extLst>
              <a:ext uri="{FF2B5EF4-FFF2-40B4-BE49-F238E27FC236}">
                <a16:creationId xmlns:a16="http://schemas.microsoft.com/office/drawing/2014/main" id="{7A47FA15-857F-4A82-B025-60AD5A29B5B4}"/>
              </a:ext>
            </a:extLst>
          </p:cNvPr>
          <p:cNvGrpSpPr/>
          <p:nvPr/>
        </p:nvGrpSpPr>
        <p:grpSpPr>
          <a:xfrm>
            <a:off x="9056539" y="2693040"/>
            <a:ext cx="358011" cy="469675"/>
            <a:chOff x="391489" y="4352795"/>
            <a:chExt cx="337798" cy="443158"/>
          </a:xfrm>
        </p:grpSpPr>
        <p:grpSp>
          <p:nvGrpSpPr>
            <p:cNvPr id="473" name="Group 2107">
              <a:extLst>
                <a:ext uri="{FF2B5EF4-FFF2-40B4-BE49-F238E27FC236}">
                  <a16:creationId xmlns:a16="http://schemas.microsoft.com/office/drawing/2014/main" id="{82E28CB4-1311-4067-BECC-33CC50ED5F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475" name="Shape 2100">
                <a:extLst>
                  <a:ext uri="{FF2B5EF4-FFF2-40B4-BE49-F238E27FC236}">
                    <a16:creationId xmlns:a16="http://schemas.microsoft.com/office/drawing/2014/main" id="{DF417CA4-FD57-4EEB-AFA7-EFFDB6514982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76" name="Group 2106">
                <a:extLst>
                  <a:ext uri="{FF2B5EF4-FFF2-40B4-BE49-F238E27FC236}">
                    <a16:creationId xmlns:a16="http://schemas.microsoft.com/office/drawing/2014/main" id="{C53D95A9-E517-4E82-8F84-EE88F3E9DB64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477" name="Group 2103">
                  <a:extLst>
                    <a:ext uri="{FF2B5EF4-FFF2-40B4-BE49-F238E27FC236}">
                      <a16:creationId xmlns:a16="http://schemas.microsoft.com/office/drawing/2014/main" id="{3591EB1D-7574-4EF8-9BA8-2E65A267A16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479" name="Shape 2101">
                    <a:extLst>
                      <a:ext uri="{FF2B5EF4-FFF2-40B4-BE49-F238E27FC236}">
                        <a16:creationId xmlns:a16="http://schemas.microsoft.com/office/drawing/2014/main" id="{641F7A7A-82DD-46A1-9922-5CAFD15E373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80" name="Shape 2102">
                    <a:extLst>
                      <a:ext uri="{FF2B5EF4-FFF2-40B4-BE49-F238E27FC236}">
                        <a16:creationId xmlns:a16="http://schemas.microsoft.com/office/drawing/2014/main" id="{C4AEE513-C54A-4DE3-B96D-F8C48F22F5E1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78" name="Shape 2104">
                  <a:extLst>
                    <a:ext uri="{FF2B5EF4-FFF2-40B4-BE49-F238E27FC236}">
                      <a16:creationId xmlns:a16="http://schemas.microsoft.com/office/drawing/2014/main" id="{32D43938-C8F9-401A-82BE-E076288EC9C4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74" name="Freeform 6">
              <a:extLst>
                <a:ext uri="{FF2B5EF4-FFF2-40B4-BE49-F238E27FC236}">
                  <a16:creationId xmlns:a16="http://schemas.microsoft.com/office/drawing/2014/main" id="{9C59BB8E-0911-4060-9A9C-6944BF2E0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481" name="Gruppieren 415">
            <a:extLst>
              <a:ext uri="{FF2B5EF4-FFF2-40B4-BE49-F238E27FC236}">
                <a16:creationId xmlns:a16="http://schemas.microsoft.com/office/drawing/2014/main" id="{A5E580D3-AC0F-4741-96F8-200B56A41102}"/>
              </a:ext>
            </a:extLst>
          </p:cNvPr>
          <p:cNvGrpSpPr/>
          <p:nvPr/>
        </p:nvGrpSpPr>
        <p:grpSpPr>
          <a:xfrm>
            <a:off x="9997947" y="3017131"/>
            <a:ext cx="358011" cy="469675"/>
            <a:chOff x="391489" y="4352795"/>
            <a:chExt cx="337798" cy="443158"/>
          </a:xfrm>
        </p:grpSpPr>
        <p:grpSp>
          <p:nvGrpSpPr>
            <p:cNvPr id="482" name="Group 2107">
              <a:extLst>
                <a:ext uri="{FF2B5EF4-FFF2-40B4-BE49-F238E27FC236}">
                  <a16:creationId xmlns:a16="http://schemas.microsoft.com/office/drawing/2014/main" id="{E2A377C5-F912-4939-8849-95408B8B1E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484" name="Shape 2100">
                <a:extLst>
                  <a:ext uri="{FF2B5EF4-FFF2-40B4-BE49-F238E27FC236}">
                    <a16:creationId xmlns:a16="http://schemas.microsoft.com/office/drawing/2014/main" id="{C5A437CF-159F-417D-9DBD-61A3CFA33C09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85" name="Group 2106">
                <a:extLst>
                  <a:ext uri="{FF2B5EF4-FFF2-40B4-BE49-F238E27FC236}">
                    <a16:creationId xmlns:a16="http://schemas.microsoft.com/office/drawing/2014/main" id="{9DF9370B-A97D-4C8B-A6C8-C2985E7B9D63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486" name="Group 2103">
                  <a:extLst>
                    <a:ext uri="{FF2B5EF4-FFF2-40B4-BE49-F238E27FC236}">
                      <a16:creationId xmlns:a16="http://schemas.microsoft.com/office/drawing/2014/main" id="{73AB3921-527E-45F3-8314-D64A07F1E22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488" name="Shape 2101">
                    <a:extLst>
                      <a:ext uri="{FF2B5EF4-FFF2-40B4-BE49-F238E27FC236}">
                        <a16:creationId xmlns:a16="http://schemas.microsoft.com/office/drawing/2014/main" id="{C273CC12-251E-48AA-B0DC-9C4CE81DDA6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89" name="Shape 2102">
                    <a:extLst>
                      <a:ext uri="{FF2B5EF4-FFF2-40B4-BE49-F238E27FC236}">
                        <a16:creationId xmlns:a16="http://schemas.microsoft.com/office/drawing/2014/main" id="{419C6657-19DA-4C55-A164-6549D7C54C62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87" name="Shape 2104">
                  <a:extLst>
                    <a:ext uri="{FF2B5EF4-FFF2-40B4-BE49-F238E27FC236}">
                      <a16:creationId xmlns:a16="http://schemas.microsoft.com/office/drawing/2014/main" id="{68311E28-FA7D-4883-BEA0-4C70007CF359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83" name="Freeform 6">
              <a:extLst>
                <a:ext uri="{FF2B5EF4-FFF2-40B4-BE49-F238E27FC236}">
                  <a16:creationId xmlns:a16="http://schemas.microsoft.com/office/drawing/2014/main" id="{D2825949-9A54-48FC-A53A-33E0F03FA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490" name="Gruppieren 415">
            <a:extLst>
              <a:ext uri="{FF2B5EF4-FFF2-40B4-BE49-F238E27FC236}">
                <a16:creationId xmlns:a16="http://schemas.microsoft.com/office/drawing/2014/main" id="{6351E3AC-BCD4-4B5E-B503-54BF5F218D53}"/>
              </a:ext>
            </a:extLst>
          </p:cNvPr>
          <p:cNvGrpSpPr/>
          <p:nvPr/>
        </p:nvGrpSpPr>
        <p:grpSpPr>
          <a:xfrm>
            <a:off x="9797319" y="3973972"/>
            <a:ext cx="358011" cy="469675"/>
            <a:chOff x="391489" y="4352795"/>
            <a:chExt cx="337798" cy="443158"/>
          </a:xfrm>
        </p:grpSpPr>
        <p:grpSp>
          <p:nvGrpSpPr>
            <p:cNvPr id="491" name="Group 2107">
              <a:extLst>
                <a:ext uri="{FF2B5EF4-FFF2-40B4-BE49-F238E27FC236}">
                  <a16:creationId xmlns:a16="http://schemas.microsoft.com/office/drawing/2014/main" id="{BA5C20CA-4289-44E6-AF93-480DCDD57B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493" name="Shape 2100">
                <a:extLst>
                  <a:ext uri="{FF2B5EF4-FFF2-40B4-BE49-F238E27FC236}">
                    <a16:creationId xmlns:a16="http://schemas.microsoft.com/office/drawing/2014/main" id="{28127985-FAD2-4A5D-80F8-9F61B32A1236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94" name="Group 2106">
                <a:extLst>
                  <a:ext uri="{FF2B5EF4-FFF2-40B4-BE49-F238E27FC236}">
                    <a16:creationId xmlns:a16="http://schemas.microsoft.com/office/drawing/2014/main" id="{4CE7F21E-3C2D-4ACB-AB5B-29A8FA766549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495" name="Group 2103">
                  <a:extLst>
                    <a:ext uri="{FF2B5EF4-FFF2-40B4-BE49-F238E27FC236}">
                      <a16:creationId xmlns:a16="http://schemas.microsoft.com/office/drawing/2014/main" id="{4B6D13F6-E8C4-4E0A-AF03-DA593345D5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497" name="Shape 2101">
                    <a:extLst>
                      <a:ext uri="{FF2B5EF4-FFF2-40B4-BE49-F238E27FC236}">
                        <a16:creationId xmlns:a16="http://schemas.microsoft.com/office/drawing/2014/main" id="{A156BC3B-2EF0-47A0-8F9F-7186E88321A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98" name="Shape 2102">
                    <a:extLst>
                      <a:ext uri="{FF2B5EF4-FFF2-40B4-BE49-F238E27FC236}">
                        <a16:creationId xmlns:a16="http://schemas.microsoft.com/office/drawing/2014/main" id="{F7859E9E-519A-49BE-BE07-BE756621E0E0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96" name="Shape 2104">
                  <a:extLst>
                    <a:ext uri="{FF2B5EF4-FFF2-40B4-BE49-F238E27FC236}">
                      <a16:creationId xmlns:a16="http://schemas.microsoft.com/office/drawing/2014/main" id="{1DD7184B-D57E-409C-94E9-203D129177D6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92" name="Freeform 6">
              <a:extLst>
                <a:ext uri="{FF2B5EF4-FFF2-40B4-BE49-F238E27FC236}">
                  <a16:creationId xmlns:a16="http://schemas.microsoft.com/office/drawing/2014/main" id="{9E39ACE4-53CC-4A0A-8265-EC48C4861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499" name="Gruppieren 415">
            <a:extLst>
              <a:ext uri="{FF2B5EF4-FFF2-40B4-BE49-F238E27FC236}">
                <a16:creationId xmlns:a16="http://schemas.microsoft.com/office/drawing/2014/main" id="{2FF0665E-5FE7-4346-BE49-557412B6B5EE}"/>
              </a:ext>
            </a:extLst>
          </p:cNvPr>
          <p:cNvGrpSpPr/>
          <p:nvPr/>
        </p:nvGrpSpPr>
        <p:grpSpPr>
          <a:xfrm>
            <a:off x="10322037" y="3541851"/>
            <a:ext cx="358011" cy="469675"/>
            <a:chOff x="391489" y="4352795"/>
            <a:chExt cx="337798" cy="443158"/>
          </a:xfrm>
        </p:grpSpPr>
        <p:grpSp>
          <p:nvGrpSpPr>
            <p:cNvPr id="500" name="Group 2107">
              <a:extLst>
                <a:ext uri="{FF2B5EF4-FFF2-40B4-BE49-F238E27FC236}">
                  <a16:creationId xmlns:a16="http://schemas.microsoft.com/office/drawing/2014/main" id="{793FD4F1-DFE2-4EF9-BD9A-D28FDA39B9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02" name="Shape 2100">
                <a:extLst>
                  <a:ext uri="{FF2B5EF4-FFF2-40B4-BE49-F238E27FC236}">
                    <a16:creationId xmlns:a16="http://schemas.microsoft.com/office/drawing/2014/main" id="{ED301A05-411E-47B3-AEA4-FD6909E4399E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03" name="Group 2106">
                <a:extLst>
                  <a:ext uri="{FF2B5EF4-FFF2-40B4-BE49-F238E27FC236}">
                    <a16:creationId xmlns:a16="http://schemas.microsoft.com/office/drawing/2014/main" id="{9F87C19D-3AAB-48D7-A3B6-2B4B9990AA60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04" name="Group 2103">
                  <a:extLst>
                    <a:ext uri="{FF2B5EF4-FFF2-40B4-BE49-F238E27FC236}">
                      <a16:creationId xmlns:a16="http://schemas.microsoft.com/office/drawing/2014/main" id="{077CF6DA-21B2-4A10-8B4E-B3828E3DE5F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06" name="Shape 2101">
                    <a:extLst>
                      <a:ext uri="{FF2B5EF4-FFF2-40B4-BE49-F238E27FC236}">
                        <a16:creationId xmlns:a16="http://schemas.microsoft.com/office/drawing/2014/main" id="{F48C5399-F92F-4D68-924F-4B2DBAD5205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07" name="Shape 2102">
                    <a:extLst>
                      <a:ext uri="{FF2B5EF4-FFF2-40B4-BE49-F238E27FC236}">
                        <a16:creationId xmlns:a16="http://schemas.microsoft.com/office/drawing/2014/main" id="{D3F17AB2-8C86-4A8E-902D-E831A7468012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05" name="Shape 2104">
                  <a:extLst>
                    <a:ext uri="{FF2B5EF4-FFF2-40B4-BE49-F238E27FC236}">
                      <a16:creationId xmlns:a16="http://schemas.microsoft.com/office/drawing/2014/main" id="{8A8A3BDE-16BB-406E-A929-D17F49687225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01" name="Freeform 6">
              <a:extLst>
                <a:ext uri="{FF2B5EF4-FFF2-40B4-BE49-F238E27FC236}">
                  <a16:creationId xmlns:a16="http://schemas.microsoft.com/office/drawing/2014/main" id="{6CFC1CD9-54B3-4ECC-BE78-B59D22D2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08" name="Gruppieren 415">
            <a:extLst>
              <a:ext uri="{FF2B5EF4-FFF2-40B4-BE49-F238E27FC236}">
                <a16:creationId xmlns:a16="http://schemas.microsoft.com/office/drawing/2014/main" id="{FCA44BEC-CADF-404F-BEAA-FFC67C54BC8C}"/>
              </a:ext>
            </a:extLst>
          </p:cNvPr>
          <p:cNvGrpSpPr/>
          <p:nvPr/>
        </p:nvGrpSpPr>
        <p:grpSpPr>
          <a:xfrm>
            <a:off x="10495041" y="3798500"/>
            <a:ext cx="358011" cy="469675"/>
            <a:chOff x="391489" y="4352795"/>
            <a:chExt cx="337798" cy="443158"/>
          </a:xfrm>
        </p:grpSpPr>
        <p:grpSp>
          <p:nvGrpSpPr>
            <p:cNvPr id="509" name="Group 2107">
              <a:extLst>
                <a:ext uri="{FF2B5EF4-FFF2-40B4-BE49-F238E27FC236}">
                  <a16:creationId xmlns:a16="http://schemas.microsoft.com/office/drawing/2014/main" id="{42DFDEF7-0FB0-408B-8841-B0E9619BC3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11" name="Shape 2100">
                <a:extLst>
                  <a:ext uri="{FF2B5EF4-FFF2-40B4-BE49-F238E27FC236}">
                    <a16:creationId xmlns:a16="http://schemas.microsoft.com/office/drawing/2014/main" id="{59E1CD3B-9C1F-4EDE-9257-183BCEF34495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12" name="Group 2106">
                <a:extLst>
                  <a:ext uri="{FF2B5EF4-FFF2-40B4-BE49-F238E27FC236}">
                    <a16:creationId xmlns:a16="http://schemas.microsoft.com/office/drawing/2014/main" id="{42B56D56-C344-431D-9389-71A0A7739CFB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13" name="Group 2103">
                  <a:extLst>
                    <a:ext uri="{FF2B5EF4-FFF2-40B4-BE49-F238E27FC236}">
                      <a16:creationId xmlns:a16="http://schemas.microsoft.com/office/drawing/2014/main" id="{AA60BEE7-4600-4399-B9C5-EA53F474CBC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15" name="Shape 2101">
                    <a:extLst>
                      <a:ext uri="{FF2B5EF4-FFF2-40B4-BE49-F238E27FC236}">
                        <a16:creationId xmlns:a16="http://schemas.microsoft.com/office/drawing/2014/main" id="{3CD113D1-CD6A-4B78-9E80-90E817E031D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16" name="Shape 2102">
                    <a:extLst>
                      <a:ext uri="{FF2B5EF4-FFF2-40B4-BE49-F238E27FC236}">
                        <a16:creationId xmlns:a16="http://schemas.microsoft.com/office/drawing/2014/main" id="{862E608C-3519-4CE3-A8EE-47C5BE2A2B16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14" name="Shape 2104">
                  <a:extLst>
                    <a:ext uri="{FF2B5EF4-FFF2-40B4-BE49-F238E27FC236}">
                      <a16:creationId xmlns:a16="http://schemas.microsoft.com/office/drawing/2014/main" id="{54ABC142-8A95-4834-8508-375659126272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10" name="Freeform 6">
              <a:extLst>
                <a:ext uri="{FF2B5EF4-FFF2-40B4-BE49-F238E27FC236}">
                  <a16:creationId xmlns:a16="http://schemas.microsoft.com/office/drawing/2014/main" id="{C1139BD4-3DF9-473C-843D-372B5F7C4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17" name="Gruppieren 415">
            <a:extLst>
              <a:ext uri="{FF2B5EF4-FFF2-40B4-BE49-F238E27FC236}">
                <a16:creationId xmlns:a16="http://schemas.microsoft.com/office/drawing/2014/main" id="{1A5F94BE-6520-4928-B18A-1CF645E236AB}"/>
              </a:ext>
            </a:extLst>
          </p:cNvPr>
          <p:cNvGrpSpPr/>
          <p:nvPr/>
        </p:nvGrpSpPr>
        <p:grpSpPr>
          <a:xfrm>
            <a:off x="10954788" y="3510985"/>
            <a:ext cx="358011" cy="469675"/>
            <a:chOff x="391489" y="4352795"/>
            <a:chExt cx="337798" cy="443158"/>
          </a:xfrm>
        </p:grpSpPr>
        <p:grpSp>
          <p:nvGrpSpPr>
            <p:cNvPr id="518" name="Group 2107">
              <a:extLst>
                <a:ext uri="{FF2B5EF4-FFF2-40B4-BE49-F238E27FC236}">
                  <a16:creationId xmlns:a16="http://schemas.microsoft.com/office/drawing/2014/main" id="{BD2C83FB-6FA2-4DF1-8EC5-DF55B315B8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20" name="Shape 2100">
                <a:extLst>
                  <a:ext uri="{FF2B5EF4-FFF2-40B4-BE49-F238E27FC236}">
                    <a16:creationId xmlns:a16="http://schemas.microsoft.com/office/drawing/2014/main" id="{8E360379-58EE-4273-B55E-FF7228EDF0E2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21" name="Group 2106">
                <a:extLst>
                  <a:ext uri="{FF2B5EF4-FFF2-40B4-BE49-F238E27FC236}">
                    <a16:creationId xmlns:a16="http://schemas.microsoft.com/office/drawing/2014/main" id="{A2D3533D-68CF-432B-918C-9652A00DFDE4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22" name="Group 2103">
                  <a:extLst>
                    <a:ext uri="{FF2B5EF4-FFF2-40B4-BE49-F238E27FC236}">
                      <a16:creationId xmlns:a16="http://schemas.microsoft.com/office/drawing/2014/main" id="{46C24AB2-164C-456B-9BA9-879B40E8DBF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24" name="Shape 2101">
                    <a:extLst>
                      <a:ext uri="{FF2B5EF4-FFF2-40B4-BE49-F238E27FC236}">
                        <a16:creationId xmlns:a16="http://schemas.microsoft.com/office/drawing/2014/main" id="{16528291-44DB-42E8-89FB-0CB6E89F6EE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25" name="Shape 2102">
                    <a:extLst>
                      <a:ext uri="{FF2B5EF4-FFF2-40B4-BE49-F238E27FC236}">
                        <a16:creationId xmlns:a16="http://schemas.microsoft.com/office/drawing/2014/main" id="{9C9C76AF-D219-43C7-ABC9-0C62FEED683B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23" name="Shape 2104">
                  <a:extLst>
                    <a:ext uri="{FF2B5EF4-FFF2-40B4-BE49-F238E27FC236}">
                      <a16:creationId xmlns:a16="http://schemas.microsoft.com/office/drawing/2014/main" id="{DA0C113E-B5C4-4B69-9640-545388E1571E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19" name="Freeform 6">
              <a:extLst>
                <a:ext uri="{FF2B5EF4-FFF2-40B4-BE49-F238E27FC236}">
                  <a16:creationId xmlns:a16="http://schemas.microsoft.com/office/drawing/2014/main" id="{B700C152-B102-4C0D-AA64-7F06F45F7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26" name="Gruppieren 415">
            <a:extLst>
              <a:ext uri="{FF2B5EF4-FFF2-40B4-BE49-F238E27FC236}">
                <a16:creationId xmlns:a16="http://schemas.microsoft.com/office/drawing/2014/main" id="{A19408E2-BFFA-474D-9C12-13C0399EC353}"/>
              </a:ext>
            </a:extLst>
          </p:cNvPr>
          <p:cNvGrpSpPr/>
          <p:nvPr/>
        </p:nvGrpSpPr>
        <p:grpSpPr>
          <a:xfrm>
            <a:off x="11325177" y="3619016"/>
            <a:ext cx="358011" cy="469675"/>
            <a:chOff x="391489" y="4352795"/>
            <a:chExt cx="337798" cy="443158"/>
          </a:xfrm>
        </p:grpSpPr>
        <p:grpSp>
          <p:nvGrpSpPr>
            <p:cNvPr id="527" name="Group 2107">
              <a:extLst>
                <a:ext uri="{FF2B5EF4-FFF2-40B4-BE49-F238E27FC236}">
                  <a16:creationId xmlns:a16="http://schemas.microsoft.com/office/drawing/2014/main" id="{393C393A-8D34-4842-8FD3-B1C12E9A78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29" name="Shape 2100">
                <a:extLst>
                  <a:ext uri="{FF2B5EF4-FFF2-40B4-BE49-F238E27FC236}">
                    <a16:creationId xmlns:a16="http://schemas.microsoft.com/office/drawing/2014/main" id="{FD28CA30-8F3F-4DB2-84E7-5E866925A118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30" name="Group 2106">
                <a:extLst>
                  <a:ext uri="{FF2B5EF4-FFF2-40B4-BE49-F238E27FC236}">
                    <a16:creationId xmlns:a16="http://schemas.microsoft.com/office/drawing/2014/main" id="{F06DD869-3F9D-43D1-91D1-FAD50D71A7D0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31" name="Group 2103">
                  <a:extLst>
                    <a:ext uri="{FF2B5EF4-FFF2-40B4-BE49-F238E27FC236}">
                      <a16:creationId xmlns:a16="http://schemas.microsoft.com/office/drawing/2014/main" id="{3DE12216-7171-4C31-9BE1-33B1F3725D0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33" name="Shape 2101">
                    <a:extLst>
                      <a:ext uri="{FF2B5EF4-FFF2-40B4-BE49-F238E27FC236}">
                        <a16:creationId xmlns:a16="http://schemas.microsoft.com/office/drawing/2014/main" id="{4D999C74-D43B-4148-A2B8-4B288367D3B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34" name="Shape 2102">
                    <a:extLst>
                      <a:ext uri="{FF2B5EF4-FFF2-40B4-BE49-F238E27FC236}">
                        <a16:creationId xmlns:a16="http://schemas.microsoft.com/office/drawing/2014/main" id="{00C6495C-ECD7-44C1-ADA3-1E627F505113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32" name="Shape 2104">
                  <a:extLst>
                    <a:ext uri="{FF2B5EF4-FFF2-40B4-BE49-F238E27FC236}">
                      <a16:creationId xmlns:a16="http://schemas.microsoft.com/office/drawing/2014/main" id="{B3BDFA99-1228-4D91-99C3-1E62B67E3CDF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28" name="Freeform 6">
              <a:extLst>
                <a:ext uri="{FF2B5EF4-FFF2-40B4-BE49-F238E27FC236}">
                  <a16:creationId xmlns:a16="http://schemas.microsoft.com/office/drawing/2014/main" id="{3154EA97-832E-4E46-AA0F-29EA2F202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35" name="Gruppieren 415">
            <a:extLst>
              <a:ext uri="{FF2B5EF4-FFF2-40B4-BE49-F238E27FC236}">
                <a16:creationId xmlns:a16="http://schemas.microsoft.com/office/drawing/2014/main" id="{4ADB2F9A-57C2-4EA2-AA42-20177485F7E0}"/>
              </a:ext>
            </a:extLst>
          </p:cNvPr>
          <p:cNvGrpSpPr/>
          <p:nvPr/>
        </p:nvGrpSpPr>
        <p:grpSpPr>
          <a:xfrm>
            <a:off x="9473228" y="3387521"/>
            <a:ext cx="358011" cy="469675"/>
            <a:chOff x="391489" y="4352795"/>
            <a:chExt cx="337798" cy="443158"/>
          </a:xfrm>
        </p:grpSpPr>
        <p:grpSp>
          <p:nvGrpSpPr>
            <p:cNvPr id="536" name="Group 2107">
              <a:extLst>
                <a:ext uri="{FF2B5EF4-FFF2-40B4-BE49-F238E27FC236}">
                  <a16:creationId xmlns:a16="http://schemas.microsoft.com/office/drawing/2014/main" id="{83259695-D56A-4E4F-9F0D-256E7541E7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38" name="Shape 2100">
                <a:extLst>
                  <a:ext uri="{FF2B5EF4-FFF2-40B4-BE49-F238E27FC236}">
                    <a16:creationId xmlns:a16="http://schemas.microsoft.com/office/drawing/2014/main" id="{E3894145-D45B-4A34-921B-6DA00BBA4EC8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39" name="Group 2106">
                <a:extLst>
                  <a:ext uri="{FF2B5EF4-FFF2-40B4-BE49-F238E27FC236}">
                    <a16:creationId xmlns:a16="http://schemas.microsoft.com/office/drawing/2014/main" id="{5CE8B0D0-A496-4CD8-B535-D0B112287609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40" name="Group 2103">
                  <a:extLst>
                    <a:ext uri="{FF2B5EF4-FFF2-40B4-BE49-F238E27FC236}">
                      <a16:creationId xmlns:a16="http://schemas.microsoft.com/office/drawing/2014/main" id="{8AA08FE3-A88B-44B7-B711-0F9E8C5C7CE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42" name="Shape 2101">
                    <a:extLst>
                      <a:ext uri="{FF2B5EF4-FFF2-40B4-BE49-F238E27FC236}">
                        <a16:creationId xmlns:a16="http://schemas.microsoft.com/office/drawing/2014/main" id="{81782978-8301-4A97-9E14-29C9A7700C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3" name="Shape 2102">
                    <a:extLst>
                      <a:ext uri="{FF2B5EF4-FFF2-40B4-BE49-F238E27FC236}">
                        <a16:creationId xmlns:a16="http://schemas.microsoft.com/office/drawing/2014/main" id="{19EF51F2-19C0-4C60-B4E9-2E86818BA5CC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41" name="Shape 2104">
                  <a:extLst>
                    <a:ext uri="{FF2B5EF4-FFF2-40B4-BE49-F238E27FC236}">
                      <a16:creationId xmlns:a16="http://schemas.microsoft.com/office/drawing/2014/main" id="{EA73D413-3799-4304-A7E1-899EB2298AA4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37" name="Freeform 6">
              <a:extLst>
                <a:ext uri="{FF2B5EF4-FFF2-40B4-BE49-F238E27FC236}">
                  <a16:creationId xmlns:a16="http://schemas.microsoft.com/office/drawing/2014/main" id="{B2B2D738-4791-4AD6-851D-C90D67DF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44" name="Gruppieren 415">
            <a:extLst>
              <a:ext uri="{FF2B5EF4-FFF2-40B4-BE49-F238E27FC236}">
                <a16:creationId xmlns:a16="http://schemas.microsoft.com/office/drawing/2014/main" id="{E668E751-B37F-4E26-BF0E-5333B59A9718}"/>
              </a:ext>
            </a:extLst>
          </p:cNvPr>
          <p:cNvGrpSpPr/>
          <p:nvPr/>
        </p:nvGrpSpPr>
        <p:grpSpPr>
          <a:xfrm>
            <a:off x="9457795" y="4035703"/>
            <a:ext cx="358011" cy="469675"/>
            <a:chOff x="391489" y="4352795"/>
            <a:chExt cx="337798" cy="443158"/>
          </a:xfrm>
        </p:grpSpPr>
        <p:grpSp>
          <p:nvGrpSpPr>
            <p:cNvPr id="545" name="Group 2107">
              <a:extLst>
                <a:ext uri="{FF2B5EF4-FFF2-40B4-BE49-F238E27FC236}">
                  <a16:creationId xmlns:a16="http://schemas.microsoft.com/office/drawing/2014/main" id="{E2E2F6D1-5BA5-4F46-A2D1-913092C76D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47" name="Shape 2100">
                <a:extLst>
                  <a:ext uri="{FF2B5EF4-FFF2-40B4-BE49-F238E27FC236}">
                    <a16:creationId xmlns:a16="http://schemas.microsoft.com/office/drawing/2014/main" id="{E1F03CC5-62DB-4C6B-8897-91584FAEA4BF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48" name="Group 2106">
                <a:extLst>
                  <a:ext uri="{FF2B5EF4-FFF2-40B4-BE49-F238E27FC236}">
                    <a16:creationId xmlns:a16="http://schemas.microsoft.com/office/drawing/2014/main" id="{14AD34DB-08FF-4EAA-895A-465EBA0206BD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49" name="Group 2103">
                  <a:extLst>
                    <a:ext uri="{FF2B5EF4-FFF2-40B4-BE49-F238E27FC236}">
                      <a16:creationId xmlns:a16="http://schemas.microsoft.com/office/drawing/2014/main" id="{878E7243-10CD-430E-913C-7F1BC6DE90A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51" name="Shape 2101">
                    <a:extLst>
                      <a:ext uri="{FF2B5EF4-FFF2-40B4-BE49-F238E27FC236}">
                        <a16:creationId xmlns:a16="http://schemas.microsoft.com/office/drawing/2014/main" id="{E30A47AD-0B8B-4558-BA6F-955BDD5A797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2" name="Shape 2102">
                    <a:extLst>
                      <a:ext uri="{FF2B5EF4-FFF2-40B4-BE49-F238E27FC236}">
                        <a16:creationId xmlns:a16="http://schemas.microsoft.com/office/drawing/2014/main" id="{37B0E337-37D3-4A14-97D4-B05E860B6756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50" name="Shape 2104">
                  <a:extLst>
                    <a:ext uri="{FF2B5EF4-FFF2-40B4-BE49-F238E27FC236}">
                      <a16:creationId xmlns:a16="http://schemas.microsoft.com/office/drawing/2014/main" id="{A928706E-3D34-4A99-B0B1-5E5AA0B36228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46" name="Freeform 6">
              <a:extLst>
                <a:ext uri="{FF2B5EF4-FFF2-40B4-BE49-F238E27FC236}">
                  <a16:creationId xmlns:a16="http://schemas.microsoft.com/office/drawing/2014/main" id="{9520CAEE-E6D3-4CC5-BDE9-814E8C40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53" name="Gruppieren 415">
            <a:extLst>
              <a:ext uri="{FF2B5EF4-FFF2-40B4-BE49-F238E27FC236}">
                <a16:creationId xmlns:a16="http://schemas.microsoft.com/office/drawing/2014/main" id="{822291D1-67A0-431B-813D-C18BC83A75AC}"/>
              </a:ext>
            </a:extLst>
          </p:cNvPr>
          <p:cNvGrpSpPr/>
          <p:nvPr/>
        </p:nvGrpSpPr>
        <p:grpSpPr>
          <a:xfrm>
            <a:off x="8639851" y="3973971"/>
            <a:ext cx="358011" cy="469675"/>
            <a:chOff x="391489" y="4352795"/>
            <a:chExt cx="337798" cy="443158"/>
          </a:xfrm>
        </p:grpSpPr>
        <p:grpSp>
          <p:nvGrpSpPr>
            <p:cNvPr id="554" name="Group 2107">
              <a:extLst>
                <a:ext uri="{FF2B5EF4-FFF2-40B4-BE49-F238E27FC236}">
                  <a16:creationId xmlns:a16="http://schemas.microsoft.com/office/drawing/2014/main" id="{2F398D55-A1C8-417C-9658-6BAB72E3C4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56" name="Shape 2100">
                <a:extLst>
                  <a:ext uri="{FF2B5EF4-FFF2-40B4-BE49-F238E27FC236}">
                    <a16:creationId xmlns:a16="http://schemas.microsoft.com/office/drawing/2014/main" id="{27E389A4-145B-4C9A-9C81-7BC19805DD32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57" name="Group 2106">
                <a:extLst>
                  <a:ext uri="{FF2B5EF4-FFF2-40B4-BE49-F238E27FC236}">
                    <a16:creationId xmlns:a16="http://schemas.microsoft.com/office/drawing/2014/main" id="{E8D30359-D920-4BFB-BAA3-29118AA994B9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58" name="Group 2103">
                  <a:extLst>
                    <a:ext uri="{FF2B5EF4-FFF2-40B4-BE49-F238E27FC236}">
                      <a16:creationId xmlns:a16="http://schemas.microsoft.com/office/drawing/2014/main" id="{E0F71374-E993-4FB5-9F13-D02F8B40EF5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60" name="Shape 2101">
                    <a:extLst>
                      <a:ext uri="{FF2B5EF4-FFF2-40B4-BE49-F238E27FC236}">
                        <a16:creationId xmlns:a16="http://schemas.microsoft.com/office/drawing/2014/main" id="{6F617474-D79B-43D5-9185-3F1564F9D4D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1" name="Shape 2102">
                    <a:extLst>
                      <a:ext uri="{FF2B5EF4-FFF2-40B4-BE49-F238E27FC236}">
                        <a16:creationId xmlns:a16="http://schemas.microsoft.com/office/drawing/2014/main" id="{C87216AF-3D7A-479E-903D-D5172B04A3BC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59" name="Shape 2104">
                  <a:extLst>
                    <a:ext uri="{FF2B5EF4-FFF2-40B4-BE49-F238E27FC236}">
                      <a16:creationId xmlns:a16="http://schemas.microsoft.com/office/drawing/2014/main" id="{74AC8395-ABB4-473F-9FAD-458980A2CF73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55" name="Freeform 6">
              <a:extLst>
                <a:ext uri="{FF2B5EF4-FFF2-40B4-BE49-F238E27FC236}">
                  <a16:creationId xmlns:a16="http://schemas.microsoft.com/office/drawing/2014/main" id="{273B0229-6BF8-45CB-B2F1-7E6751CF5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62" name="Gruppieren 415">
            <a:extLst>
              <a:ext uri="{FF2B5EF4-FFF2-40B4-BE49-F238E27FC236}">
                <a16:creationId xmlns:a16="http://schemas.microsoft.com/office/drawing/2014/main" id="{63D69EC7-3BBB-4B65-A451-BC50C054500B}"/>
              </a:ext>
            </a:extLst>
          </p:cNvPr>
          <p:cNvGrpSpPr/>
          <p:nvPr/>
        </p:nvGrpSpPr>
        <p:grpSpPr>
          <a:xfrm>
            <a:off x="6263181" y="3186893"/>
            <a:ext cx="358011" cy="469675"/>
            <a:chOff x="391489" y="4352795"/>
            <a:chExt cx="337798" cy="443158"/>
          </a:xfrm>
        </p:grpSpPr>
        <p:grpSp>
          <p:nvGrpSpPr>
            <p:cNvPr id="563" name="Group 2107">
              <a:extLst>
                <a:ext uri="{FF2B5EF4-FFF2-40B4-BE49-F238E27FC236}">
                  <a16:creationId xmlns:a16="http://schemas.microsoft.com/office/drawing/2014/main" id="{3B8471CF-69A4-43C7-9DA2-09BCEE8FDC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65" name="Shape 2100">
                <a:extLst>
                  <a:ext uri="{FF2B5EF4-FFF2-40B4-BE49-F238E27FC236}">
                    <a16:creationId xmlns:a16="http://schemas.microsoft.com/office/drawing/2014/main" id="{BC6B1FA3-88D6-4A23-97E8-4573CAEBC243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66" name="Group 2106">
                <a:extLst>
                  <a:ext uri="{FF2B5EF4-FFF2-40B4-BE49-F238E27FC236}">
                    <a16:creationId xmlns:a16="http://schemas.microsoft.com/office/drawing/2014/main" id="{777F173C-B3EC-4E03-A239-85A780FB57DD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67" name="Group 2103">
                  <a:extLst>
                    <a:ext uri="{FF2B5EF4-FFF2-40B4-BE49-F238E27FC236}">
                      <a16:creationId xmlns:a16="http://schemas.microsoft.com/office/drawing/2014/main" id="{91513D42-52BF-46ED-A190-8391E68BABE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69" name="Shape 2101">
                    <a:extLst>
                      <a:ext uri="{FF2B5EF4-FFF2-40B4-BE49-F238E27FC236}">
                        <a16:creationId xmlns:a16="http://schemas.microsoft.com/office/drawing/2014/main" id="{8852D8D1-3D0D-4C98-8F74-667756E29D7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0" name="Shape 2102">
                    <a:extLst>
                      <a:ext uri="{FF2B5EF4-FFF2-40B4-BE49-F238E27FC236}">
                        <a16:creationId xmlns:a16="http://schemas.microsoft.com/office/drawing/2014/main" id="{97B9C6BF-41E9-4608-A53C-67E0754BE664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68" name="Shape 2104">
                  <a:extLst>
                    <a:ext uri="{FF2B5EF4-FFF2-40B4-BE49-F238E27FC236}">
                      <a16:creationId xmlns:a16="http://schemas.microsoft.com/office/drawing/2014/main" id="{06A15B2F-610D-4744-8619-A7E479B34389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64" name="Freeform 6">
              <a:extLst>
                <a:ext uri="{FF2B5EF4-FFF2-40B4-BE49-F238E27FC236}">
                  <a16:creationId xmlns:a16="http://schemas.microsoft.com/office/drawing/2014/main" id="{B98248E9-5706-495A-BCC0-31D2DC5F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71" name="Gruppieren 415">
            <a:extLst>
              <a:ext uri="{FF2B5EF4-FFF2-40B4-BE49-F238E27FC236}">
                <a16:creationId xmlns:a16="http://schemas.microsoft.com/office/drawing/2014/main" id="{34EA18C3-BE8D-406B-806A-D49246A832AE}"/>
              </a:ext>
            </a:extLst>
          </p:cNvPr>
          <p:cNvGrpSpPr/>
          <p:nvPr/>
        </p:nvGrpSpPr>
        <p:grpSpPr>
          <a:xfrm>
            <a:off x="7297188" y="3896805"/>
            <a:ext cx="358011" cy="469675"/>
            <a:chOff x="391489" y="4352795"/>
            <a:chExt cx="337798" cy="443158"/>
          </a:xfrm>
        </p:grpSpPr>
        <p:grpSp>
          <p:nvGrpSpPr>
            <p:cNvPr id="572" name="Group 2107">
              <a:extLst>
                <a:ext uri="{FF2B5EF4-FFF2-40B4-BE49-F238E27FC236}">
                  <a16:creationId xmlns:a16="http://schemas.microsoft.com/office/drawing/2014/main" id="{0C64F984-4A58-46A1-B9BB-6018B753FB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74" name="Shape 2100">
                <a:extLst>
                  <a:ext uri="{FF2B5EF4-FFF2-40B4-BE49-F238E27FC236}">
                    <a16:creationId xmlns:a16="http://schemas.microsoft.com/office/drawing/2014/main" id="{EEC9ACF0-E463-45FF-A0A3-F38F55C20617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75" name="Group 2106">
                <a:extLst>
                  <a:ext uri="{FF2B5EF4-FFF2-40B4-BE49-F238E27FC236}">
                    <a16:creationId xmlns:a16="http://schemas.microsoft.com/office/drawing/2014/main" id="{8C19691D-D40F-418C-95F1-C5CD076D948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76" name="Group 2103">
                  <a:extLst>
                    <a:ext uri="{FF2B5EF4-FFF2-40B4-BE49-F238E27FC236}">
                      <a16:creationId xmlns:a16="http://schemas.microsoft.com/office/drawing/2014/main" id="{9208B79A-85AF-48E8-85F3-A11DDCAC417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78" name="Shape 2101">
                    <a:extLst>
                      <a:ext uri="{FF2B5EF4-FFF2-40B4-BE49-F238E27FC236}">
                        <a16:creationId xmlns:a16="http://schemas.microsoft.com/office/drawing/2014/main" id="{14E36AAE-D993-42F7-813E-D894DB0BF07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9" name="Shape 2102">
                    <a:extLst>
                      <a:ext uri="{FF2B5EF4-FFF2-40B4-BE49-F238E27FC236}">
                        <a16:creationId xmlns:a16="http://schemas.microsoft.com/office/drawing/2014/main" id="{121A4D35-A4A3-419B-BC3E-3D6DCAF3CC10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77" name="Shape 2104">
                  <a:extLst>
                    <a:ext uri="{FF2B5EF4-FFF2-40B4-BE49-F238E27FC236}">
                      <a16:creationId xmlns:a16="http://schemas.microsoft.com/office/drawing/2014/main" id="{48638EF5-4161-49F8-9E2E-5BB64862DB2B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73" name="Freeform 6">
              <a:extLst>
                <a:ext uri="{FF2B5EF4-FFF2-40B4-BE49-F238E27FC236}">
                  <a16:creationId xmlns:a16="http://schemas.microsoft.com/office/drawing/2014/main" id="{FE1A8AF7-CE5D-4982-9089-C162AD2D5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80" name="Gruppieren 415">
            <a:extLst>
              <a:ext uri="{FF2B5EF4-FFF2-40B4-BE49-F238E27FC236}">
                <a16:creationId xmlns:a16="http://schemas.microsoft.com/office/drawing/2014/main" id="{EF976625-1569-41FE-B037-2BCBA53CA237}"/>
              </a:ext>
            </a:extLst>
          </p:cNvPr>
          <p:cNvGrpSpPr/>
          <p:nvPr/>
        </p:nvGrpSpPr>
        <p:grpSpPr>
          <a:xfrm>
            <a:off x="7220023" y="4359793"/>
            <a:ext cx="358011" cy="469675"/>
            <a:chOff x="391489" y="4352795"/>
            <a:chExt cx="337798" cy="443158"/>
          </a:xfrm>
        </p:grpSpPr>
        <p:grpSp>
          <p:nvGrpSpPr>
            <p:cNvPr id="581" name="Group 2107">
              <a:extLst>
                <a:ext uri="{FF2B5EF4-FFF2-40B4-BE49-F238E27FC236}">
                  <a16:creationId xmlns:a16="http://schemas.microsoft.com/office/drawing/2014/main" id="{3C561984-65B4-4F56-B7AB-0FC7E9A692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83" name="Shape 2100">
                <a:extLst>
                  <a:ext uri="{FF2B5EF4-FFF2-40B4-BE49-F238E27FC236}">
                    <a16:creationId xmlns:a16="http://schemas.microsoft.com/office/drawing/2014/main" id="{B06AD909-03FE-4D47-A34E-170AF3FF334E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84" name="Group 2106">
                <a:extLst>
                  <a:ext uri="{FF2B5EF4-FFF2-40B4-BE49-F238E27FC236}">
                    <a16:creationId xmlns:a16="http://schemas.microsoft.com/office/drawing/2014/main" id="{F9EA87E4-F9C5-4870-90C9-9D2F512D8990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85" name="Group 2103">
                  <a:extLst>
                    <a:ext uri="{FF2B5EF4-FFF2-40B4-BE49-F238E27FC236}">
                      <a16:creationId xmlns:a16="http://schemas.microsoft.com/office/drawing/2014/main" id="{E33324DF-58EB-4BC5-8CFE-697C2365E07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87" name="Shape 2101">
                    <a:extLst>
                      <a:ext uri="{FF2B5EF4-FFF2-40B4-BE49-F238E27FC236}">
                        <a16:creationId xmlns:a16="http://schemas.microsoft.com/office/drawing/2014/main" id="{79533AD4-A4BB-459B-8EF1-2AD6DE6961D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8" name="Shape 2102">
                    <a:extLst>
                      <a:ext uri="{FF2B5EF4-FFF2-40B4-BE49-F238E27FC236}">
                        <a16:creationId xmlns:a16="http://schemas.microsoft.com/office/drawing/2014/main" id="{1C558514-8C48-47A0-81B4-CCAD8951B2D0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86" name="Shape 2104">
                  <a:extLst>
                    <a:ext uri="{FF2B5EF4-FFF2-40B4-BE49-F238E27FC236}">
                      <a16:creationId xmlns:a16="http://schemas.microsoft.com/office/drawing/2014/main" id="{2275A49F-CB44-4931-930A-A326CF1A62A2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82" name="Freeform 6">
              <a:extLst>
                <a:ext uri="{FF2B5EF4-FFF2-40B4-BE49-F238E27FC236}">
                  <a16:creationId xmlns:a16="http://schemas.microsoft.com/office/drawing/2014/main" id="{4F7CCAAC-3816-40D9-A9CA-33149D0FB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89" name="Gruppieren 415">
            <a:extLst>
              <a:ext uri="{FF2B5EF4-FFF2-40B4-BE49-F238E27FC236}">
                <a16:creationId xmlns:a16="http://schemas.microsoft.com/office/drawing/2014/main" id="{45DC3C8A-3A7F-41AD-BAFE-B4BA27B7CB28}"/>
              </a:ext>
            </a:extLst>
          </p:cNvPr>
          <p:cNvGrpSpPr/>
          <p:nvPr/>
        </p:nvGrpSpPr>
        <p:grpSpPr>
          <a:xfrm>
            <a:off x="7158292" y="4915379"/>
            <a:ext cx="358011" cy="469675"/>
            <a:chOff x="391489" y="4352795"/>
            <a:chExt cx="337798" cy="443158"/>
          </a:xfrm>
        </p:grpSpPr>
        <p:grpSp>
          <p:nvGrpSpPr>
            <p:cNvPr id="590" name="Group 2107">
              <a:extLst>
                <a:ext uri="{FF2B5EF4-FFF2-40B4-BE49-F238E27FC236}">
                  <a16:creationId xmlns:a16="http://schemas.microsoft.com/office/drawing/2014/main" id="{1345A68C-696C-4432-A27F-FD45055F6E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592" name="Shape 2100">
                <a:extLst>
                  <a:ext uri="{FF2B5EF4-FFF2-40B4-BE49-F238E27FC236}">
                    <a16:creationId xmlns:a16="http://schemas.microsoft.com/office/drawing/2014/main" id="{AD99D008-3A13-45A7-A36E-1A4FC3C6551A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93" name="Group 2106">
                <a:extLst>
                  <a:ext uri="{FF2B5EF4-FFF2-40B4-BE49-F238E27FC236}">
                    <a16:creationId xmlns:a16="http://schemas.microsoft.com/office/drawing/2014/main" id="{5AE3061B-BC7B-425B-A4D5-57A769B89D1D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594" name="Group 2103">
                  <a:extLst>
                    <a:ext uri="{FF2B5EF4-FFF2-40B4-BE49-F238E27FC236}">
                      <a16:creationId xmlns:a16="http://schemas.microsoft.com/office/drawing/2014/main" id="{D89D2A59-2C10-4FF2-A4AB-C64698C67AE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596" name="Shape 2101">
                    <a:extLst>
                      <a:ext uri="{FF2B5EF4-FFF2-40B4-BE49-F238E27FC236}">
                        <a16:creationId xmlns:a16="http://schemas.microsoft.com/office/drawing/2014/main" id="{B9055823-0E8C-4A3D-934E-8AB9FEE9D07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97" name="Shape 2102">
                    <a:extLst>
                      <a:ext uri="{FF2B5EF4-FFF2-40B4-BE49-F238E27FC236}">
                        <a16:creationId xmlns:a16="http://schemas.microsoft.com/office/drawing/2014/main" id="{EB690DEE-2CB7-4BBE-9068-DE91A69F4D94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95" name="Shape 2104">
                  <a:extLst>
                    <a:ext uri="{FF2B5EF4-FFF2-40B4-BE49-F238E27FC236}">
                      <a16:creationId xmlns:a16="http://schemas.microsoft.com/office/drawing/2014/main" id="{174CBB27-A8F9-4F45-8BE9-40496D39C064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91" name="Freeform 6">
              <a:extLst>
                <a:ext uri="{FF2B5EF4-FFF2-40B4-BE49-F238E27FC236}">
                  <a16:creationId xmlns:a16="http://schemas.microsoft.com/office/drawing/2014/main" id="{32D90027-A6D9-42EB-9F92-163777CD6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598" name="Gruppieren 415">
            <a:extLst>
              <a:ext uri="{FF2B5EF4-FFF2-40B4-BE49-F238E27FC236}">
                <a16:creationId xmlns:a16="http://schemas.microsoft.com/office/drawing/2014/main" id="{9BF564EA-7A96-4E29-BAE2-2E93C7821696}"/>
              </a:ext>
            </a:extLst>
          </p:cNvPr>
          <p:cNvGrpSpPr/>
          <p:nvPr/>
        </p:nvGrpSpPr>
        <p:grpSpPr>
          <a:xfrm>
            <a:off x="6077985" y="4190032"/>
            <a:ext cx="358011" cy="469675"/>
            <a:chOff x="391489" y="4352795"/>
            <a:chExt cx="337798" cy="443158"/>
          </a:xfrm>
        </p:grpSpPr>
        <p:grpSp>
          <p:nvGrpSpPr>
            <p:cNvPr id="599" name="Group 2107">
              <a:extLst>
                <a:ext uri="{FF2B5EF4-FFF2-40B4-BE49-F238E27FC236}">
                  <a16:creationId xmlns:a16="http://schemas.microsoft.com/office/drawing/2014/main" id="{DFB6AE85-73AF-47F0-B0D6-5624E730AF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601" name="Shape 2100">
                <a:extLst>
                  <a:ext uri="{FF2B5EF4-FFF2-40B4-BE49-F238E27FC236}">
                    <a16:creationId xmlns:a16="http://schemas.microsoft.com/office/drawing/2014/main" id="{E86A0579-0EDE-415B-ABD5-BA3966C3ACD9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02" name="Group 2106">
                <a:extLst>
                  <a:ext uri="{FF2B5EF4-FFF2-40B4-BE49-F238E27FC236}">
                    <a16:creationId xmlns:a16="http://schemas.microsoft.com/office/drawing/2014/main" id="{D52C2353-542E-4BAE-BEF3-09EDADDE49C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603" name="Group 2103">
                  <a:extLst>
                    <a:ext uri="{FF2B5EF4-FFF2-40B4-BE49-F238E27FC236}">
                      <a16:creationId xmlns:a16="http://schemas.microsoft.com/office/drawing/2014/main" id="{6F152E86-1FA4-4F54-9AE0-795F2BF2138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605" name="Shape 2101">
                    <a:extLst>
                      <a:ext uri="{FF2B5EF4-FFF2-40B4-BE49-F238E27FC236}">
                        <a16:creationId xmlns:a16="http://schemas.microsoft.com/office/drawing/2014/main" id="{F1DFB551-2276-4109-8D2A-19D86AB50D2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06" name="Shape 2102">
                    <a:extLst>
                      <a:ext uri="{FF2B5EF4-FFF2-40B4-BE49-F238E27FC236}">
                        <a16:creationId xmlns:a16="http://schemas.microsoft.com/office/drawing/2014/main" id="{3E18B113-9CA6-4CAF-AFE8-AA8A3E8E5F7B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04" name="Shape 2104">
                  <a:extLst>
                    <a:ext uri="{FF2B5EF4-FFF2-40B4-BE49-F238E27FC236}">
                      <a16:creationId xmlns:a16="http://schemas.microsoft.com/office/drawing/2014/main" id="{C81BFC9A-329C-4ED9-8590-5BEC5D7C7498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00" name="Freeform 6">
              <a:extLst>
                <a:ext uri="{FF2B5EF4-FFF2-40B4-BE49-F238E27FC236}">
                  <a16:creationId xmlns:a16="http://schemas.microsoft.com/office/drawing/2014/main" id="{BE1734A8-D680-4D67-9FA7-B089B4F1C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sp>
        <p:nvSpPr>
          <p:cNvPr id="607" name="Rectangle 6">
            <a:extLst>
              <a:ext uri="{FF2B5EF4-FFF2-40B4-BE49-F238E27FC236}">
                <a16:creationId xmlns:a16="http://schemas.microsoft.com/office/drawing/2014/main" id="{68B987F9-F88A-4E96-85E8-2FEC47CCFD8A}"/>
              </a:ext>
            </a:extLst>
          </p:cNvPr>
          <p:cNvSpPr/>
          <p:nvPr/>
        </p:nvSpPr>
        <p:spPr>
          <a:xfrm>
            <a:off x="6424352" y="2101376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Nemecko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8" name="Rectangle 6">
            <a:extLst>
              <a:ext uri="{FF2B5EF4-FFF2-40B4-BE49-F238E27FC236}">
                <a16:creationId xmlns:a16="http://schemas.microsoft.com/office/drawing/2014/main" id="{93A79186-BBD1-46BC-B200-1B6D9DC6C1B2}"/>
              </a:ext>
            </a:extLst>
          </p:cNvPr>
          <p:cNvSpPr/>
          <p:nvPr/>
        </p:nvSpPr>
        <p:spPr>
          <a:xfrm>
            <a:off x="6367165" y="5593123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Taliansko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9" name="Rectangle 6">
            <a:extLst>
              <a:ext uri="{FF2B5EF4-FFF2-40B4-BE49-F238E27FC236}">
                <a16:creationId xmlns:a16="http://schemas.microsoft.com/office/drawing/2014/main" id="{E674F816-84A0-4FEA-9093-0BC52F1B35E9}"/>
              </a:ext>
            </a:extLst>
          </p:cNvPr>
          <p:cNvSpPr/>
          <p:nvPr/>
        </p:nvSpPr>
        <p:spPr>
          <a:xfrm>
            <a:off x="5381999" y="4726650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Švajčiarsko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0" name="Rectangle 6">
            <a:extLst>
              <a:ext uri="{FF2B5EF4-FFF2-40B4-BE49-F238E27FC236}">
                <a16:creationId xmlns:a16="http://schemas.microsoft.com/office/drawing/2014/main" id="{22623124-15B4-436F-A218-96BA7D617BC8}"/>
              </a:ext>
            </a:extLst>
          </p:cNvPr>
          <p:cNvSpPr/>
          <p:nvPr/>
        </p:nvSpPr>
        <p:spPr>
          <a:xfrm>
            <a:off x="7983880" y="4656847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Rakúsko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1" name="Rectangle 6">
            <a:extLst>
              <a:ext uri="{FF2B5EF4-FFF2-40B4-BE49-F238E27FC236}">
                <a16:creationId xmlns:a16="http://schemas.microsoft.com/office/drawing/2014/main" id="{09CF4D60-9B7C-4A6E-8CC4-0AA78625C814}"/>
              </a:ext>
            </a:extLst>
          </p:cNvPr>
          <p:cNvSpPr/>
          <p:nvPr/>
        </p:nvSpPr>
        <p:spPr>
          <a:xfrm>
            <a:off x="8184225" y="3215335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Česká republika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2" name="Rectangle 6">
            <a:extLst>
              <a:ext uri="{FF2B5EF4-FFF2-40B4-BE49-F238E27FC236}">
                <a16:creationId xmlns:a16="http://schemas.microsoft.com/office/drawing/2014/main" id="{B50E8E0F-377A-4150-AC0F-11E43415A590}"/>
              </a:ext>
            </a:extLst>
          </p:cNvPr>
          <p:cNvSpPr/>
          <p:nvPr/>
        </p:nvSpPr>
        <p:spPr>
          <a:xfrm>
            <a:off x="9799019" y="4106187"/>
            <a:ext cx="1536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solidFill>
                  <a:schemeClr val="bg1"/>
                </a:solidFill>
                <a:latin typeface="+mj-lt"/>
              </a:rPr>
              <a:t>Slovensko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3" name="Freeform 592">
            <a:extLst>
              <a:ext uri="{FF2B5EF4-FFF2-40B4-BE49-F238E27FC236}">
                <a16:creationId xmlns:a16="http://schemas.microsoft.com/office/drawing/2014/main" id="{1881F3B8-BC88-4C7C-9720-4483FC82638B}"/>
              </a:ext>
            </a:extLst>
          </p:cNvPr>
          <p:cNvSpPr>
            <a:spLocks/>
          </p:cNvSpPr>
          <p:nvPr/>
        </p:nvSpPr>
        <p:spPr bwMode="auto">
          <a:xfrm>
            <a:off x="4739807" y="407810"/>
            <a:ext cx="394144" cy="417405"/>
          </a:xfrm>
          <a:custGeom>
            <a:avLst/>
            <a:gdLst>
              <a:gd name="T0" fmla="*/ 2147483647 w 246"/>
              <a:gd name="T1" fmla="*/ 2147483647 h 313"/>
              <a:gd name="T2" fmla="*/ 2147483647 w 246"/>
              <a:gd name="T3" fmla="*/ 2147483647 h 313"/>
              <a:gd name="T4" fmla="*/ 2147483647 w 246"/>
              <a:gd name="T5" fmla="*/ 2147483647 h 313"/>
              <a:gd name="T6" fmla="*/ 2147483647 w 246"/>
              <a:gd name="T7" fmla="*/ 2147483647 h 313"/>
              <a:gd name="T8" fmla="*/ 2147483647 w 246"/>
              <a:gd name="T9" fmla="*/ 2147483647 h 313"/>
              <a:gd name="T10" fmla="*/ 2147483647 w 246"/>
              <a:gd name="T11" fmla="*/ 2147483647 h 313"/>
              <a:gd name="T12" fmla="*/ 2147483647 w 246"/>
              <a:gd name="T13" fmla="*/ 2147483647 h 313"/>
              <a:gd name="T14" fmla="*/ 2147483647 w 246"/>
              <a:gd name="T15" fmla="*/ 2147483647 h 313"/>
              <a:gd name="T16" fmla="*/ 2147483647 w 246"/>
              <a:gd name="T17" fmla="*/ 2147483647 h 313"/>
              <a:gd name="T18" fmla="*/ 2147483647 w 246"/>
              <a:gd name="T19" fmla="*/ 2147483647 h 313"/>
              <a:gd name="T20" fmla="*/ 2147483647 w 246"/>
              <a:gd name="T21" fmla="*/ 2147483647 h 313"/>
              <a:gd name="T22" fmla="*/ 2147483647 w 246"/>
              <a:gd name="T23" fmla="*/ 2147483647 h 313"/>
              <a:gd name="T24" fmla="*/ 2147483647 w 246"/>
              <a:gd name="T25" fmla="*/ 2147483647 h 313"/>
              <a:gd name="T26" fmla="*/ 0 w 246"/>
              <a:gd name="T27" fmla="*/ 2147483647 h 313"/>
              <a:gd name="T28" fmla="*/ 2147483647 w 246"/>
              <a:gd name="T29" fmla="*/ 2147483647 h 313"/>
              <a:gd name="T30" fmla="*/ 2147483647 w 246"/>
              <a:gd name="T31" fmla="*/ 2147483647 h 313"/>
              <a:gd name="T32" fmla="*/ 2147483647 w 246"/>
              <a:gd name="T33" fmla="*/ 2147483647 h 313"/>
              <a:gd name="T34" fmla="*/ 2147483647 w 246"/>
              <a:gd name="T35" fmla="*/ 2147483647 h 313"/>
              <a:gd name="T36" fmla="*/ 2147483647 w 246"/>
              <a:gd name="T37" fmla="*/ 2147483647 h 313"/>
              <a:gd name="T38" fmla="*/ 2147483647 w 246"/>
              <a:gd name="T39" fmla="*/ 2147483647 h 313"/>
              <a:gd name="T40" fmla="*/ 2147483647 w 246"/>
              <a:gd name="T41" fmla="*/ 2147483647 h 313"/>
              <a:gd name="T42" fmla="*/ 2147483647 w 246"/>
              <a:gd name="T43" fmla="*/ 2147483647 h 313"/>
              <a:gd name="T44" fmla="*/ 2147483647 w 246"/>
              <a:gd name="T45" fmla="*/ 2147483647 h 313"/>
              <a:gd name="T46" fmla="*/ 2147483647 w 246"/>
              <a:gd name="T47" fmla="*/ 2147483647 h 313"/>
              <a:gd name="T48" fmla="*/ 2147483647 w 246"/>
              <a:gd name="T49" fmla="*/ 2147483647 h 313"/>
              <a:gd name="T50" fmla="*/ 2147483647 w 246"/>
              <a:gd name="T51" fmla="*/ 2147483647 h 313"/>
              <a:gd name="T52" fmla="*/ 2147483647 w 246"/>
              <a:gd name="T53" fmla="*/ 2147483647 h 313"/>
              <a:gd name="T54" fmla="*/ 2147483647 w 246"/>
              <a:gd name="T55" fmla="*/ 2147483647 h 313"/>
              <a:gd name="T56" fmla="*/ 2147483647 w 246"/>
              <a:gd name="T57" fmla="*/ 2147483647 h 313"/>
              <a:gd name="T58" fmla="*/ 2147483647 w 246"/>
              <a:gd name="T59" fmla="*/ 2147483647 h 313"/>
              <a:gd name="T60" fmla="*/ 2147483647 w 246"/>
              <a:gd name="T61" fmla="*/ 2147483647 h 313"/>
              <a:gd name="T62" fmla="*/ 2147483647 w 246"/>
              <a:gd name="T63" fmla="*/ 2147483647 h 313"/>
              <a:gd name="T64" fmla="*/ 2147483647 w 246"/>
              <a:gd name="T65" fmla="*/ 2147483647 h 313"/>
              <a:gd name="T66" fmla="*/ 2147483647 w 246"/>
              <a:gd name="T67" fmla="*/ 2147483647 h 313"/>
              <a:gd name="T68" fmla="*/ 2147483647 w 246"/>
              <a:gd name="T69" fmla="*/ 2147483647 h 313"/>
              <a:gd name="T70" fmla="*/ 2147483647 w 246"/>
              <a:gd name="T71" fmla="*/ 2147483647 h 313"/>
              <a:gd name="T72" fmla="*/ 2147483647 w 246"/>
              <a:gd name="T73" fmla="*/ 2147483647 h 313"/>
              <a:gd name="T74" fmla="*/ 2147483647 w 246"/>
              <a:gd name="T75" fmla="*/ 2147483647 h 313"/>
              <a:gd name="T76" fmla="*/ 2147483647 w 246"/>
              <a:gd name="T77" fmla="*/ 2147483647 h 313"/>
              <a:gd name="T78" fmla="*/ 2147483647 w 246"/>
              <a:gd name="T79" fmla="*/ 2147483647 h 313"/>
              <a:gd name="T80" fmla="*/ 2147483647 w 246"/>
              <a:gd name="T81" fmla="*/ 2147483647 h 313"/>
              <a:gd name="T82" fmla="*/ 2147483647 w 246"/>
              <a:gd name="T83" fmla="*/ 2147483647 h 313"/>
              <a:gd name="T84" fmla="*/ 2147483647 w 246"/>
              <a:gd name="T85" fmla="*/ 2147483647 h 313"/>
              <a:gd name="T86" fmla="*/ 2147483647 w 246"/>
              <a:gd name="T87" fmla="*/ 2147483647 h 313"/>
              <a:gd name="T88" fmla="*/ 2147483647 w 246"/>
              <a:gd name="T89" fmla="*/ 2147483647 h 313"/>
              <a:gd name="T90" fmla="*/ 2147483647 w 246"/>
              <a:gd name="T91" fmla="*/ 2147483647 h 313"/>
              <a:gd name="T92" fmla="*/ 2147483647 w 246"/>
              <a:gd name="T93" fmla="*/ 2147483647 h 3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6"/>
              <a:gd name="T142" fmla="*/ 0 h 313"/>
              <a:gd name="T143" fmla="*/ 246 w 246"/>
              <a:gd name="T144" fmla="*/ 313 h 31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6" h="313">
                <a:moveTo>
                  <a:pt x="246" y="171"/>
                </a:moveTo>
                <a:lnTo>
                  <a:pt x="212" y="186"/>
                </a:lnTo>
                <a:lnTo>
                  <a:pt x="207" y="191"/>
                </a:lnTo>
                <a:lnTo>
                  <a:pt x="200" y="196"/>
                </a:lnTo>
                <a:lnTo>
                  <a:pt x="197" y="201"/>
                </a:lnTo>
                <a:lnTo>
                  <a:pt x="195" y="206"/>
                </a:lnTo>
                <a:lnTo>
                  <a:pt x="189" y="215"/>
                </a:lnTo>
                <a:lnTo>
                  <a:pt x="183" y="223"/>
                </a:lnTo>
                <a:lnTo>
                  <a:pt x="179" y="233"/>
                </a:lnTo>
                <a:lnTo>
                  <a:pt x="176" y="244"/>
                </a:lnTo>
                <a:lnTo>
                  <a:pt x="170" y="257"/>
                </a:lnTo>
                <a:lnTo>
                  <a:pt x="104" y="311"/>
                </a:lnTo>
                <a:lnTo>
                  <a:pt x="106" y="313"/>
                </a:lnTo>
                <a:lnTo>
                  <a:pt x="103" y="310"/>
                </a:lnTo>
                <a:lnTo>
                  <a:pt x="97" y="308"/>
                </a:lnTo>
                <a:lnTo>
                  <a:pt x="88" y="306"/>
                </a:lnTo>
                <a:lnTo>
                  <a:pt x="78" y="303"/>
                </a:lnTo>
                <a:lnTo>
                  <a:pt x="60" y="300"/>
                </a:lnTo>
                <a:lnTo>
                  <a:pt x="47" y="298"/>
                </a:lnTo>
                <a:lnTo>
                  <a:pt x="36" y="286"/>
                </a:lnTo>
                <a:lnTo>
                  <a:pt x="32" y="283"/>
                </a:lnTo>
                <a:lnTo>
                  <a:pt x="27" y="277"/>
                </a:lnTo>
                <a:lnTo>
                  <a:pt x="22" y="270"/>
                </a:lnTo>
                <a:lnTo>
                  <a:pt x="17" y="261"/>
                </a:lnTo>
                <a:lnTo>
                  <a:pt x="8" y="243"/>
                </a:lnTo>
                <a:lnTo>
                  <a:pt x="0" y="223"/>
                </a:lnTo>
                <a:lnTo>
                  <a:pt x="14" y="187"/>
                </a:lnTo>
                <a:lnTo>
                  <a:pt x="17" y="177"/>
                </a:lnTo>
                <a:lnTo>
                  <a:pt x="20" y="167"/>
                </a:lnTo>
                <a:lnTo>
                  <a:pt x="24" y="157"/>
                </a:lnTo>
                <a:lnTo>
                  <a:pt x="30" y="146"/>
                </a:lnTo>
                <a:lnTo>
                  <a:pt x="33" y="141"/>
                </a:lnTo>
                <a:lnTo>
                  <a:pt x="36" y="137"/>
                </a:lnTo>
                <a:lnTo>
                  <a:pt x="39" y="134"/>
                </a:lnTo>
                <a:lnTo>
                  <a:pt x="44" y="131"/>
                </a:lnTo>
                <a:lnTo>
                  <a:pt x="48" y="128"/>
                </a:lnTo>
                <a:lnTo>
                  <a:pt x="54" y="127"/>
                </a:lnTo>
                <a:lnTo>
                  <a:pt x="59" y="128"/>
                </a:lnTo>
                <a:lnTo>
                  <a:pt x="64" y="130"/>
                </a:lnTo>
                <a:lnTo>
                  <a:pt x="77" y="133"/>
                </a:lnTo>
                <a:lnTo>
                  <a:pt x="87" y="134"/>
                </a:lnTo>
                <a:lnTo>
                  <a:pt x="90" y="133"/>
                </a:lnTo>
                <a:lnTo>
                  <a:pt x="93" y="132"/>
                </a:lnTo>
                <a:lnTo>
                  <a:pt x="96" y="131"/>
                </a:lnTo>
                <a:lnTo>
                  <a:pt x="98" y="128"/>
                </a:lnTo>
                <a:lnTo>
                  <a:pt x="99" y="123"/>
                </a:lnTo>
                <a:lnTo>
                  <a:pt x="100" y="117"/>
                </a:lnTo>
                <a:lnTo>
                  <a:pt x="99" y="109"/>
                </a:lnTo>
                <a:lnTo>
                  <a:pt x="97" y="100"/>
                </a:lnTo>
                <a:lnTo>
                  <a:pt x="91" y="83"/>
                </a:lnTo>
                <a:lnTo>
                  <a:pt x="87" y="66"/>
                </a:lnTo>
                <a:lnTo>
                  <a:pt x="86" y="58"/>
                </a:lnTo>
                <a:lnTo>
                  <a:pt x="87" y="53"/>
                </a:lnTo>
                <a:lnTo>
                  <a:pt x="88" y="51"/>
                </a:lnTo>
                <a:lnTo>
                  <a:pt x="89" y="49"/>
                </a:lnTo>
                <a:lnTo>
                  <a:pt x="91" y="46"/>
                </a:lnTo>
                <a:lnTo>
                  <a:pt x="95" y="45"/>
                </a:lnTo>
                <a:lnTo>
                  <a:pt x="104" y="44"/>
                </a:lnTo>
                <a:lnTo>
                  <a:pt x="109" y="42"/>
                </a:lnTo>
                <a:lnTo>
                  <a:pt x="110" y="38"/>
                </a:lnTo>
                <a:lnTo>
                  <a:pt x="112" y="27"/>
                </a:lnTo>
                <a:lnTo>
                  <a:pt x="113" y="20"/>
                </a:lnTo>
                <a:lnTo>
                  <a:pt x="116" y="15"/>
                </a:lnTo>
                <a:lnTo>
                  <a:pt x="120" y="11"/>
                </a:lnTo>
                <a:lnTo>
                  <a:pt x="127" y="6"/>
                </a:lnTo>
                <a:lnTo>
                  <a:pt x="132" y="4"/>
                </a:lnTo>
                <a:lnTo>
                  <a:pt x="140" y="2"/>
                </a:lnTo>
                <a:lnTo>
                  <a:pt x="147" y="1"/>
                </a:lnTo>
                <a:lnTo>
                  <a:pt x="156" y="0"/>
                </a:lnTo>
                <a:lnTo>
                  <a:pt x="190" y="1"/>
                </a:lnTo>
                <a:lnTo>
                  <a:pt x="219" y="2"/>
                </a:lnTo>
                <a:lnTo>
                  <a:pt x="218" y="18"/>
                </a:lnTo>
                <a:lnTo>
                  <a:pt x="214" y="35"/>
                </a:lnTo>
                <a:lnTo>
                  <a:pt x="210" y="50"/>
                </a:lnTo>
                <a:lnTo>
                  <a:pt x="206" y="65"/>
                </a:lnTo>
                <a:lnTo>
                  <a:pt x="205" y="82"/>
                </a:lnTo>
                <a:lnTo>
                  <a:pt x="203" y="96"/>
                </a:lnTo>
                <a:lnTo>
                  <a:pt x="199" y="111"/>
                </a:lnTo>
                <a:lnTo>
                  <a:pt x="198" y="119"/>
                </a:lnTo>
                <a:lnTo>
                  <a:pt x="197" y="126"/>
                </a:lnTo>
                <a:lnTo>
                  <a:pt x="197" y="134"/>
                </a:lnTo>
                <a:lnTo>
                  <a:pt x="198" y="141"/>
                </a:lnTo>
                <a:lnTo>
                  <a:pt x="225" y="152"/>
                </a:lnTo>
                <a:lnTo>
                  <a:pt x="226" y="159"/>
                </a:lnTo>
                <a:lnTo>
                  <a:pt x="228" y="163"/>
                </a:lnTo>
                <a:lnTo>
                  <a:pt x="232" y="165"/>
                </a:lnTo>
                <a:lnTo>
                  <a:pt x="236" y="167"/>
                </a:lnTo>
                <a:lnTo>
                  <a:pt x="241" y="168"/>
                </a:lnTo>
                <a:lnTo>
                  <a:pt x="246" y="171"/>
                </a:lnTo>
                <a:close/>
              </a:path>
            </a:pathLst>
          </a:custGeom>
          <a:solidFill>
            <a:srgbClr val="8BD9F5"/>
          </a:solidFill>
          <a:ln w="3175">
            <a:solidFill>
              <a:srgbClr val="8BD9F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2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29B20C7-9D82-4BC2-B701-C7745E6DF93A}"/>
              </a:ext>
            </a:extLst>
          </p:cNvPr>
          <p:cNvSpPr txBox="1"/>
          <p:nvPr/>
        </p:nvSpPr>
        <p:spPr>
          <a:xfrm>
            <a:off x="5169646" y="504784"/>
            <a:ext cx="1924143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067"/>
              </a:spcAft>
              <a:buClr>
                <a:schemeClr val="accent1"/>
              </a:buClr>
              <a:buSzPct val="120000"/>
            </a:pPr>
            <a:r>
              <a:rPr lang="sk-SK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Guatemala</a:t>
            </a:r>
          </a:p>
        </p:txBody>
      </p:sp>
      <p:grpSp>
        <p:nvGrpSpPr>
          <p:cNvPr id="615" name="Gruppieren 415">
            <a:extLst>
              <a:ext uri="{FF2B5EF4-FFF2-40B4-BE49-F238E27FC236}">
                <a16:creationId xmlns:a16="http://schemas.microsoft.com/office/drawing/2014/main" id="{01CEB538-FFB4-49FF-BF89-A0AC8C88790E}"/>
              </a:ext>
            </a:extLst>
          </p:cNvPr>
          <p:cNvGrpSpPr/>
          <p:nvPr/>
        </p:nvGrpSpPr>
        <p:grpSpPr>
          <a:xfrm>
            <a:off x="5423568" y="62071"/>
            <a:ext cx="358011" cy="469675"/>
            <a:chOff x="391489" y="4352795"/>
            <a:chExt cx="337798" cy="443158"/>
          </a:xfrm>
        </p:grpSpPr>
        <p:grpSp>
          <p:nvGrpSpPr>
            <p:cNvPr id="616" name="Group 2107">
              <a:extLst>
                <a:ext uri="{FF2B5EF4-FFF2-40B4-BE49-F238E27FC236}">
                  <a16:creationId xmlns:a16="http://schemas.microsoft.com/office/drawing/2014/main" id="{B071B7C1-3DD7-4258-8015-EF52536A50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489" y="4352795"/>
              <a:ext cx="337798" cy="443158"/>
              <a:chOff x="0" y="0"/>
              <a:chExt cx="1270000" cy="1666117"/>
            </a:xfrm>
          </p:grpSpPr>
          <p:sp>
            <p:nvSpPr>
              <p:cNvPr id="618" name="Shape 2100">
                <a:extLst>
                  <a:ext uri="{FF2B5EF4-FFF2-40B4-BE49-F238E27FC236}">
                    <a16:creationId xmlns:a16="http://schemas.microsoft.com/office/drawing/2014/main" id="{5EB0EA8E-56F7-4CD0-B9B5-1DFDACBE3316}"/>
                  </a:ext>
                </a:extLst>
              </p:cNvPr>
              <p:cNvSpPr/>
              <p:nvPr/>
            </p:nvSpPr>
            <p:spPr>
              <a:xfrm>
                <a:off x="244171" y="1532531"/>
                <a:ext cx="781658" cy="13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>
                  <a:alpha val="2082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4267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619" name="Group 2106">
                <a:extLst>
                  <a:ext uri="{FF2B5EF4-FFF2-40B4-BE49-F238E27FC236}">
                    <a16:creationId xmlns:a16="http://schemas.microsoft.com/office/drawing/2014/main" id="{BFC9C8AB-6404-4BD5-B098-D472194949FC}"/>
                  </a:ext>
                </a:extLst>
              </p:cNvPr>
              <p:cNvGrpSpPr/>
              <p:nvPr/>
            </p:nvGrpSpPr>
            <p:grpSpPr>
              <a:xfrm>
                <a:off x="0" y="0"/>
                <a:ext cx="1270000" cy="1594970"/>
                <a:chOff x="0" y="0"/>
                <a:chExt cx="1270000" cy="1594969"/>
              </a:xfrm>
            </p:grpSpPr>
            <p:grpSp>
              <p:nvGrpSpPr>
                <p:cNvPr id="620" name="Group 2103">
                  <a:extLst>
                    <a:ext uri="{FF2B5EF4-FFF2-40B4-BE49-F238E27FC236}">
                      <a16:creationId xmlns:a16="http://schemas.microsoft.com/office/drawing/2014/main" id="{011F5D8C-957B-46E4-81B1-DAF39A64674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69"/>
                  <a:chOff x="0" y="0"/>
                  <a:chExt cx="1270000" cy="1594968"/>
                </a:xfrm>
              </p:grpSpPr>
              <p:sp>
                <p:nvSpPr>
                  <p:cNvPr id="622" name="Shape 2101">
                    <a:extLst>
                      <a:ext uri="{FF2B5EF4-FFF2-40B4-BE49-F238E27FC236}">
                        <a16:creationId xmlns:a16="http://schemas.microsoft.com/office/drawing/2014/main" id="{B68ED802-B7A1-4A29-8557-7680D08B66F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70000" cy="12700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23" name="Shape 2102">
                    <a:extLst>
                      <a:ext uri="{FF2B5EF4-FFF2-40B4-BE49-F238E27FC236}">
                        <a16:creationId xmlns:a16="http://schemas.microsoft.com/office/drawing/2014/main" id="{587D7CED-A0C7-4019-ADB0-C773250DA528}"/>
                      </a:ext>
                    </a:extLst>
                  </p:cNvPr>
                  <p:cNvSpPr/>
                  <p:nvPr/>
                </p:nvSpPr>
                <p:spPr>
                  <a:xfrm>
                    <a:off x="122388" y="1015133"/>
                    <a:ext cx="1025224" cy="5798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B1E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7733" tIns="67733" rIns="67733" bIns="67733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21" name="Shape 2104">
                  <a:extLst>
                    <a:ext uri="{FF2B5EF4-FFF2-40B4-BE49-F238E27FC236}">
                      <a16:creationId xmlns:a16="http://schemas.microsoft.com/office/drawing/2014/main" id="{D32A3C97-4016-49F8-A056-7BB2E10F1129}"/>
                    </a:ext>
                  </a:extLst>
                </p:cNvPr>
                <p:cNvSpPr/>
                <p:nvPr/>
              </p:nvSpPr>
              <p:spPr>
                <a:xfrm>
                  <a:off x="168624" y="169071"/>
                  <a:ext cx="932752" cy="932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17" name="Freeform 6">
              <a:extLst>
                <a:ext uri="{FF2B5EF4-FFF2-40B4-BE49-F238E27FC236}">
                  <a16:creationId xmlns:a16="http://schemas.microsoft.com/office/drawing/2014/main" id="{AC1E14D0-2F8D-43AE-9E19-C8D45B72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05" y="4464895"/>
              <a:ext cx="133187" cy="90778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l-PL" sz="2400">
                <a:solidFill>
                  <a:schemeClr val="tx2"/>
                </a:solidFill>
              </a:endParaRPr>
            </a:p>
          </p:txBody>
        </p:sp>
      </p:grpSp>
      <p:sp>
        <p:nvSpPr>
          <p:cNvPr id="200" name="Title 2">
            <a:extLst>
              <a:ext uri="{FF2B5EF4-FFF2-40B4-BE49-F238E27FC236}">
                <a16:creationId xmlns:a16="http://schemas.microsoft.com/office/drawing/2014/main" id="{1EF6461B-3BB5-416B-B6B6-0FFEB886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24" y="3243"/>
            <a:ext cx="4240646" cy="1165032"/>
          </a:xfrm>
        </p:spPr>
        <p:txBody>
          <a:bodyPr anchor="b">
            <a:noAutofit/>
          </a:bodyPr>
          <a:lstStyle/>
          <a:p>
            <a:r>
              <a:rPr lang="sk-SK" sz="3600" i="1" dirty="0">
                <a:solidFill>
                  <a:schemeClr val="tx1"/>
                </a:solidFill>
              </a:rPr>
              <a:t>Zoskupenie</a:t>
            </a:r>
            <a:r>
              <a:rPr lang="sk-SK" sz="3600" i="1" dirty="0">
                <a:solidFill>
                  <a:schemeClr val="accent1"/>
                </a:solidFill>
              </a:rPr>
              <a:t> </a:t>
            </a:r>
            <a:br>
              <a:rPr lang="sk-SK" sz="3600" i="1" dirty="0">
                <a:solidFill>
                  <a:schemeClr val="accent1"/>
                </a:solidFill>
              </a:rPr>
            </a:br>
            <a:r>
              <a:rPr lang="sk-SK" sz="3600" i="1" dirty="0">
                <a:solidFill>
                  <a:schemeClr val="accent1"/>
                </a:solidFill>
              </a:rPr>
              <a:t>Asseco Solutions</a:t>
            </a:r>
            <a:endParaRPr lang="de-DE" sz="3600" i="1" dirty="0"/>
          </a:p>
        </p:txBody>
      </p:sp>
    </p:spTree>
    <p:extLst>
      <p:ext uri="{BB962C8B-B14F-4D97-AF65-F5344CB8AC3E}">
        <p14:creationId xmlns:p14="http://schemas.microsoft.com/office/powerpoint/2010/main" val="5478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kupina 161">
            <a:extLst>
              <a:ext uri="{FF2B5EF4-FFF2-40B4-BE49-F238E27FC236}">
                <a16:creationId xmlns:a16="http://schemas.microsoft.com/office/drawing/2014/main" id="{CBC8C734-520B-4416-99D4-639E1B1A20D9}"/>
              </a:ext>
            </a:extLst>
          </p:cNvPr>
          <p:cNvGrpSpPr/>
          <p:nvPr/>
        </p:nvGrpSpPr>
        <p:grpSpPr>
          <a:xfrm>
            <a:off x="1308380" y="845439"/>
            <a:ext cx="10129896" cy="5362092"/>
            <a:chOff x="524787" y="634079"/>
            <a:chExt cx="7597422" cy="4021569"/>
          </a:xfrm>
        </p:grpSpPr>
        <p:pic>
          <p:nvPicPr>
            <p:cNvPr id="163" name="Obrázok 162">
              <a:extLst>
                <a:ext uri="{FF2B5EF4-FFF2-40B4-BE49-F238E27FC236}">
                  <a16:creationId xmlns:a16="http://schemas.microsoft.com/office/drawing/2014/main" id="{1A414BFA-354F-4912-97D1-B59C58F3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787" y="634079"/>
              <a:ext cx="7597422" cy="4021569"/>
            </a:xfrm>
            <a:prstGeom prst="rect">
              <a:avLst/>
            </a:prstGeom>
          </p:spPr>
        </p:pic>
        <p:sp>
          <p:nvSpPr>
            <p:cNvPr id="164" name="Rectangle 6">
              <a:extLst>
                <a:ext uri="{FF2B5EF4-FFF2-40B4-BE49-F238E27FC236}">
                  <a16:creationId xmlns:a16="http://schemas.microsoft.com/office/drawing/2014/main" id="{DE0ADED4-CA5B-4BEF-B5E3-41ADDBB9E858}"/>
                </a:ext>
              </a:extLst>
            </p:cNvPr>
            <p:cNvSpPr/>
            <p:nvPr/>
          </p:nvSpPr>
          <p:spPr>
            <a:xfrm>
              <a:off x="6694978" y="2470101"/>
              <a:ext cx="725772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133" b="1" dirty="0">
                  <a:latin typeface="+mj-lt"/>
                </a:rPr>
                <a:t>Košice</a:t>
              </a:r>
              <a:endParaRPr lang="en-US" sz="1733" b="1" dirty="0">
                <a:latin typeface="+mj-lt"/>
              </a:endParaRPr>
            </a:p>
          </p:txBody>
        </p:sp>
        <p:sp>
          <p:nvSpPr>
            <p:cNvPr id="165" name="Rectangle 6">
              <a:extLst>
                <a:ext uri="{FF2B5EF4-FFF2-40B4-BE49-F238E27FC236}">
                  <a16:creationId xmlns:a16="http://schemas.microsoft.com/office/drawing/2014/main" id="{4AA6D742-5ABE-403E-B1D2-4AAE6ACE3C54}"/>
                </a:ext>
              </a:extLst>
            </p:cNvPr>
            <p:cNvSpPr/>
            <p:nvPr/>
          </p:nvSpPr>
          <p:spPr>
            <a:xfrm>
              <a:off x="1555612" y="3397864"/>
              <a:ext cx="1046382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133" b="1" dirty="0">
                  <a:latin typeface="+mj-lt"/>
                </a:rPr>
                <a:t>Bratislava</a:t>
              </a:r>
              <a:endParaRPr lang="en-US" sz="1733" b="1" dirty="0">
                <a:latin typeface="+mj-lt"/>
              </a:endParaRPr>
            </a:p>
          </p:txBody>
        </p:sp>
        <p:sp>
          <p:nvSpPr>
            <p:cNvPr id="166" name="Rectangle 6">
              <a:extLst>
                <a:ext uri="{FF2B5EF4-FFF2-40B4-BE49-F238E27FC236}">
                  <a16:creationId xmlns:a16="http://schemas.microsoft.com/office/drawing/2014/main" id="{D21F6B65-E3F1-40AF-9C98-B2E2802EF295}"/>
                </a:ext>
              </a:extLst>
            </p:cNvPr>
            <p:cNvSpPr/>
            <p:nvPr/>
          </p:nvSpPr>
          <p:spPr>
            <a:xfrm>
              <a:off x="4073698" y="2835931"/>
              <a:ext cx="1127360" cy="561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133" b="1" dirty="0">
                  <a:latin typeface="+mj-lt"/>
                </a:rPr>
                <a:t>Banská Bystrica</a:t>
              </a:r>
              <a:endParaRPr lang="en-US" sz="2133" b="1" dirty="0">
                <a:latin typeface="+mj-lt"/>
              </a:endParaRPr>
            </a:p>
          </p:txBody>
        </p:sp>
        <p:sp>
          <p:nvSpPr>
            <p:cNvPr id="167" name="Rectangle 6">
              <a:extLst>
                <a:ext uri="{FF2B5EF4-FFF2-40B4-BE49-F238E27FC236}">
                  <a16:creationId xmlns:a16="http://schemas.microsoft.com/office/drawing/2014/main" id="{0B5837D5-C7E5-4F4A-94A8-6783A6B2534B}"/>
                </a:ext>
              </a:extLst>
            </p:cNvPr>
            <p:cNvSpPr/>
            <p:nvPr/>
          </p:nvSpPr>
          <p:spPr>
            <a:xfrm>
              <a:off x="5236377" y="2102120"/>
              <a:ext cx="857596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133" b="1" dirty="0">
                  <a:latin typeface="+mj-lt"/>
                </a:rPr>
                <a:t>Poprad</a:t>
              </a:r>
              <a:endParaRPr lang="en-US" sz="1733" dirty="0">
                <a:latin typeface="+mj-lt"/>
              </a:endParaRPr>
            </a:p>
          </p:txBody>
        </p:sp>
        <p:sp>
          <p:nvSpPr>
            <p:cNvPr id="168" name="Rectangle 6">
              <a:extLst>
                <a:ext uri="{FF2B5EF4-FFF2-40B4-BE49-F238E27FC236}">
                  <a16:creationId xmlns:a16="http://schemas.microsoft.com/office/drawing/2014/main" id="{29444AF7-62C1-4740-9ED3-776A11118BD1}"/>
                </a:ext>
              </a:extLst>
            </p:cNvPr>
            <p:cNvSpPr/>
            <p:nvPr/>
          </p:nvSpPr>
          <p:spPr>
            <a:xfrm>
              <a:off x="3267943" y="2218275"/>
              <a:ext cx="670804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133" b="1" dirty="0">
                  <a:latin typeface="+mj-lt"/>
                </a:rPr>
                <a:t>Žilina</a:t>
              </a:r>
              <a:endParaRPr lang="en-US" sz="2133" dirty="0">
                <a:latin typeface="+mj-lt"/>
              </a:endParaRPr>
            </a:p>
          </p:txBody>
        </p:sp>
        <p:grpSp>
          <p:nvGrpSpPr>
            <p:cNvPr id="169" name="Gruppieren 416">
              <a:extLst>
                <a:ext uri="{FF2B5EF4-FFF2-40B4-BE49-F238E27FC236}">
                  <a16:creationId xmlns:a16="http://schemas.microsoft.com/office/drawing/2014/main" id="{D68BACD8-17A6-4F1B-A046-A400A1041EB0}"/>
                </a:ext>
              </a:extLst>
            </p:cNvPr>
            <p:cNvGrpSpPr/>
            <p:nvPr/>
          </p:nvGrpSpPr>
          <p:grpSpPr>
            <a:xfrm>
              <a:off x="5013994" y="2119044"/>
              <a:ext cx="268508" cy="352256"/>
              <a:chOff x="391489" y="4352795"/>
              <a:chExt cx="337798" cy="443158"/>
            </a:xfrm>
          </p:grpSpPr>
          <p:grpSp>
            <p:nvGrpSpPr>
              <p:cNvPr id="206" name="Group 2107">
                <a:extLst>
                  <a:ext uri="{FF2B5EF4-FFF2-40B4-BE49-F238E27FC236}">
                    <a16:creationId xmlns:a16="http://schemas.microsoft.com/office/drawing/2014/main" id="{51C203F8-A3D4-4A52-A0A3-29A8CC5C31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489" y="4352795"/>
                <a:ext cx="337798" cy="443158"/>
                <a:chOff x="0" y="0"/>
                <a:chExt cx="1270000" cy="1666117"/>
              </a:xfrm>
            </p:grpSpPr>
            <p:sp>
              <p:nvSpPr>
                <p:cNvPr id="208" name="Shape 2100">
                  <a:extLst>
                    <a:ext uri="{FF2B5EF4-FFF2-40B4-BE49-F238E27FC236}">
                      <a16:creationId xmlns:a16="http://schemas.microsoft.com/office/drawing/2014/main" id="{B33464B9-5F72-4B0C-ABCD-00BAFB945323}"/>
                    </a:ext>
                  </a:extLst>
                </p:cNvPr>
                <p:cNvSpPr/>
                <p:nvPr/>
              </p:nvSpPr>
              <p:spPr>
                <a:xfrm>
                  <a:off x="244171" y="1532531"/>
                  <a:ext cx="781658" cy="133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00">
                    <a:alpha val="20828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209" name="Group 2106">
                  <a:extLst>
                    <a:ext uri="{FF2B5EF4-FFF2-40B4-BE49-F238E27FC236}">
                      <a16:creationId xmlns:a16="http://schemas.microsoft.com/office/drawing/2014/main" id="{CBCDE02F-9D15-43EE-A8CD-18ADCDC98AF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70"/>
                  <a:chOff x="0" y="0"/>
                  <a:chExt cx="1270000" cy="1594969"/>
                </a:xfrm>
              </p:grpSpPr>
              <p:grpSp>
                <p:nvGrpSpPr>
                  <p:cNvPr id="210" name="Group 2103">
                    <a:extLst>
                      <a:ext uri="{FF2B5EF4-FFF2-40B4-BE49-F238E27FC236}">
                        <a16:creationId xmlns:a16="http://schemas.microsoft.com/office/drawing/2014/main" id="{856F8467-FF24-4EBB-A98F-5519E9BE9406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70000" cy="1594969"/>
                    <a:chOff x="0" y="0"/>
                    <a:chExt cx="1270000" cy="1594968"/>
                  </a:xfrm>
                </p:grpSpPr>
                <p:sp>
                  <p:nvSpPr>
                    <p:cNvPr id="213" name="Shape 2101">
                      <a:extLst>
                        <a:ext uri="{FF2B5EF4-FFF2-40B4-BE49-F238E27FC236}">
                          <a16:creationId xmlns:a16="http://schemas.microsoft.com/office/drawing/2014/main" id="{C4274B2B-757B-4EC4-8226-9F0FB4890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70000" cy="12700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4" name="Shape 2102">
                      <a:extLst>
                        <a:ext uri="{FF2B5EF4-FFF2-40B4-BE49-F238E27FC236}">
                          <a16:creationId xmlns:a16="http://schemas.microsoft.com/office/drawing/2014/main" id="{C30A3313-8623-494C-9288-C242F5CC0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88" y="1015133"/>
                      <a:ext cx="1025224" cy="5798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4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2" name="Shape 2104">
                    <a:extLst>
                      <a:ext uri="{FF2B5EF4-FFF2-40B4-BE49-F238E27FC236}">
                        <a16:creationId xmlns:a16="http://schemas.microsoft.com/office/drawing/2014/main" id="{87ECCF1F-E719-467C-A531-42C9D8EE4469}"/>
                      </a:ext>
                    </a:extLst>
                  </p:cNvPr>
                  <p:cNvSpPr/>
                  <p:nvPr/>
                </p:nvSpPr>
                <p:spPr>
                  <a:xfrm>
                    <a:off x="168624" y="169071"/>
                    <a:ext cx="932752" cy="932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07" name="Freeform 6">
                <a:extLst>
                  <a:ext uri="{FF2B5EF4-FFF2-40B4-BE49-F238E27FC236}">
                    <a16:creationId xmlns:a16="http://schemas.microsoft.com/office/drawing/2014/main" id="{70D43776-D398-4880-9924-42A12C050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5" y="4464895"/>
                <a:ext cx="133187" cy="90778"/>
              </a:xfrm>
              <a:custGeom>
                <a:avLst/>
                <a:gdLst>
                  <a:gd name="T0" fmla="*/ 486 w 2906"/>
                  <a:gd name="T1" fmla="*/ 7 h 1980"/>
                  <a:gd name="T2" fmla="*/ 344 w 2906"/>
                  <a:gd name="T3" fmla="*/ 43 h 1980"/>
                  <a:gd name="T4" fmla="*/ 221 w 2906"/>
                  <a:gd name="T5" fmla="*/ 108 h 1980"/>
                  <a:gd name="T6" fmla="*/ 124 w 2906"/>
                  <a:gd name="T7" fmla="*/ 200 h 1980"/>
                  <a:gd name="T8" fmla="*/ 53 w 2906"/>
                  <a:gd name="T9" fmla="*/ 318 h 1980"/>
                  <a:gd name="T10" fmla="*/ 10 w 2906"/>
                  <a:gd name="T11" fmla="*/ 458 h 1980"/>
                  <a:gd name="T12" fmla="*/ 0 w 2906"/>
                  <a:gd name="T13" fmla="*/ 1398 h 1980"/>
                  <a:gd name="T14" fmla="*/ 17 w 2906"/>
                  <a:gd name="T15" fmla="*/ 1553 h 1980"/>
                  <a:gd name="T16" fmla="*/ 64 w 2906"/>
                  <a:gd name="T17" fmla="*/ 1688 h 1980"/>
                  <a:gd name="T18" fmla="*/ 142 w 2906"/>
                  <a:gd name="T19" fmla="*/ 1800 h 1980"/>
                  <a:gd name="T20" fmla="*/ 244 w 2906"/>
                  <a:gd name="T21" fmla="*/ 1888 h 1980"/>
                  <a:gd name="T22" fmla="*/ 371 w 2906"/>
                  <a:gd name="T23" fmla="*/ 1947 h 1980"/>
                  <a:gd name="T24" fmla="*/ 517 w 2906"/>
                  <a:gd name="T25" fmla="*/ 1977 h 1980"/>
                  <a:gd name="T26" fmla="*/ 1998 w 2906"/>
                  <a:gd name="T27" fmla="*/ 1979 h 1980"/>
                  <a:gd name="T28" fmla="*/ 2051 w 2906"/>
                  <a:gd name="T29" fmla="*/ 1964 h 1980"/>
                  <a:gd name="T30" fmla="*/ 2135 w 2906"/>
                  <a:gd name="T31" fmla="*/ 1907 h 1980"/>
                  <a:gd name="T32" fmla="*/ 2192 w 2906"/>
                  <a:gd name="T33" fmla="*/ 1823 h 1980"/>
                  <a:gd name="T34" fmla="*/ 2207 w 2906"/>
                  <a:gd name="T35" fmla="*/ 1770 h 1980"/>
                  <a:gd name="T36" fmla="*/ 2205 w 2906"/>
                  <a:gd name="T37" fmla="*/ 1303 h 1980"/>
                  <a:gd name="T38" fmla="*/ 2170 w 2906"/>
                  <a:gd name="T39" fmla="*/ 1227 h 1980"/>
                  <a:gd name="T40" fmla="*/ 2105 w 2906"/>
                  <a:gd name="T41" fmla="*/ 1178 h 1980"/>
                  <a:gd name="T42" fmla="*/ 2017 w 2906"/>
                  <a:gd name="T43" fmla="*/ 1166 h 1980"/>
                  <a:gd name="T44" fmla="*/ 1933 w 2906"/>
                  <a:gd name="T45" fmla="*/ 1193 h 1980"/>
                  <a:gd name="T46" fmla="*/ 1879 w 2906"/>
                  <a:gd name="T47" fmla="*/ 1252 h 1980"/>
                  <a:gd name="T48" fmla="*/ 1860 w 2906"/>
                  <a:gd name="T49" fmla="*/ 1340 h 1980"/>
                  <a:gd name="T50" fmla="*/ 548 w 2906"/>
                  <a:gd name="T51" fmla="*/ 1628 h 1980"/>
                  <a:gd name="T52" fmla="*/ 495 w 2906"/>
                  <a:gd name="T53" fmla="*/ 1611 h 1980"/>
                  <a:gd name="T54" fmla="*/ 405 w 2906"/>
                  <a:gd name="T55" fmla="*/ 1541 h 1980"/>
                  <a:gd name="T56" fmla="*/ 359 w 2906"/>
                  <a:gd name="T57" fmla="*/ 1463 h 1980"/>
                  <a:gd name="T58" fmla="*/ 349 w 2906"/>
                  <a:gd name="T59" fmla="*/ 1409 h 1980"/>
                  <a:gd name="T60" fmla="*/ 352 w 2906"/>
                  <a:gd name="T61" fmla="*/ 550 h 1980"/>
                  <a:gd name="T62" fmla="*/ 368 w 2906"/>
                  <a:gd name="T63" fmla="*/ 497 h 1980"/>
                  <a:gd name="T64" fmla="*/ 438 w 2906"/>
                  <a:gd name="T65" fmla="*/ 407 h 1980"/>
                  <a:gd name="T66" fmla="*/ 517 w 2906"/>
                  <a:gd name="T67" fmla="*/ 361 h 1980"/>
                  <a:gd name="T68" fmla="*/ 571 w 2906"/>
                  <a:gd name="T69" fmla="*/ 350 h 1980"/>
                  <a:gd name="T70" fmla="*/ 2357 w 2906"/>
                  <a:gd name="T71" fmla="*/ 353 h 1980"/>
                  <a:gd name="T72" fmla="*/ 2410 w 2906"/>
                  <a:gd name="T73" fmla="*/ 370 h 1980"/>
                  <a:gd name="T74" fmla="*/ 2500 w 2906"/>
                  <a:gd name="T75" fmla="*/ 440 h 1980"/>
                  <a:gd name="T76" fmla="*/ 2546 w 2906"/>
                  <a:gd name="T77" fmla="*/ 518 h 1980"/>
                  <a:gd name="T78" fmla="*/ 2556 w 2906"/>
                  <a:gd name="T79" fmla="*/ 572 h 1980"/>
                  <a:gd name="T80" fmla="*/ 2564 w 2906"/>
                  <a:gd name="T81" fmla="*/ 1856 h 1980"/>
                  <a:gd name="T82" fmla="*/ 2605 w 2906"/>
                  <a:gd name="T83" fmla="*/ 1927 h 1980"/>
                  <a:gd name="T84" fmla="*/ 2676 w 2906"/>
                  <a:gd name="T85" fmla="*/ 1972 h 1980"/>
                  <a:gd name="T86" fmla="*/ 2767 w 2906"/>
                  <a:gd name="T87" fmla="*/ 1978 h 1980"/>
                  <a:gd name="T88" fmla="*/ 2844 w 2906"/>
                  <a:gd name="T89" fmla="*/ 1947 h 1980"/>
                  <a:gd name="T90" fmla="*/ 2892 w 2906"/>
                  <a:gd name="T91" fmla="*/ 1883 h 1980"/>
                  <a:gd name="T92" fmla="*/ 2906 w 2906"/>
                  <a:gd name="T93" fmla="*/ 583 h 1980"/>
                  <a:gd name="T94" fmla="*/ 2889 w 2906"/>
                  <a:gd name="T95" fmla="*/ 428 h 1980"/>
                  <a:gd name="T96" fmla="*/ 2842 w 2906"/>
                  <a:gd name="T97" fmla="*/ 293 h 1980"/>
                  <a:gd name="T98" fmla="*/ 2764 w 2906"/>
                  <a:gd name="T99" fmla="*/ 180 h 1980"/>
                  <a:gd name="T100" fmla="*/ 2662 w 2906"/>
                  <a:gd name="T101" fmla="*/ 92 h 1980"/>
                  <a:gd name="T102" fmla="*/ 2535 w 2906"/>
                  <a:gd name="T103" fmla="*/ 33 h 1980"/>
                  <a:gd name="T104" fmla="*/ 2389 w 2906"/>
                  <a:gd name="T105" fmla="*/ 2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6" h="1980">
                    <a:moveTo>
                      <a:pt x="2325" y="0"/>
                    </a:moveTo>
                    <a:lnTo>
                      <a:pt x="581" y="0"/>
                    </a:lnTo>
                    <a:lnTo>
                      <a:pt x="548" y="1"/>
                    </a:lnTo>
                    <a:lnTo>
                      <a:pt x="517" y="3"/>
                    </a:lnTo>
                    <a:lnTo>
                      <a:pt x="486" y="7"/>
                    </a:lnTo>
                    <a:lnTo>
                      <a:pt x="456" y="11"/>
                    </a:lnTo>
                    <a:lnTo>
                      <a:pt x="427" y="17"/>
                    </a:lnTo>
                    <a:lnTo>
                      <a:pt x="398" y="24"/>
                    </a:lnTo>
                    <a:lnTo>
                      <a:pt x="371" y="33"/>
                    </a:lnTo>
                    <a:lnTo>
                      <a:pt x="344" y="43"/>
                    </a:lnTo>
                    <a:lnTo>
                      <a:pt x="317" y="53"/>
                    </a:lnTo>
                    <a:lnTo>
                      <a:pt x="292" y="65"/>
                    </a:lnTo>
                    <a:lnTo>
                      <a:pt x="267" y="79"/>
                    </a:lnTo>
                    <a:lnTo>
                      <a:pt x="244" y="92"/>
                    </a:lnTo>
                    <a:lnTo>
                      <a:pt x="221" y="108"/>
                    </a:lnTo>
                    <a:lnTo>
                      <a:pt x="200" y="125"/>
                    </a:lnTo>
                    <a:lnTo>
                      <a:pt x="180" y="142"/>
                    </a:lnTo>
                    <a:lnTo>
                      <a:pt x="159" y="161"/>
                    </a:lnTo>
                    <a:lnTo>
                      <a:pt x="142" y="180"/>
                    </a:lnTo>
                    <a:lnTo>
                      <a:pt x="124" y="200"/>
                    </a:lnTo>
                    <a:lnTo>
                      <a:pt x="108" y="223"/>
                    </a:lnTo>
                    <a:lnTo>
                      <a:pt x="92" y="245"/>
                    </a:lnTo>
                    <a:lnTo>
                      <a:pt x="77" y="269"/>
                    </a:lnTo>
                    <a:lnTo>
                      <a:pt x="64" y="293"/>
                    </a:lnTo>
                    <a:lnTo>
                      <a:pt x="53" y="318"/>
                    </a:lnTo>
                    <a:lnTo>
                      <a:pt x="42" y="344"/>
                    </a:lnTo>
                    <a:lnTo>
                      <a:pt x="33" y="371"/>
                    </a:lnTo>
                    <a:lnTo>
                      <a:pt x="24" y="399"/>
                    </a:lnTo>
                    <a:lnTo>
                      <a:pt x="17" y="428"/>
                    </a:lnTo>
                    <a:lnTo>
                      <a:pt x="10" y="458"/>
                    </a:lnTo>
                    <a:lnTo>
                      <a:pt x="6" y="487"/>
                    </a:lnTo>
                    <a:lnTo>
                      <a:pt x="2" y="519"/>
                    </a:lnTo>
                    <a:lnTo>
                      <a:pt x="1" y="550"/>
                    </a:lnTo>
                    <a:lnTo>
                      <a:pt x="0" y="583"/>
                    </a:lnTo>
                    <a:lnTo>
                      <a:pt x="0" y="1398"/>
                    </a:lnTo>
                    <a:lnTo>
                      <a:pt x="1" y="1430"/>
                    </a:lnTo>
                    <a:lnTo>
                      <a:pt x="2" y="1463"/>
                    </a:lnTo>
                    <a:lnTo>
                      <a:pt x="6" y="1493"/>
                    </a:lnTo>
                    <a:lnTo>
                      <a:pt x="10" y="1523"/>
                    </a:lnTo>
                    <a:lnTo>
                      <a:pt x="17" y="1553"/>
                    </a:lnTo>
                    <a:lnTo>
                      <a:pt x="24" y="1582"/>
                    </a:lnTo>
                    <a:lnTo>
                      <a:pt x="33" y="1609"/>
                    </a:lnTo>
                    <a:lnTo>
                      <a:pt x="42" y="1637"/>
                    </a:lnTo>
                    <a:lnTo>
                      <a:pt x="53" y="1663"/>
                    </a:lnTo>
                    <a:lnTo>
                      <a:pt x="64" y="1688"/>
                    </a:lnTo>
                    <a:lnTo>
                      <a:pt x="77" y="1712"/>
                    </a:lnTo>
                    <a:lnTo>
                      <a:pt x="92" y="1736"/>
                    </a:lnTo>
                    <a:lnTo>
                      <a:pt x="108" y="1758"/>
                    </a:lnTo>
                    <a:lnTo>
                      <a:pt x="124" y="1780"/>
                    </a:lnTo>
                    <a:lnTo>
                      <a:pt x="142" y="1800"/>
                    </a:lnTo>
                    <a:lnTo>
                      <a:pt x="159" y="1820"/>
                    </a:lnTo>
                    <a:lnTo>
                      <a:pt x="180" y="1838"/>
                    </a:lnTo>
                    <a:lnTo>
                      <a:pt x="200" y="1856"/>
                    </a:lnTo>
                    <a:lnTo>
                      <a:pt x="221" y="1872"/>
                    </a:lnTo>
                    <a:lnTo>
                      <a:pt x="244" y="1888"/>
                    </a:lnTo>
                    <a:lnTo>
                      <a:pt x="267" y="1902"/>
                    </a:lnTo>
                    <a:lnTo>
                      <a:pt x="292" y="1915"/>
                    </a:lnTo>
                    <a:lnTo>
                      <a:pt x="317" y="1927"/>
                    </a:lnTo>
                    <a:lnTo>
                      <a:pt x="344" y="1938"/>
                    </a:lnTo>
                    <a:lnTo>
                      <a:pt x="371" y="1947"/>
                    </a:lnTo>
                    <a:lnTo>
                      <a:pt x="398" y="1956"/>
                    </a:lnTo>
                    <a:lnTo>
                      <a:pt x="427" y="1963"/>
                    </a:lnTo>
                    <a:lnTo>
                      <a:pt x="456" y="1969"/>
                    </a:lnTo>
                    <a:lnTo>
                      <a:pt x="486" y="1973"/>
                    </a:lnTo>
                    <a:lnTo>
                      <a:pt x="517" y="1977"/>
                    </a:lnTo>
                    <a:lnTo>
                      <a:pt x="548" y="1979"/>
                    </a:lnTo>
                    <a:lnTo>
                      <a:pt x="581" y="1980"/>
                    </a:lnTo>
                    <a:lnTo>
                      <a:pt x="1976" y="1980"/>
                    </a:lnTo>
                    <a:lnTo>
                      <a:pt x="1987" y="1979"/>
                    </a:lnTo>
                    <a:lnTo>
                      <a:pt x="1998" y="1979"/>
                    </a:lnTo>
                    <a:lnTo>
                      <a:pt x="2008" y="1977"/>
                    </a:lnTo>
                    <a:lnTo>
                      <a:pt x="2019" y="1974"/>
                    </a:lnTo>
                    <a:lnTo>
                      <a:pt x="2029" y="1972"/>
                    </a:lnTo>
                    <a:lnTo>
                      <a:pt x="2041" y="1969"/>
                    </a:lnTo>
                    <a:lnTo>
                      <a:pt x="2051" y="1964"/>
                    </a:lnTo>
                    <a:lnTo>
                      <a:pt x="2061" y="1960"/>
                    </a:lnTo>
                    <a:lnTo>
                      <a:pt x="2081" y="1950"/>
                    </a:lnTo>
                    <a:lnTo>
                      <a:pt x="2100" y="1937"/>
                    </a:lnTo>
                    <a:lnTo>
                      <a:pt x="2118" y="1923"/>
                    </a:lnTo>
                    <a:lnTo>
                      <a:pt x="2135" y="1907"/>
                    </a:lnTo>
                    <a:lnTo>
                      <a:pt x="2151" y="1890"/>
                    </a:lnTo>
                    <a:lnTo>
                      <a:pt x="2165" y="1872"/>
                    </a:lnTo>
                    <a:lnTo>
                      <a:pt x="2178" y="1853"/>
                    </a:lnTo>
                    <a:lnTo>
                      <a:pt x="2188" y="1833"/>
                    </a:lnTo>
                    <a:lnTo>
                      <a:pt x="2192" y="1823"/>
                    </a:lnTo>
                    <a:lnTo>
                      <a:pt x="2197" y="1812"/>
                    </a:lnTo>
                    <a:lnTo>
                      <a:pt x="2200" y="1801"/>
                    </a:lnTo>
                    <a:lnTo>
                      <a:pt x="2202" y="1791"/>
                    </a:lnTo>
                    <a:lnTo>
                      <a:pt x="2205" y="1780"/>
                    </a:lnTo>
                    <a:lnTo>
                      <a:pt x="2207" y="1770"/>
                    </a:lnTo>
                    <a:lnTo>
                      <a:pt x="2208" y="1758"/>
                    </a:lnTo>
                    <a:lnTo>
                      <a:pt x="2208" y="1747"/>
                    </a:lnTo>
                    <a:lnTo>
                      <a:pt x="2208" y="1340"/>
                    </a:lnTo>
                    <a:lnTo>
                      <a:pt x="2207" y="1321"/>
                    </a:lnTo>
                    <a:lnTo>
                      <a:pt x="2205" y="1303"/>
                    </a:lnTo>
                    <a:lnTo>
                      <a:pt x="2200" y="1286"/>
                    </a:lnTo>
                    <a:lnTo>
                      <a:pt x="2195" y="1270"/>
                    </a:lnTo>
                    <a:lnTo>
                      <a:pt x="2188" y="1254"/>
                    </a:lnTo>
                    <a:lnTo>
                      <a:pt x="2179" y="1240"/>
                    </a:lnTo>
                    <a:lnTo>
                      <a:pt x="2170" y="1227"/>
                    </a:lnTo>
                    <a:lnTo>
                      <a:pt x="2159" y="1215"/>
                    </a:lnTo>
                    <a:lnTo>
                      <a:pt x="2146" y="1204"/>
                    </a:lnTo>
                    <a:lnTo>
                      <a:pt x="2134" y="1194"/>
                    </a:lnTo>
                    <a:lnTo>
                      <a:pt x="2119" y="1186"/>
                    </a:lnTo>
                    <a:lnTo>
                      <a:pt x="2105" y="1178"/>
                    </a:lnTo>
                    <a:lnTo>
                      <a:pt x="2089" y="1172"/>
                    </a:lnTo>
                    <a:lnTo>
                      <a:pt x="2072" y="1169"/>
                    </a:lnTo>
                    <a:lnTo>
                      <a:pt x="2055" y="1166"/>
                    </a:lnTo>
                    <a:lnTo>
                      <a:pt x="2037" y="1166"/>
                    </a:lnTo>
                    <a:lnTo>
                      <a:pt x="2017" y="1166"/>
                    </a:lnTo>
                    <a:lnTo>
                      <a:pt x="1998" y="1169"/>
                    </a:lnTo>
                    <a:lnTo>
                      <a:pt x="1981" y="1172"/>
                    </a:lnTo>
                    <a:lnTo>
                      <a:pt x="1964" y="1178"/>
                    </a:lnTo>
                    <a:lnTo>
                      <a:pt x="1949" y="1185"/>
                    </a:lnTo>
                    <a:lnTo>
                      <a:pt x="1933" y="1193"/>
                    </a:lnTo>
                    <a:lnTo>
                      <a:pt x="1921" y="1202"/>
                    </a:lnTo>
                    <a:lnTo>
                      <a:pt x="1908" y="1213"/>
                    </a:lnTo>
                    <a:lnTo>
                      <a:pt x="1897" y="1225"/>
                    </a:lnTo>
                    <a:lnTo>
                      <a:pt x="1887" y="1238"/>
                    </a:lnTo>
                    <a:lnTo>
                      <a:pt x="1879" y="1252"/>
                    </a:lnTo>
                    <a:lnTo>
                      <a:pt x="1872" y="1268"/>
                    </a:lnTo>
                    <a:lnTo>
                      <a:pt x="1867" y="1285"/>
                    </a:lnTo>
                    <a:lnTo>
                      <a:pt x="1863" y="1302"/>
                    </a:lnTo>
                    <a:lnTo>
                      <a:pt x="1860" y="1321"/>
                    </a:lnTo>
                    <a:lnTo>
                      <a:pt x="1860" y="1340"/>
                    </a:lnTo>
                    <a:lnTo>
                      <a:pt x="1860" y="1631"/>
                    </a:lnTo>
                    <a:lnTo>
                      <a:pt x="581" y="1631"/>
                    </a:lnTo>
                    <a:lnTo>
                      <a:pt x="571" y="1630"/>
                    </a:lnTo>
                    <a:lnTo>
                      <a:pt x="559" y="1629"/>
                    </a:lnTo>
                    <a:lnTo>
                      <a:pt x="548" y="1628"/>
                    </a:lnTo>
                    <a:lnTo>
                      <a:pt x="538" y="1626"/>
                    </a:lnTo>
                    <a:lnTo>
                      <a:pt x="527" y="1622"/>
                    </a:lnTo>
                    <a:lnTo>
                      <a:pt x="517" y="1619"/>
                    </a:lnTo>
                    <a:lnTo>
                      <a:pt x="505" y="1616"/>
                    </a:lnTo>
                    <a:lnTo>
                      <a:pt x="495" y="1611"/>
                    </a:lnTo>
                    <a:lnTo>
                      <a:pt x="475" y="1600"/>
                    </a:lnTo>
                    <a:lnTo>
                      <a:pt x="456" y="1587"/>
                    </a:lnTo>
                    <a:lnTo>
                      <a:pt x="438" y="1574"/>
                    </a:lnTo>
                    <a:lnTo>
                      <a:pt x="421" y="1558"/>
                    </a:lnTo>
                    <a:lnTo>
                      <a:pt x="405" y="1541"/>
                    </a:lnTo>
                    <a:lnTo>
                      <a:pt x="391" y="1523"/>
                    </a:lnTo>
                    <a:lnTo>
                      <a:pt x="378" y="1503"/>
                    </a:lnTo>
                    <a:lnTo>
                      <a:pt x="368" y="1484"/>
                    </a:lnTo>
                    <a:lnTo>
                      <a:pt x="364" y="1473"/>
                    </a:lnTo>
                    <a:lnTo>
                      <a:pt x="359" y="1463"/>
                    </a:lnTo>
                    <a:lnTo>
                      <a:pt x="356" y="1452"/>
                    </a:lnTo>
                    <a:lnTo>
                      <a:pt x="354" y="1441"/>
                    </a:lnTo>
                    <a:lnTo>
                      <a:pt x="352" y="1431"/>
                    </a:lnTo>
                    <a:lnTo>
                      <a:pt x="349" y="1420"/>
                    </a:lnTo>
                    <a:lnTo>
                      <a:pt x="349" y="1409"/>
                    </a:lnTo>
                    <a:lnTo>
                      <a:pt x="348" y="1398"/>
                    </a:lnTo>
                    <a:lnTo>
                      <a:pt x="348" y="583"/>
                    </a:lnTo>
                    <a:lnTo>
                      <a:pt x="349" y="572"/>
                    </a:lnTo>
                    <a:lnTo>
                      <a:pt x="349" y="561"/>
                    </a:lnTo>
                    <a:lnTo>
                      <a:pt x="352" y="550"/>
                    </a:lnTo>
                    <a:lnTo>
                      <a:pt x="354" y="539"/>
                    </a:lnTo>
                    <a:lnTo>
                      <a:pt x="356" y="529"/>
                    </a:lnTo>
                    <a:lnTo>
                      <a:pt x="359" y="518"/>
                    </a:lnTo>
                    <a:lnTo>
                      <a:pt x="364" y="507"/>
                    </a:lnTo>
                    <a:lnTo>
                      <a:pt x="368" y="497"/>
                    </a:lnTo>
                    <a:lnTo>
                      <a:pt x="378" y="477"/>
                    </a:lnTo>
                    <a:lnTo>
                      <a:pt x="391" y="458"/>
                    </a:lnTo>
                    <a:lnTo>
                      <a:pt x="405" y="440"/>
                    </a:lnTo>
                    <a:lnTo>
                      <a:pt x="421" y="423"/>
                    </a:lnTo>
                    <a:lnTo>
                      <a:pt x="438" y="407"/>
                    </a:lnTo>
                    <a:lnTo>
                      <a:pt x="456" y="393"/>
                    </a:lnTo>
                    <a:lnTo>
                      <a:pt x="475" y="380"/>
                    </a:lnTo>
                    <a:lnTo>
                      <a:pt x="495" y="370"/>
                    </a:lnTo>
                    <a:lnTo>
                      <a:pt x="505" y="366"/>
                    </a:lnTo>
                    <a:lnTo>
                      <a:pt x="517" y="361"/>
                    </a:lnTo>
                    <a:lnTo>
                      <a:pt x="527" y="358"/>
                    </a:lnTo>
                    <a:lnTo>
                      <a:pt x="538" y="354"/>
                    </a:lnTo>
                    <a:lnTo>
                      <a:pt x="548" y="352"/>
                    </a:lnTo>
                    <a:lnTo>
                      <a:pt x="559" y="351"/>
                    </a:lnTo>
                    <a:lnTo>
                      <a:pt x="571" y="350"/>
                    </a:lnTo>
                    <a:lnTo>
                      <a:pt x="581" y="350"/>
                    </a:lnTo>
                    <a:lnTo>
                      <a:pt x="2325" y="350"/>
                    </a:lnTo>
                    <a:lnTo>
                      <a:pt x="2335" y="350"/>
                    </a:lnTo>
                    <a:lnTo>
                      <a:pt x="2346" y="351"/>
                    </a:lnTo>
                    <a:lnTo>
                      <a:pt x="2357" y="353"/>
                    </a:lnTo>
                    <a:lnTo>
                      <a:pt x="2368" y="356"/>
                    </a:lnTo>
                    <a:lnTo>
                      <a:pt x="2379" y="358"/>
                    </a:lnTo>
                    <a:lnTo>
                      <a:pt x="2389" y="361"/>
                    </a:lnTo>
                    <a:lnTo>
                      <a:pt x="2400" y="366"/>
                    </a:lnTo>
                    <a:lnTo>
                      <a:pt x="2410" y="370"/>
                    </a:lnTo>
                    <a:lnTo>
                      <a:pt x="2430" y="380"/>
                    </a:lnTo>
                    <a:lnTo>
                      <a:pt x="2450" y="393"/>
                    </a:lnTo>
                    <a:lnTo>
                      <a:pt x="2468" y="407"/>
                    </a:lnTo>
                    <a:lnTo>
                      <a:pt x="2484" y="423"/>
                    </a:lnTo>
                    <a:lnTo>
                      <a:pt x="2500" y="440"/>
                    </a:lnTo>
                    <a:lnTo>
                      <a:pt x="2515" y="458"/>
                    </a:lnTo>
                    <a:lnTo>
                      <a:pt x="2527" y="477"/>
                    </a:lnTo>
                    <a:lnTo>
                      <a:pt x="2537" y="497"/>
                    </a:lnTo>
                    <a:lnTo>
                      <a:pt x="2542" y="507"/>
                    </a:lnTo>
                    <a:lnTo>
                      <a:pt x="2546" y="518"/>
                    </a:lnTo>
                    <a:lnTo>
                      <a:pt x="2549" y="529"/>
                    </a:lnTo>
                    <a:lnTo>
                      <a:pt x="2552" y="539"/>
                    </a:lnTo>
                    <a:lnTo>
                      <a:pt x="2554" y="550"/>
                    </a:lnTo>
                    <a:lnTo>
                      <a:pt x="2556" y="561"/>
                    </a:lnTo>
                    <a:lnTo>
                      <a:pt x="2556" y="572"/>
                    </a:lnTo>
                    <a:lnTo>
                      <a:pt x="2557" y="583"/>
                    </a:lnTo>
                    <a:lnTo>
                      <a:pt x="2557" y="1806"/>
                    </a:lnTo>
                    <a:lnTo>
                      <a:pt x="2558" y="1823"/>
                    </a:lnTo>
                    <a:lnTo>
                      <a:pt x="2561" y="1839"/>
                    </a:lnTo>
                    <a:lnTo>
                      <a:pt x="2564" y="1856"/>
                    </a:lnTo>
                    <a:lnTo>
                      <a:pt x="2570" y="1872"/>
                    </a:lnTo>
                    <a:lnTo>
                      <a:pt x="2576" y="1887"/>
                    </a:lnTo>
                    <a:lnTo>
                      <a:pt x="2584" y="1901"/>
                    </a:lnTo>
                    <a:lnTo>
                      <a:pt x="2594" y="1915"/>
                    </a:lnTo>
                    <a:lnTo>
                      <a:pt x="2605" y="1927"/>
                    </a:lnTo>
                    <a:lnTo>
                      <a:pt x="2617" y="1938"/>
                    </a:lnTo>
                    <a:lnTo>
                      <a:pt x="2630" y="1949"/>
                    </a:lnTo>
                    <a:lnTo>
                      <a:pt x="2645" y="1958"/>
                    </a:lnTo>
                    <a:lnTo>
                      <a:pt x="2660" y="1965"/>
                    </a:lnTo>
                    <a:lnTo>
                      <a:pt x="2676" y="1972"/>
                    </a:lnTo>
                    <a:lnTo>
                      <a:pt x="2694" y="1977"/>
                    </a:lnTo>
                    <a:lnTo>
                      <a:pt x="2712" y="1979"/>
                    </a:lnTo>
                    <a:lnTo>
                      <a:pt x="2731" y="1980"/>
                    </a:lnTo>
                    <a:lnTo>
                      <a:pt x="2749" y="1979"/>
                    </a:lnTo>
                    <a:lnTo>
                      <a:pt x="2767" y="1978"/>
                    </a:lnTo>
                    <a:lnTo>
                      <a:pt x="2784" y="1974"/>
                    </a:lnTo>
                    <a:lnTo>
                      <a:pt x="2800" y="1970"/>
                    </a:lnTo>
                    <a:lnTo>
                      <a:pt x="2816" y="1963"/>
                    </a:lnTo>
                    <a:lnTo>
                      <a:pt x="2830" y="1956"/>
                    </a:lnTo>
                    <a:lnTo>
                      <a:pt x="2844" y="1947"/>
                    </a:lnTo>
                    <a:lnTo>
                      <a:pt x="2856" y="1937"/>
                    </a:lnTo>
                    <a:lnTo>
                      <a:pt x="2866" y="1926"/>
                    </a:lnTo>
                    <a:lnTo>
                      <a:pt x="2876" y="1913"/>
                    </a:lnTo>
                    <a:lnTo>
                      <a:pt x="2885" y="1899"/>
                    </a:lnTo>
                    <a:lnTo>
                      <a:pt x="2892" y="1883"/>
                    </a:lnTo>
                    <a:lnTo>
                      <a:pt x="2898" y="1866"/>
                    </a:lnTo>
                    <a:lnTo>
                      <a:pt x="2902" y="1847"/>
                    </a:lnTo>
                    <a:lnTo>
                      <a:pt x="2904" y="1827"/>
                    </a:lnTo>
                    <a:lnTo>
                      <a:pt x="2906" y="1806"/>
                    </a:lnTo>
                    <a:lnTo>
                      <a:pt x="2906" y="583"/>
                    </a:lnTo>
                    <a:lnTo>
                      <a:pt x="2904" y="550"/>
                    </a:lnTo>
                    <a:lnTo>
                      <a:pt x="2903" y="519"/>
                    </a:lnTo>
                    <a:lnTo>
                      <a:pt x="2900" y="487"/>
                    </a:lnTo>
                    <a:lnTo>
                      <a:pt x="2895" y="458"/>
                    </a:lnTo>
                    <a:lnTo>
                      <a:pt x="2889" y="428"/>
                    </a:lnTo>
                    <a:lnTo>
                      <a:pt x="2882" y="399"/>
                    </a:lnTo>
                    <a:lnTo>
                      <a:pt x="2873" y="371"/>
                    </a:lnTo>
                    <a:lnTo>
                      <a:pt x="2864" y="344"/>
                    </a:lnTo>
                    <a:lnTo>
                      <a:pt x="2853" y="318"/>
                    </a:lnTo>
                    <a:lnTo>
                      <a:pt x="2842" y="293"/>
                    </a:lnTo>
                    <a:lnTo>
                      <a:pt x="2828" y="269"/>
                    </a:lnTo>
                    <a:lnTo>
                      <a:pt x="2813" y="245"/>
                    </a:lnTo>
                    <a:lnTo>
                      <a:pt x="2799" y="223"/>
                    </a:lnTo>
                    <a:lnTo>
                      <a:pt x="2782" y="200"/>
                    </a:lnTo>
                    <a:lnTo>
                      <a:pt x="2764" y="180"/>
                    </a:lnTo>
                    <a:lnTo>
                      <a:pt x="2746" y="161"/>
                    </a:lnTo>
                    <a:lnTo>
                      <a:pt x="2726" y="142"/>
                    </a:lnTo>
                    <a:lnTo>
                      <a:pt x="2706" y="125"/>
                    </a:lnTo>
                    <a:lnTo>
                      <a:pt x="2684" y="108"/>
                    </a:lnTo>
                    <a:lnTo>
                      <a:pt x="2662" y="92"/>
                    </a:lnTo>
                    <a:lnTo>
                      <a:pt x="2638" y="78"/>
                    </a:lnTo>
                    <a:lnTo>
                      <a:pt x="2614" y="65"/>
                    </a:lnTo>
                    <a:lnTo>
                      <a:pt x="2589" y="53"/>
                    </a:lnTo>
                    <a:lnTo>
                      <a:pt x="2563" y="42"/>
                    </a:lnTo>
                    <a:lnTo>
                      <a:pt x="2535" y="33"/>
                    </a:lnTo>
                    <a:lnTo>
                      <a:pt x="2508" y="24"/>
                    </a:lnTo>
                    <a:lnTo>
                      <a:pt x="2479" y="17"/>
                    </a:lnTo>
                    <a:lnTo>
                      <a:pt x="2450" y="11"/>
                    </a:lnTo>
                    <a:lnTo>
                      <a:pt x="2419" y="6"/>
                    </a:lnTo>
                    <a:lnTo>
                      <a:pt x="2389" y="2"/>
                    </a:lnTo>
                    <a:lnTo>
                      <a:pt x="2356" y="1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4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70" name="Gruppieren 416">
              <a:extLst>
                <a:ext uri="{FF2B5EF4-FFF2-40B4-BE49-F238E27FC236}">
                  <a16:creationId xmlns:a16="http://schemas.microsoft.com/office/drawing/2014/main" id="{78233DC3-8B46-4AC5-A034-3E805D13658B}"/>
                </a:ext>
              </a:extLst>
            </p:cNvPr>
            <p:cNvGrpSpPr/>
            <p:nvPr/>
          </p:nvGrpSpPr>
          <p:grpSpPr>
            <a:xfrm>
              <a:off x="6466874" y="2505124"/>
              <a:ext cx="268508" cy="352256"/>
              <a:chOff x="391489" y="4352795"/>
              <a:chExt cx="337798" cy="443158"/>
            </a:xfrm>
          </p:grpSpPr>
          <p:grpSp>
            <p:nvGrpSpPr>
              <p:cNvPr id="198" name="Group 2107">
                <a:extLst>
                  <a:ext uri="{FF2B5EF4-FFF2-40B4-BE49-F238E27FC236}">
                    <a16:creationId xmlns:a16="http://schemas.microsoft.com/office/drawing/2014/main" id="{A93F3567-91F0-45D1-908E-8D465E0410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489" y="4352795"/>
                <a:ext cx="337798" cy="443158"/>
                <a:chOff x="0" y="0"/>
                <a:chExt cx="1270000" cy="1666117"/>
              </a:xfrm>
            </p:grpSpPr>
            <p:sp>
              <p:nvSpPr>
                <p:cNvPr id="200" name="Shape 2100">
                  <a:extLst>
                    <a:ext uri="{FF2B5EF4-FFF2-40B4-BE49-F238E27FC236}">
                      <a16:creationId xmlns:a16="http://schemas.microsoft.com/office/drawing/2014/main" id="{938199B3-0390-4FCB-90C7-2DCF8F89B106}"/>
                    </a:ext>
                  </a:extLst>
                </p:cNvPr>
                <p:cNvSpPr/>
                <p:nvPr/>
              </p:nvSpPr>
              <p:spPr>
                <a:xfrm>
                  <a:off x="244171" y="1532531"/>
                  <a:ext cx="781658" cy="133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00">
                    <a:alpha val="20828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201" name="Group 2106">
                  <a:extLst>
                    <a:ext uri="{FF2B5EF4-FFF2-40B4-BE49-F238E27FC236}">
                      <a16:creationId xmlns:a16="http://schemas.microsoft.com/office/drawing/2014/main" id="{315D0DD8-5D9E-4FE7-8DBE-C2DF54094C07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70"/>
                  <a:chOff x="0" y="0"/>
                  <a:chExt cx="1270000" cy="1594969"/>
                </a:xfrm>
              </p:grpSpPr>
              <p:grpSp>
                <p:nvGrpSpPr>
                  <p:cNvPr id="202" name="Group 2103">
                    <a:extLst>
                      <a:ext uri="{FF2B5EF4-FFF2-40B4-BE49-F238E27FC236}">
                        <a16:creationId xmlns:a16="http://schemas.microsoft.com/office/drawing/2014/main" id="{9789FDAB-3B16-452C-9479-72CE4D8AAE6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70000" cy="1594969"/>
                    <a:chOff x="0" y="0"/>
                    <a:chExt cx="1270000" cy="1594968"/>
                  </a:xfrm>
                </p:grpSpPr>
                <p:sp>
                  <p:nvSpPr>
                    <p:cNvPr id="204" name="Shape 2101">
                      <a:extLst>
                        <a:ext uri="{FF2B5EF4-FFF2-40B4-BE49-F238E27FC236}">
                          <a16:creationId xmlns:a16="http://schemas.microsoft.com/office/drawing/2014/main" id="{D11E0893-490F-47FE-A3C0-E27A6937C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70000" cy="12700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" name="Shape 2102">
                      <a:extLst>
                        <a:ext uri="{FF2B5EF4-FFF2-40B4-BE49-F238E27FC236}">
                          <a16:creationId xmlns:a16="http://schemas.microsoft.com/office/drawing/2014/main" id="{B43E14DF-86A3-4C20-AD6E-240C6A6ABD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88" y="1015133"/>
                      <a:ext cx="1025224" cy="5798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4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03" name="Shape 2104">
                    <a:extLst>
                      <a:ext uri="{FF2B5EF4-FFF2-40B4-BE49-F238E27FC236}">
                        <a16:creationId xmlns:a16="http://schemas.microsoft.com/office/drawing/2014/main" id="{CD58A2C2-AC99-4031-8CD9-490DCA47EDA7}"/>
                      </a:ext>
                    </a:extLst>
                  </p:cNvPr>
                  <p:cNvSpPr/>
                  <p:nvPr/>
                </p:nvSpPr>
                <p:spPr>
                  <a:xfrm>
                    <a:off x="168624" y="169071"/>
                    <a:ext cx="932752" cy="932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9" name="Freeform 6">
                <a:extLst>
                  <a:ext uri="{FF2B5EF4-FFF2-40B4-BE49-F238E27FC236}">
                    <a16:creationId xmlns:a16="http://schemas.microsoft.com/office/drawing/2014/main" id="{AFAEAD85-E4C1-4954-95A6-A9ED2FF6D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5" y="4464895"/>
                <a:ext cx="133187" cy="90778"/>
              </a:xfrm>
              <a:custGeom>
                <a:avLst/>
                <a:gdLst>
                  <a:gd name="T0" fmla="*/ 486 w 2906"/>
                  <a:gd name="T1" fmla="*/ 7 h 1980"/>
                  <a:gd name="T2" fmla="*/ 344 w 2906"/>
                  <a:gd name="T3" fmla="*/ 43 h 1980"/>
                  <a:gd name="T4" fmla="*/ 221 w 2906"/>
                  <a:gd name="T5" fmla="*/ 108 h 1980"/>
                  <a:gd name="T6" fmla="*/ 124 w 2906"/>
                  <a:gd name="T7" fmla="*/ 200 h 1980"/>
                  <a:gd name="T8" fmla="*/ 53 w 2906"/>
                  <a:gd name="T9" fmla="*/ 318 h 1980"/>
                  <a:gd name="T10" fmla="*/ 10 w 2906"/>
                  <a:gd name="T11" fmla="*/ 458 h 1980"/>
                  <a:gd name="T12" fmla="*/ 0 w 2906"/>
                  <a:gd name="T13" fmla="*/ 1398 h 1980"/>
                  <a:gd name="T14" fmla="*/ 17 w 2906"/>
                  <a:gd name="T15" fmla="*/ 1553 h 1980"/>
                  <a:gd name="T16" fmla="*/ 64 w 2906"/>
                  <a:gd name="T17" fmla="*/ 1688 h 1980"/>
                  <a:gd name="T18" fmla="*/ 142 w 2906"/>
                  <a:gd name="T19" fmla="*/ 1800 h 1980"/>
                  <a:gd name="T20" fmla="*/ 244 w 2906"/>
                  <a:gd name="T21" fmla="*/ 1888 h 1980"/>
                  <a:gd name="T22" fmla="*/ 371 w 2906"/>
                  <a:gd name="T23" fmla="*/ 1947 h 1980"/>
                  <a:gd name="T24" fmla="*/ 517 w 2906"/>
                  <a:gd name="T25" fmla="*/ 1977 h 1980"/>
                  <a:gd name="T26" fmla="*/ 1998 w 2906"/>
                  <a:gd name="T27" fmla="*/ 1979 h 1980"/>
                  <a:gd name="T28" fmla="*/ 2051 w 2906"/>
                  <a:gd name="T29" fmla="*/ 1964 h 1980"/>
                  <a:gd name="T30" fmla="*/ 2135 w 2906"/>
                  <a:gd name="T31" fmla="*/ 1907 h 1980"/>
                  <a:gd name="T32" fmla="*/ 2192 w 2906"/>
                  <a:gd name="T33" fmla="*/ 1823 h 1980"/>
                  <a:gd name="T34" fmla="*/ 2207 w 2906"/>
                  <a:gd name="T35" fmla="*/ 1770 h 1980"/>
                  <a:gd name="T36" fmla="*/ 2205 w 2906"/>
                  <a:gd name="T37" fmla="*/ 1303 h 1980"/>
                  <a:gd name="T38" fmla="*/ 2170 w 2906"/>
                  <a:gd name="T39" fmla="*/ 1227 h 1980"/>
                  <a:gd name="T40" fmla="*/ 2105 w 2906"/>
                  <a:gd name="T41" fmla="*/ 1178 h 1980"/>
                  <a:gd name="T42" fmla="*/ 2017 w 2906"/>
                  <a:gd name="T43" fmla="*/ 1166 h 1980"/>
                  <a:gd name="T44" fmla="*/ 1933 w 2906"/>
                  <a:gd name="T45" fmla="*/ 1193 h 1980"/>
                  <a:gd name="T46" fmla="*/ 1879 w 2906"/>
                  <a:gd name="T47" fmla="*/ 1252 h 1980"/>
                  <a:gd name="T48" fmla="*/ 1860 w 2906"/>
                  <a:gd name="T49" fmla="*/ 1340 h 1980"/>
                  <a:gd name="T50" fmla="*/ 548 w 2906"/>
                  <a:gd name="T51" fmla="*/ 1628 h 1980"/>
                  <a:gd name="T52" fmla="*/ 495 w 2906"/>
                  <a:gd name="T53" fmla="*/ 1611 h 1980"/>
                  <a:gd name="T54" fmla="*/ 405 w 2906"/>
                  <a:gd name="T55" fmla="*/ 1541 h 1980"/>
                  <a:gd name="T56" fmla="*/ 359 w 2906"/>
                  <a:gd name="T57" fmla="*/ 1463 h 1980"/>
                  <a:gd name="T58" fmla="*/ 349 w 2906"/>
                  <a:gd name="T59" fmla="*/ 1409 h 1980"/>
                  <a:gd name="T60" fmla="*/ 352 w 2906"/>
                  <a:gd name="T61" fmla="*/ 550 h 1980"/>
                  <a:gd name="T62" fmla="*/ 368 w 2906"/>
                  <a:gd name="T63" fmla="*/ 497 h 1980"/>
                  <a:gd name="T64" fmla="*/ 438 w 2906"/>
                  <a:gd name="T65" fmla="*/ 407 h 1980"/>
                  <a:gd name="T66" fmla="*/ 517 w 2906"/>
                  <a:gd name="T67" fmla="*/ 361 h 1980"/>
                  <a:gd name="T68" fmla="*/ 571 w 2906"/>
                  <a:gd name="T69" fmla="*/ 350 h 1980"/>
                  <a:gd name="T70" fmla="*/ 2357 w 2906"/>
                  <a:gd name="T71" fmla="*/ 353 h 1980"/>
                  <a:gd name="T72" fmla="*/ 2410 w 2906"/>
                  <a:gd name="T73" fmla="*/ 370 h 1980"/>
                  <a:gd name="T74" fmla="*/ 2500 w 2906"/>
                  <a:gd name="T75" fmla="*/ 440 h 1980"/>
                  <a:gd name="T76" fmla="*/ 2546 w 2906"/>
                  <a:gd name="T77" fmla="*/ 518 h 1980"/>
                  <a:gd name="T78" fmla="*/ 2556 w 2906"/>
                  <a:gd name="T79" fmla="*/ 572 h 1980"/>
                  <a:gd name="T80" fmla="*/ 2564 w 2906"/>
                  <a:gd name="T81" fmla="*/ 1856 h 1980"/>
                  <a:gd name="T82" fmla="*/ 2605 w 2906"/>
                  <a:gd name="T83" fmla="*/ 1927 h 1980"/>
                  <a:gd name="T84" fmla="*/ 2676 w 2906"/>
                  <a:gd name="T85" fmla="*/ 1972 h 1980"/>
                  <a:gd name="T86" fmla="*/ 2767 w 2906"/>
                  <a:gd name="T87" fmla="*/ 1978 h 1980"/>
                  <a:gd name="T88" fmla="*/ 2844 w 2906"/>
                  <a:gd name="T89" fmla="*/ 1947 h 1980"/>
                  <a:gd name="T90" fmla="*/ 2892 w 2906"/>
                  <a:gd name="T91" fmla="*/ 1883 h 1980"/>
                  <a:gd name="T92" fmla="*/ 2906 w 2906"/>
                  <a:gd name="T93" fmla="*/ 583 h 1980"/>
                  <a:gd name="T94" fmla="*/ 2889 w 2906"/>
                  <a:gd name="T95" fmla="*/ 428 h 1980"/>
                  <a:gd name="T96" fmla="*/ 2842 w 2906"/>
                  <a:gd name="T97" fmla="*/ 293 h 1980"/>
                  <a:gd name="T98" fmla="*/ 2764 w 2906"/>
                  <a:gd name="T99" fmla="*/ 180 h 1980"/>
                  <a:gd name="T100" fmla="*/ 2662 w 2906"/>
                  <a:gd name="T101" fmla="*/ 92 h 1980"/>
                  <a:gd name="T102" fmla="*/ 2535 w 2906"/>
                  <a:gd name="T103" fmla="*/ 33 h 1980"/>
                  <a:gd name="T104" fmla="*/ 2389 w 2906"/>
                  <a:gd name="T105" fmla="*/ 2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6" h="1980">
                    <a:moveTo>
                      <a:pt x="2325" y="0"/>
                    </a:moveTo>
                    <a:lnTo>
                      <a:pt x="581" y="0"/>
                    </a:lnTo>
                    <a:lnTo>
                      <a:pt x="548" y="1"/>
                    </a:lnTo>
                    <a:lnTo>
                      <a:pt x="517" y="3"/>
                    </a:lnTo>
                    <a:lnTo>
                      <a:pt x="486" y="7"/>
                    </a:lnTo>
                    <a:lnTo>
                      <a:pt x="456" y="11"/>
                    </a:lnTo>
                    <a:lnTo>
                      <a:pt x="427" y="17"/>
                    </a:lnTo>
                    <a:lnTo>
                      <a:pt x="398" y="24"/>
                    </a:lnTo>
                    <a:lnTo>
                      <a:pt x="371" y="33"/>
                    </a:lnTo>
                    <a:lnTo>
                      <a:pt x="344" y="43"/>
                    </a:lnTo>
                    <a:lnTo>
                      <a:pt x="317" y="53"/>
                    </a:lnTo>
                    <a:lnTo>
                      <a:pt x="292" y="65"/>
                    </a:lnTo>
                    <a:lnTo>
                      <a:pt x="267" y="79"/>
                    </a:lnTo>
                    <a:lnTo>
                      <a:pt x="244" y="92"/>
                    </a:lnTo>
                    <a:lnTo>
                      <a:pt x="221" y="108"/>
                    </a:lnTo>
                    <a:lnTo>
                      <a:pt x="200" y="125"/>
                    </a:lnTo>
                    <a:lnTo>
                      <a:pt x="180" y="142"/>
                    </a:lnTo>
                    <a:lnTo>
                      <a:pt x="159" y="161"/>
                    </a:lnTo>
                    <a:lnTo>
                      <a:pt x="142" y="180"/>
                    </a:lnTo>
                    <a:lnTo>
                      <a:pt x="124" y="200"/>
                    </a:lnTo>
                    <a:lnTo>
                      <a:pt x="108" y="223"/>
                    </a:lnTo>
                    <a:lnTo>
                      <a:pt x="92" y="245"/>
                    </a:lnTo>
                    <a:lnTo>
                      <a:pt x="77" y="269"/>
                    </a:lnTo>
                    <a:lnTo>
                      <a:pt x="64" y="293"/>
                    </a:lnTo>
                    <a:lnTo>
                      <a:pt x="53" y="318"/>
                    </a:lnTo>
                    <a:lnTo>
                      <a:pt x="42" y="344"/>
                    </a:lnTo>
                    <a:lnTo>
                      <a:pt x="33" y="371"/>
                    </a:lnTo>
                    <a:lnTo>
                      <a:pt x="24" y="399"/>
                    </a:lnTo>
                    <a:lnTo>
                      <a:pt x="17" y="428"/>
                    </a:lnTo>
                    <a:lnTo>
                      <a:pt x="10" y="458"/>
                    </a:lnTo>
                    <a:lnTo>
                      <a:pt x="6" y="487"/>
                    </a:lnTo>
                    <a:lnTo>
                      <a:pt x="2" y="519"/>
                    </a:lnTo>
                    <a:lnTo>
                      <a:pt x="1" y="550"/>
                    </a:lnTo>
                    <a:lnTo>
                      <a:pt x="0" y="583"/>
                    </a:lnTo>
                    <a:lnTo>
                      <a:pt x="0" y="1398"/>
                    </a:lnTo>
                    <a:lnTo>
                      <a:pt x="1" y="1430"/>
                    </a:lnTo>
                    <a:lnTo>
                      <a:pt x="2" y="1463"/>
                    </a:lnTo>
                    <a:lnTo>
                      <a:pt x="6" y="1493"/>
                    </a:lnTo>
                    <a:lnTo>
                      <a:pt x="10" y="1523"/>
                    </a:lnTo>
                    <a:lnTo>
                      <a:pt x="17" y="1553"/>
                    </a:lnTo>
                    <a:lnTo>
                      <a:pt x="24" y="1582"/>
                    </a:lnTo>
                    <a:lnTo>
                      <a:pt x="33" y="1609"/>
                    </a:lnTo>
                    <a:lnTo>
                      <a:pt x="42" y="1637"/>
                    </a:lnTo>
                    <a:lnTo>
                      <a:pt x="53" y="1663"/>
                    </a:lnTo>
                    <a:lnTo>
                      <a:pt x="64" y="1688"/>
                    </a:lnTo>
                    <a:lnTo>
                      <a:pt x="77" y="1712"/>
                    </a:lnTo>
                    <a:lnTo>
                      <a:pt x="92" y="1736"/>
                    </a:lnTo>
                    <a:lnTo>
                      <a:pt x="108" y="1758"/>
                    </a:lnTo>
                    <a:lnTo>
                      <a:pt x="124" y="1780"/>
                    </a:lnTo>
                    <a:lnTo>
                      <a:pt x="142" y="1800"/>
                    </a:lnTo>
                    <a:lnTo>
                      <a:pt x="159" y="1820"/>
                    </a:lnTo>
                    <a:lnTo>
                      <a:pt x="180" y="1838"/>
                    </a:lnTo>
                    <a:lnTo>
                      <a:pt x="200" y="1856"/>
                    </a:lnTo>
                    <a:lnTo>
                      <a:pt x="221" y="1872"/>
                    </a:lnTo>
                    <a:lnTo>
                      <a:pt x="244" y="1888"/>
                    </a:lnTo>
                    <a:lnTo>
                      <a:pt x="267" y="1902"/>
                    </a:lnTo>
                    <a:lnTo>
                      <a:pt x="292" y="1915"/>
                    </a:lnTo>
                    <a:lnTo>
                      <a:pt x="317" y="1927"/>
                    </a:lnTo>
                    <a:lnTo>
                      <a:pt x="344" y="1938"/>
                    </a:lnTo>
                    <a:lnTo>
                      <a:pt x="371" y="1947"/>
                    </a:lnTo>
                    <a:lnTo>
                      <a:pt x="398" y="1956"/>
                    </a:lnTo>
                    <a:lnTo>
                      <a:pt x="427" y="1963"/>
                    </a:lnTo>
                    <a:lnTo>
                      <a:pt x="456" y="1969"/>
                    </a:lnTo>
                    <a:lnTo>
                      <a:pt x="486" y="1973"/>
                    </a:lnTo>
                    <a:lnTo>
                      <a:pt x="517" y="1977"/>
                    </a:lnTo>
                    <a:lnTo>
                      <a:pt x="548" y="1979"/>
                    </a:lnTo>
                    <a:lnTo>
                      <a:pt x="581" y="1980"/>
                    </a:lnTo>
                    <a:lnTo>
                      <a:pt x="1976" y="1980"/>
                    </a:lnTo>
                    <a:lnTo>
                      <a:pt x="1987" y="1979"/>
                    </a:lnTo>
                    <a:lnTo>
                      <a:pt x="1998" y="1979"/>
                    </a:lnTo>
                    <a:lnTo>
                      <a:pt x="2008" y="1977"/>
                    </a:lnTo>
                    <a:lnTo>
                      <a:pt x="2019" y="1974"/>
                    </a:lnTo>
                    <a:lnTo>
                      <a:pt x="2029" y="1972"/>
                    </a:lnTo>
                    <a:lnTo>
                      <a:pt x="2041" y="1969"/>
                    </a:lnTo>
                    <a:lnTo>
                      <a:pt x="2051" y="1964"/>
                    </a:lnTo>
                    <a:lnTo>
                      <a:pt x="2061" y="1960"/>
                    </a:lnTo>
                    <a:lnTo>
                      <a:pt x="2081" y="1950"/>
                    </a:lnTo>
                    <a:lnTo>
                      <a:pt x="2100" y="1937"/>
                    </a:lnTo>
                    <a:lnTo>
                      <a:pt x="2118" y="1923"/>
                    </a:lnTo>
                    <a:lnTo>
                      <a:pt x="2135" y="1907"/>
                    </a:lnTo>
                    <a:lnTo>
                      <a:pt x="2151" y="1890"/>
                    </a:lnTo>
                    <a:lnTo>
                      <a:pt x="2165" y="1872"/>
                    </a:lnTo>
                    <a:lnTo>
                      <a:pt x="2178" y="1853"/>
                    </a:lnTo>
                    <a:lnTo>
                      <a:pt x="2188" y="1833"/>
                    </a:lnTo>
                    <a:lnTo>
                      <a:pt x="2192" y="1823"/>
                    </a:lnTo>
                    <a:lnTo>
                      <a:pt x="2197" y="1812"/>
                    </a:lnTo>
                    <a:lnTo>
                      <a:pt x="2200" y="1801"/>
                    </a:lnTo>
                    <a:lnTo>
                      <a:pt x="2202" y="1791"/>
                    </a:lnTo>
                    <a:lnTo>
                      <a:pt x="2205" y="1780"/>
                    </a:lnTo>
                    <a:lnTo>
                      <a:pt x="2207" y="1770"/>
                    </a:lnTo>
                    <a:lnTo>
                      <a:pt x="2208" y="1758"/>
                    </a:lnTo>
                    <a:lnTo>
                      <a:pt x="2208" y="1747"/>
                    </a:lnTo>
                    <a:lnTo>
                      <a:pt x="2208" y="1340"/>
                    </a:lnTo>
                    <a:lnTo>
                      <a:pt x="2207" y="1321"/>
                    </a:lnTo>
                    <a:lnTo>
                      <a:pt x="2205" y="1303"/>
                    </a:lnTo>
                    <a:lnTo>
                      <a:pt x="2200" y="1286"/>
                    </a:lnTo>
                    <a:lnTo>
                      <a:pt x="2195" y="1270"/>
                    </a:lnTo>
                    <a:lnTo>
                      <a:pt x="2188" y="1254"/>
                    </a:lnTo>
                    <a:lnTo>
                      <a:pt x="2179" y="1240"/>
                    </a:lnTo>
                    <a:lnTo>
                      <a:pt x="2170" y="1227"/>
                    </a:lnTo>
                    <a:lnTo>
                      <a:pt x="2159" y="1215"/>
                    </a:lnTo>
                    <a:lnTo>
                      <a:pt x="2146" y="1204"/>
                    </a:lnTo>
                    <a:lnTo>
                      <a:pt x="2134" y="1194"/>
                    </a:lnTo>
                    <a:lnTo>
                      <a:pt x="2119" y="1186"/>
                    </a:lnTo>
                    <a:lnTo>
                      <a:pt x="2105" y="1178"/>
                    </a:lnTo>
                    <a:lnTo>
                      <a:pt x="2089" y="1172"/>
                    </a:lnTo>
                    <a:lnTo>
                      <a:pt x="2072" y="1169"/>
                    </a:lnTo>
                    <a:lnTo>
                      <a:pt x="2055" y="1166"/>
                    </a:lnTo>
                    <a:lnTo>
                      <a:pt x="2037" y="1166"/>
                    </a:lnTo>
                    <a:lnTo>
                      <a:pt x="2017" y="1166"/>
                    </a:lnTo>
                    <a:lnTo>
                      <a:pt x="1998" y="1169"/>
                    </a:lnTo>
                    <a:lnTo>
                      <a:pt x="1981" y="1172"/>
                    </a:lnTo>
                    <a:lnTo>
                      <a:pt x="1964" y="1178"/>
                    </a:lnTo>
                    <a:lnTo>
                      <a:pt x="1949" y="1185"/>
                    </a:lnTo>
                    <a:lnTo>
                      <a:pt x="1933" y="1193"/>
                    </a:lnTo>
                    <a:lnTo>
                      <a:pt x="1921" y="1202"/>
                    </a:lnTo>
                    <a:lnTo>
                      <a:pt x="1908" y="1213"/>
                    </a:lnTo>
                    <a:lnTo>
                      <a:pt x="1897" y="1225"/>
                    </a:lnTo>
                    <a:lnTo>
                      <a:pt x="1887" y="1238"/>
                    </a:lnTo>
                    <a:lnTo>
                      <a:pt x="1879" y="1252"/>
                    </a:lnTo>
                    <a:lnTo>
                      <a:pt x="1872" y="1268"/>
                    </a:lnTo>
                    <a:lnTo>
                      <a:pt x="1867" y="1285"/>
                    </a:lnTo>
                    <a:lnTo>
                      <a:pt x="1863" y="1302"/>
                    </a:lnTo>
                    <a:lnTo>
                      <a:pt x="1860" y="1321"/>
                    </a:lnTo>
                    <a:lnTo>
                      <a:pt x="1860" y="1340"/>
                    </a:lnTo>
                    <a:lnTo>
                      <a:pt x="1860" y="1631"/>
                    </a:lnTo>
                    <a:lnTo>
                      <a:pt x="581" y="1631"/>
                    </a:lnTo>
                    <a:lnTo>
                      <a:pt x="571" y="1630"/>
                    </a:lnTo>
                    <a:lnTo>
                      <a:pt x="559" y="1629"/>
                    </a:lnTo>
                    <a:lnTo>
                      <a:pt x="548" y="1628"/>
                    </a:lnTo>
                    <a:lnTo>
                      <a:pt x="538" y="1626"/>
                    </a:lnTo>
                    <a:lnTo>
                      <a:pt x="527" y="1622"/>
                    </a:lnTo>
                    <a:lnTo>
                      <a:pt x="517" y="1619"/>
                    </a:lnTo>
                    <a:lnTo>
                      <a:pt x="505" y="1616"/>
                    </a:lnTo>
                    <a:lnTo>
                      <a:pt x="495" y="1611"/>
                    </a:lnTo>
                    <a:lnTo>
                      <a:pt x="475" y="1600"/>
                    </a:lnTo>
                    <a:lnTo>
                      <a:pt x="456" y="1587"/>
                    </a:lnTo>
                    <a:lnTo>
                      <a:pt x="438" y="1574"/>
                    </a:lnTo>
                    <a:lnTo>
                      <a:pt x="421" y="1558"/>
                    </a:lnTo>
                    <a:lnTo>
                      <a:pt x="405" y="1541"/>
                    </a:lnTo>
                    <a:lnTo>
                      <a:pt x="391" y="1523"/>
                    </a:lnTo>
                    <a:lnTo>
                      <a:pt x="378" y="1503"/>
                    </a:lnTo>
                    <a:lnTo>
                      <a:pt x="368" y="1484"/>
                    </a:lnTo>
                    <a:lnTo>
                      <a:pt x="364" y="1473"/>
                    </a:lnTo>
                    <a:lnTo>
                      <a:pt x="359" y="1463"/>
                    </a:lnTo>
                    <a:lnTo>
                      <a:pt x="356" y="1452"/>
                    </a:lnTo>
                    <a:lnTo>
                      <a:pt x="354" y="1441"/>
                    </a:lnTo>
                    <a:lnTo>
                      <a:pt x="352" y="1431"/>
                    </a:lnTo>
                    <a:lnTo>
                      <a:pt x="349" y="1420"/>
                    </a:lnTo>
                    <a:lnTo>
                      <a:pt x="349" y="1409"/>
                    </a:lnTo>
                    <a:lnTo>
                      <a:pt x="348" y="1398"/>
                    </a:lnTo>
                    <a:lnTo>
                      <a:pt x="348" y="583"/>
                    </a:lnTo>
                    <a:lnTo>
                      <a:pt x="349" y="572"/>
                    </a:lnTo>
                    <a:lnTo>
                      <a:pt x="349" y="561"/>
                    </a:lnTo>
                    <a:lnTo>
                      <a:pt x="352" y="550"/>
                    </a:lnTo>
                    <a:lnTo>
                      <a:pt x="354" y="539"/>
                    </a:lnTo>
                    <a:lnTo>
                      <a:pt x="356" y="529"/>
                    </a:lnTo>
                    <a:lnTo>
                      <a:pt x="359" y="518"/>
                    </a:lnTo>
                    <a:lnTo>
                      <a:pt x="364" y="507"/>
                    </a:lnTo>
                    <a:lnTo>
                      <a:pt x="368" y="497"/>
                    </a:lnTo>
                    <a:lnTo>
                      <a:pt x="378" y="477"/>
                    </a:lnTo>
                    <a:lnTo>
                      <a:pt x="391" y="458"/>
                    </a:lnTo>
                    <a:lnTo>
                      <a:pt x="405" y="440"/>
                    </a:lnTo>
                    <a:lnTo>
                      <a:pt x="421" y="423"/>
                    </a:lnTo>
                    <a:lnTo>
                      <a:pt x="438" y="407"/>
                    </a:lnTo>
                    <a:lnTo>
                      <a:pt x="456" y="393"/>
                    </a:lnTo>
                    <a:lnTo>
                      <a:pt x="475" y="380"/>
                    </a:lnTo>
                    <a:lnTo>
                      <a:pt x="495" y="370"/>
                    </a:lnTo>
                    <a:lnTo>
                      <a:pt x="505" y="366"/>
                    </a:lnTo>
                    <a:lnTo>
                      <a:pt x="517" y="361"/>
                    </a:lnTo>
                    <a:lnTo>
                      <a:pt x="527" y="358"/>
                    </a:lnTo>
                    <a:lnTo>
                      <a:pt x="538" y="354"/>
                    </a:lnTo>
                    <a:lnTo>
                      <a:pt x="548" y="352"/>
                    </a:lnTo>
                    <a:lnTo>
                      <a:pt x="559" y="351"/>
                    </a:lnTo>
                    <a:lnTo>
                      <a:pt x="571" y="350"/>
                    </a:lnTo>
                    <a:lnTo>
                      <a:pt x="581" y="350"/>
                    </a:lnTo>
                    <a:lnTo>
                      <a:pt x="2325" y="350"/>
                    </a:lnTo>
                    <a:lnTo>
                      <a:pt x="2335" y="350"/>
                    </a:lnTo>
                    <a:lnTo>
                      <a:pt x="2346" y="351"/>
                    </a:lnTo>
                    <a:lnTo>
                      <a:pt x="2357" y="353"/>
                    </a:lnTo>
                    <a:lnTo>
                      <a:pt x="2368" y="356"/>
                    </a:lnTo>
                    <a:lnTo>
                      <a:pt x="2379" y="358"/>
                    </a:lnTo>
                    <a:lnTo>
                      <a:pt x="2389" y="361"/>
                    </a:lnTo>
                    <a:lnTo>
                      <a:pt x="2400" y="366"/>
                    </a:lnTo>
                    <a:lnTo>
                      <a:pt x="2410" y="370"/>
                    </a:lnTo>
                    <a:lnTo>
                      <a:pt x="2430" y="380"/>
                    </a:lnTo>
                    <a:lnTo>
                      <a:pt x="2450" y="393"/>
                    </a:lnTo>
                    <a:lnTo>
                      <a:pt x="2468" y="407"/>
                    </a:lnTo>
                    <a:lnTo>
                      <a:pt x="2484" y="423"/>
                    </a:lnTo>
                    <a:lnTo>
                      <a:pt x="2500" y="440"/>
                    </a:lnTo>
                    <a:lnTo>
                      <a:pt x="2515" y="458"/>
                    </a:lnTo>
                    <a:lnTo>
                      <a:pt x="2527" y="477"/>
                    </a:lnTo>
                    <a:lnTo>
                      <a:pt x="2537" y="497"/>
                    </a:lnTo>
                    <a:lnTo>
                      <a:pt x="2542" y="507"/>
                    </a:lnTo>
                    <a:lnTo>
                      <a:pt x="2546" y="518"/>
                    </a:lnTo>
                    <a:lnTo>
                      <a:pt x="2549" y="529"/>
                    </a:lnTo>
                    <a:lnTo>
                      <a:pt x="2552" y="539"/>
                    </a:lnTo>
                    <a:lnTo>
                      <a:pt x="2554" y="550"/>
                    </a:lnTo>
                    <a:lnTo>
                      <a:pt x="2556" y="561"/>
                    </a:lnTo>
                    <a:lnTo>
                      <a:pt x="2556" y="572"/>
                    </a:lnTo>
                    <a:lnTo>
                      <a:pt x="2557" y="583"/>
                    </a:lnTo>
                    <a:lnTo>
                      <a:pt x="2557" y="1806"/>
                    </a:lnTo>
                    <a:lnTo>
                      <a:pt x="2558" y="1823"/>
                    </a:lnTo>
                    <a:lnTo>
                      <a:pt x="2561" y="1839"/>
                    </a:lnTo>
                    <a:lnTo>
                      <a:pt x="2564" y="1856"/>
                    </a:lnTo>
                    <a:lnTo>
                      <a:pt x="2570" y="1872"/>
                    </a:lnTo>
                    <a:lnTo>
                      <a:pt x="2576" y="1887"/>
                    </a:lnTo>
                    <a:lnTo>
                      <a:pt x="2584" y="1901"/>
                    </a:lnTo>
                    <a:lnTo>
                      <a:pt x="2594" y="1915"/>
                    </a:lnTo>
                    <a:lnTo>
                      <a:pt x="2605" y="1927"/>
                    </a:lnTo>
                    <a:lnTo>
                      <a:pt x="2617" y="1938"/>
                    </a:lnTo>
                    <a:lnTo>
                      <a:pt x="2630" y="1949"/>
                    </a:lnTo>
                    <a:lnTo>
                      <a:pt x="2645" y="1958"/>
                    </a:lnTo>
                    <a:lnTo>
                      <a:pt x="2660" y="1965"/>
                    </a:lnTo>
                    <a:lnTo>
                      <a:pt x="2676" y="1972"/>
                    </a:lnTo>
                    <a:lnTo>
                      <a:pt x="2694" y="1977"/>
                    </a:lnTo>
                    <a:lnTo>
                      <a:pt x="2712" y="1979"/>
                    </a:lnTo>
                    <a:lnTo>
                      <a:pt x="2731" y="1980"/>
                    </a:lnTo>
                    <a:lnTo>
                      <a:pt x="2749" y="1979"/>
                    </a:lnTo>
                    <a:lnTo>
                      <a:pt x="2767" y="1978"/>
                    </a:lnTo>
                    <a:lnTo>
                      <a:pt x="2784" y="1974"/>
                    </a:lnTo>
                    <a:lnTo>
                      <a:pt x="2800" y="1970"/>
                    </a:lnTo>
                    <a:lnTo>
                      <a:pt x="2816" y="1963"/>
                    </a:lnTo>
                    <a:lnTo>
                      <a:pt x="2830" y="1956"/>
                    </a:lnTo>
                    <a:lnTo>
                      <a:pt x="2844" y="1947"/>
                    </a:lnTo>
                    <a:lnTo>
                      <a:pt x="2856" y="1937"/>
                    </a:lnTo>
                    <a:lnTo>
                      <a:pt x="2866" y="1926"/>
                    </a:lnTo>
                    <a:lnTo>
                      <a:pt x="2876" y="1913"/>
                    </a:lnTo>
                    <a:lnTo>
                      <a:pt x="2885" y="1899"/>
                    </a:lnTo>
                    <a:lnTo>
                      <a:pt x="2892" y="1883"/>
                    </a:lnTo>
                    <a:lnTo>
                      <a:pt x="2898" y="1866"/>
                    </a:lnTo>
                    <a:lnTo>
                      <a:pt x="2902" y="1847"/>
                    </a:lnTo>
                    <a:lnTo>
                      <a:pt x="2904" y="1827"/>
                    </a:lnTo>
                    <a:lnTo>
                      <a:pt x="2906" y="1806"/>
                    </a:lnTo>
                    <a:lnTo>
                      <a:pt x="2906" y="583"/>
                    </a:lnTo>
                    <a:lnTo>
                      <a:pt x="2904" y="550"/>
                    </a:lnTo>
                    <a:lnTo>
                      <a:pt x="2903" y="519"/>
                    </a:lnTo>
                    <a:lnTo>
                      <a:pt x="2900" y="487"/>
                    </a:lnTo>
                    <a:lnTo>
                      <a:pt x="2895" y="458"/>
                    </a:lnTo>
                    <a:lnTo>
                      <a:pt x="2889" y="428"/>
                    </a:lnTo>
                    <a:lnTo>
                      <a:pt x="2882" y="399"/>
                    </a:lnTo>
                    <a:lnTo>
                      <a:pt x="2873" y="371"/>
                    </a:lnTo>
                    <a:lnTo>
                      <a:pt x="2864" y="344"/>
                    </a:lnTo>
                    <a:lnTo>
                      <a:pt x="2853" y="318"/>
                    </a:lnTo>
                    <a:lnTo>
                      <a:pt x="2842" y="293"/>
                    </a:lnTo>
                    <a:lnTo>
                      <a:pt x="2828" y="269"/>
                    </a:lnTo>
                    <a:lnTo>
                      <a:pt x="2813" y="245"/>
                    </a:lnTo>
                    <a:lnTo>
                      <a:pt x="2799" y="223"/>
                    </a:lnTo>
                    <a:lnTo>
                      <a:pt x="2782" y="200"/>
                    </a:lnTo>
                    <a:lnTo>
                      <a:pt x="2764" y="180"/>
                    </a:lnTo>
                    <a:lnTo>
                      <a:pt x="2746" y="161"/>
                    </a:lnTo>
                    <a:lnTo>
                      <a:pt x="2726" y="142"/>
                    </a:lnTo>
                    <a:lnTo>
                      <a:pt x="2706" y="125"/>
                    </a:lnTo>
                    <a:lnTo>
                      <a:pt x="2684" y="108"/>
                    </a:lnTo>
                    <a:lnTo>
                      <a:pt x="2662" y="92"/>
                    </a:lnTo>
                    <a:lnTo>
                      <a:pt x="2638" y="78"/>
                    </a:lnTo>
                    <a:lnTo>
                      <a:pt x="2614" y="65"/>
                    </a:lnTo>
                    <a:lnTo>
                      <a:pt x="2589" y="53"/>
                    </a:lnTo>
                    <a:lnTo>
                      <a:pt x="2563" y="42"/>
                    </a:lnTo>
                    <a:lnTo>
                      <a:pt x="2535" y="33"/>
                    </a:lnTo>
                    <a:lnTo>
                      <a:pt x="2508" y="24"/>
                    </a:lnTo>
                    <a:lnTo>
                      <a:pt x="2479" y="17"/>
                    </a:lnTo>
                    <a:lnTo>
                      <a:pt x="2450" y="11"/>
                    </a:lnTo>
                    <a:lnTo>
                      <a:pt x="2419" y="6"/>
                    </a:lnTo>
                    <a:lnTo>
                      <a:pt x="2389" y="2"/>
                    </a:lnTo>
                    <a:lnTo>
                      <a:pt x="2356" y="1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4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71" name="Gruppieren 416">
              <a:extLst>
                <a:ext uri="{FF2B5EF4-FFF2-40B4-BE49-F238E27FC236}">
                  <a16:creationId xmlns:a16="http://schemas.microsoft.com/office/drawing/2014/main" id="{2E27757B-F0C3-40C2-8702-A7311A6DC9CB}"/>
                </a:ext>
              </a:extLst>
            </p:cNvPr>
            <p:cNvGrpSpPr/>
            <p:nvPr/>
          </p:nvGrpSpPr>
          <p:grpSpPr>
            <a:xfrm>
              <a:off x="3845594" y="2972484"/>
              <a:ext cx="268508" cy="352256"/>
              <a:chOff x="391489" y="4352795"/>
              <a:chExt cx="337798" cy="443158"/>
            </a:xfrm>
          </p:grpSpPr>
          <p:grpSp>
            <p:nvGrpSpPr>
              <p:cNvPr id="190" name="Group 2107">
                <a:extLst>
                  <a:ext uri="{FF2B5EF4-FFF2-40B4-BE49-F238E27FC236}">
                    <a16:creationId xmlns:a16="http://schemas.microsoft.com/office/drawing/2014/main" id="{F4A6CEB0-FF19-4194-95C4-E8C227C7146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489" y="4352795"/>
                <a:ext cx="337798" cy="443158"/>
                <a:chOff x="0" y="0"/>
                <a:chExt cx="1270000" cy="1666117"/>
              </a:xfrm>
            </p:grpSpPr>
            <p:sp>
              <p:nvSpPr>
                <p:cNvPr id="192" name="Shape 2100">
                  <a:extLst>
                    <a:ext uri="{FF2B5EF4-FFF2-40B4-BE49-F238E27FC236}">
                      <a16:creationId xmlns:a16="http://schemas.microsoft.com/office/drawing/2014/main" id="{325CBB9F-3E60-4EF5-968A-52182B05639B}"/>
                    </a:ext>
                  </a:extLst>
                </p:cNvPr>
                <p:cNvSpPr/>
                <p:nvPr/>
              </p:nvSpPr>
              <p:spPr>
                <a:xfrm>
                  <a:off x="244171" y="1532531"/>
                  <a:ext cx="781658" cy="133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00">
                    <a:alpha val="20828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93" name="Group 2106">
                  <a:extLst>
                    <a:ext uri="{FF2B5EF4-FFF2-40B4-BE49-F238E27FC236}">
                      <a16:creationId xmlns:a16="http://schemas.microsoft.com/office/drawing/2014/main" id="{2997D386-910D-4F34-AEA3-898EC7496FF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70"/>
                  <a:chOff x="0" y="0"/>
                  <a:chExt cx="1270000" cy="1594969"/>
                </a:xfrm>
              </p:grpSpPr>
              <p:grpSp>
                <p:nvGrpSpPr>
                  <p:cNvPr id="194" name="Group 2103">
                    <a:extLst>
                      <a:ext uri="{FF2B5EF4-FFF2-40B4-BE49-F238E27FC236}">
                        <a16:creationId xmlns:a16="http://schemas.microsoft.com/office/drawing/2014/main" id="{905FCC26-E5A0-4348-9FB4-CF4943025366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70000" cy="1594969"/>
                    <a:chOff x="0" y="0"/>
                    <a:chExt cx="1270000" cy="1594968"/>
                  </a:xfrm>
                </p:grpSpPr>
                <p:sp>
                  <p:nvSpPr>
                    <p:cNvPr id="196" name="Shape 2101">
                      <a:extLst>
                        <a:ext uri="{FF2B5EF4-FFF2-40B4-BE49-F238E27FC236}">
                          <a16:creationId xmlns:a16="http://schemas.microsoft.com/office/drawing/2014/main" id="{6C449356-B855-4E2A-A662-B003E348E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70000" cy="12700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7" name="Shape 2102">
                      <a:extLst>
                        <a:ext uri="{FF2B5EF4-FFF2-40B4-BE49-F238E27FC236}">
                          <a16:creationId xmlns:a16="http://schemas.microsoft.com/office/drawing/2014/main" id="{D18135B6-26D1-4CDC-AD0C-F80469575C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88" y="1015133"/>
                      <a:ext cx="1025224" cy="5798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4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95" name="Shape 2104">
                    <a:extLst>
                      <a:ext uri="{FF2B5EF4-FFF2-40B4-BE49-F238E27FC236}">
                        <a16:creationId xmlns:a16="http://schemas.microsoft.com/office/drawing/2014/main" id="{6251C8C8-7231-4CF2-8600-F47857FBC109}"/>
                      </a:ext>
                    </a:extLst>
                  </p:cNvPr>
                  <p:cNvSpPr/>
                  <p:nvPr/>
                </p:nvSpPr>
                <p:spPr>
                  <a:xfrm>
                    <a:off x="168624" y="169071"/>
                    <a:ext cx="932752" cy="932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1" name="Freeform 6">
                <a:extLst>
                  <a:ext uri="{FF2B5EF4-FFF2-40B4-BE49-F238E27FC236}">
                    <a16:creationId xmlns:a16="http://schemas.microsoft.com/office/drawing/2014/main" id="{FB9888AC-14FD-4968-BC59-5CADC7F3D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5" y="4464895"/>
                <a:ext cx="133187" cy="90778"/>
              </a:xfrm>
              <a:custGeom>
                <a:avLst/>
                <a:gdLst>
                  <a:gd name="T0" fmla="*/ 486 w 2906"/>
                  <a:gd name="T1" fmla="*/ 7 h 1980"/>
                  <a:gd name="T2" fmla="*/ 344 w 2906"/>
                  <a:gd name="T3" fmla="*/ 43 h 1980"/>
                  <a:gd name="T4" fmla="*/ 221 w 2906"/>
                  <a:gd name="T5" fmla="*/ 108 h 1980"/>
                  <a:gd name="T6" fmla="*/ 124 w 2906"/>
                  <a:gd name="T7" fmla="*/ 200 h 1980"/>
                  <a:gd name="T8" fmla="*/ 53 w 2906"/>
                  <a:gd name="T9" fmla="*/ 318 h 1980"/>
                  <a:gd name="T10" fmla="*/ 10 w 2906"/>
                  <a:gd name="T11" fmla="*/ 458 h 1980"/>
                  <a:gd name="T12" fmla="*/ 0 w 2906"/>
                  <a:gd name="T13" fmla="*/ 1398 h 1980"/>
                  <a:gd name="T14" fmla="*/ 17 w 2906"/>
                  <a:gd name="T15" fmla="*/ 1553 h 1980"/>
                  <a:gd name="T16" fmla="*/ 64 w 2906"/>
                  <a:gd name="T17" fmla="*/ 1688 h 1980"/>
                  <a:gd name="T18" fmla="*/ 142 w 2906"/>
                  <a:gd name="T19" fmla="*/ 1800 h 1980"/>
                  <a:gd name="T20" fmla="*/ 244 w 2906"/>
                  <a:gd name="T21" fmla="*/ 1888 h 1980"/>
                  <a:gd name="T22" fmla="*/ 371 w 2906"/>
                  <a:gd name="T23" fmla="*/ 1947 h 1980"/>
                  <a:gd name="T24" fmla="*/ 517 w 2906"/>
                  <a:gd name="T25" fmla="*/ 1977 h 1980"/>
                  <a:gd name="T26" fmla="*/ 1998 w 2906"/>
                  <a:gd name="T27" fmla="*/ 1979 h 1980"/>
                  <a:gd name="T28" fmla="*/ 2051 w 2906"/>
                  <a:gd name="T29" fmla="*/ 1964 h 1980"/>
                  <a:gd name="T30" fmla="*/ 2135 w 2906"/>
                  <a:gd name="T31" fmla="*/ 1907 h 1980"/>
                  <a:gd name="T32" fmla="*/ 2192 w 2906"/>
                  <a:gd name="T33" fmla="*/ 1823 h 1980"/>
                  <a:gd name="T34" fmla="*/ 2207 w 2906"/>
                  <a:gd name="T35" fmla="*/ 1770 h 1980"/>
                  <a:gd name="T36" fmla="*/ 2205 w 2906"/>
                  <a:gd name="T37" fmla="*/ 1303 h 1980"/>
                  <a:gd name="T38" fmla="*/ 2170 w 2906"/>
                  <a:gd name="T39" fmla="*/ 1227 h 1980"/>
                  <a:gd name="T40" fmla="*/ 2105 w 2906"/>
                  <a:gd name="T41" fmla="*/ 1178 h 1980"/>
                  <a:gd name="T42" fmla="*/ 2017 w 2906"/>
                  <a:gd name="T43" fmla="*/ 1166 h 1980"/>
                  <a:gd name="T44" fmla="*/ 1933 w 2906"/>
                  <a:gd name="T45" fmla="*/ 1193 h 1980"/>
                  <a:gd name="T46" fmla="*/ 1879 w 2906"/>
                  <a:gd name="T47" fmla="*/ 1252 h 1980"/>
                  <a:gd name="T48" fmla="*/ 1860 w 2906"/>
                  <a:gd name="T49" fmla="*/ 1340 h 1980"/>
                  <a:gd name="T50" fmla="*/ 548 w 2906"/>
                  <a:gd name="T51" fmla="*/ 1628 h 1980"/>
                  <a:gd name="T52" fmla="*/ 495 w 2906"/>
                  <a:gd name="T53" fmla="*/ 1611 h 1980"/>
                  <a:gd name="T54" fmla="*/ 405 w 2906"/>
                  <a:gd name="T55" fmla="*/ 1541 h 1980"/>
                  <a:gd name="T56" fmla="*/ 359 w 2906"/>
                  <a:gd name="T57" fmla="*/ 1463 h 1980"/>
                  <a:gd name="T58" fmla="*/ 349 w 2906"/>
                  <a:gd name="T59" fmla="*/ 1409 h 1980"/>
                  <a:gd name="T60" fmla="*/ 352 w 2906"/>
                  <a:gd name="T61" fmla="*/ 550 h 1980"/>
                  <a:gd name="T62" fmla="*/ 368 w 2906"/>
                  <a:gd name="T63" fmla="*/ 497 h 1980"/>
                  <a:gd name="T64" fmla="*/ 438 w 2906"/>
                  <a:gd name="T65" fmla="*/ 407 h 1980"/>
                  <a:gd name="T66" fmla="*/ 517 w 2906"/>
                  <a:gd name="T67" fmla="*/ 361 h 1980"/>
                  <a:gd name="T68" fmla="*/ 571 w 2906"/>
                  <a:gd name="T69" fmla="*/ 350 h 1980"/>
                  <a:gd name="T70" fmla="*/ 2357 w 2906"/>
                  <a:gd name="T71" fmla="*/ 353 h 1980"/>
                  <a:gd name="T72" fmla="*/ 2410 w 2906"/>
                  <a:gd name="T73" fmla="*/ 370 h 1980"/>
                  <a:gd name="T74" fmla="*/ 2500 w 2906"/>
                  <a:gd name="T75" fmla="*/ 440 h 1980"/>
                  <a:gd name="T76" fmla="*/ 2546 w 2906"/>
                  <a:gd name="T77" fmla="*/ 518 h 1980"/>
                  <a:gd name="T78" fmla="*/ 2556 w 2906"/>
                  <a:gd name="T79" fmla="*/ 572 h 1980"/>
                  <a:gd name="T80" fmla="*/ 2564 w 2906"/>
                  <a:gd name="T81" fmla="*/ 1856 h 1980"/>
                  <a:gd name="T82" fmla="*/ 2605 w 2906"/>
                  <a:gd name="T83" fmla="*/ 1927 h 1980"/>
                  <a:gd name="T84" fmla="*/ 2676 w 2906"/>
                  <a:gd name="T85" fmla="*/ 1972 h 1980"/>
                  <a:gd name="T86" fmla="*/ 2767 w 2906"/>
                  <a:gd name="T87" fmla="*/ 1978 h 1980"/>
                  <a:gd name="T88" fmla="*/ 2844 w 2906"/>
                  <a:gd name="T89" fmla="*/ 1947 h 1980"/>
                  <a:gd name="T90" fmla="*/ 2892 w 2906"/>
                  <a:gd name="T91" fmla="*/ 1883 h 1980"/>
                  <a:gd name="T92" fmla="*/ 2906 w 2906"/>
                  <a:gd name="T93" fmla="*/ 583 h 1980"/>
                  <a:gd name="T94" fmla="*/ 2889 w 2906"/>
                  <a:gd name="T95" fmla="*/ 428 h 1980"/>
                  <a:gd name="T96" fmla="*/ 2842 w 2906"/>
                  <a:gd name="T97" fmla="*/ 293 h 1980"/>
                  <a:gd name="T98" fmla="*/ 2764 w 2906"/>
                  <a:gd name="T99" fmla="*/ 180 h 1980"/>
                  <a:gd name="T100" fmla="*/ 2662 w 2906"/>
                  <a:gd name="T101" fmla="*/ 92 h 1980"/>
                  <a:gd name="T102" fmla="*/ 2535 w 2906"/>
                  <a:gd name="T103" fmla="*/ 33 h 1980"/>
                  <a:gd name="T104" fmla="*/ 2389 w 2906"/>
                  <a:gd name="T105" fmla="*/ 2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6" h="1980">
                    <a:moveTo>
                      <a:pt x="2325" y="0"/>
                    </a:moveTo>
                    <a:lnTo>
                      <a:pt x="581" y="0"/>
                    </a:lnTo>
                    <a:lnTo>
                      <a:pt x="548" y="1"/>
                    </a:lnTo>
                    <a:lnTo>
                      <a:pt x="517" y="3"/>
                    </a:lnTo>
                    <a:lnTo>
                      <a:pt x="486" y="7"/>
                    </a:lnTo>
                    <a:lnTo>
                      <a:pt x="456" y="11"/>
                    </a:lnTo>
                    <a:lnTo>
                      <a:pt x="427" y="17"/>
                    </a:lnTo>
                    <a:lnTo>
                      <a:pt x="398" y="24"/>
                    </a:lnTo>
                    <a:lnTo>
                      <a:pt x="371" y="33"/>
                    </a:lnTo>
                    <a:lnTo>
                      <a:pt x="344" y="43"/>
                    </a:lnTo>
                    <a:lnTo>
                      <a:pt x="317" y="53"/>
                    </a:lnTo>
                    <a:lnTo>
                      <a:pt x="292" y="65"/>
                    </a:lnTo>
                    <a:lnTo>
                      <a:pt x="267" y="79"/>
                    </a:lnTo>
                    <a:lnTo>
                      <a:pt x="244" y="92"/>
                    </a:lnTo>
                    <a:lnTo>
                      <a:pt x="221" y="108"/>
                    </a:lnTo>
                    <a:lnTo>
                      <a:pt x="200" y="125"/>
                    </a:lnTo>
                    <a:lnTo>
                      <a:pt x="180" y="142"/>
                    </a:lnTo>
                    <a:lnTo>
                      <a:pt x="159" y="161"/>
                    </a:lnTo>
                    <a:lnTo>
                      <a:pt x="142" y="180"/>
                    </a:lnTo>
                    <a:lnTo>
                      <a:pt x="124" y="200"/>
                    </a:lnTo>
                    <a:lnTo>
                      <a:pt x="108" y="223"/>
                    </a:lnTo>
                    <a:lnTo>
                      <a:pt x="92" y="245"/>
                    </a:lnTo>
                    <a:lnTo>
                      <a:pt x="77" y="269"/>
                    </a:lnTo>
                    <a:lnTo>
                      <a:pt x="64" y="293"/>
                    </a:lnTo>
                    <a:lnTo>
                      <a:pt x="53" y="318"/>
                    </a:lnTo>
                    <a:lnTo>
                      <a:pt x="42" y="344"/>
                    </a:lnTo>
                    <a:lnTo>
                      <a:pt x="33" y="371"/>
                    </a:lnTo>
                    <a:lnTo>
                      <a:pt x="24" y="399"/>
                    </a:lnTo>
                    <a:lnTo>
                      <a:pt x="17" y="428"/>
                    </a:lnTo>
                    <a:lnTo>
                      <a:pt x="10" y="458"/>
                    </a:lnTo>
                    <a:lnTo>
                      <a:pt x="6" y="487"/>
                    </a:lnTo>
                    <a:lnTo>
                      <a:pt x="2" y="519"/>
                    </a:lnTo>
                    <a:lnTo>
                      <a:pt x="1" y="550"/>
                    </a:lnTo>
                    <a:lnTo>
                      <a:pt x="0" y="583"/>
                    </a:lnTo>
                    <a:lnTo>
                      <a:pt x="0" y="1398"/>
                    </a:lnTo>
                    <a:lnTo>
                      <a:pt x="1" y="1430"/>
                    </a:lnTo>
                    <a:lnTo>
                      <a:pt x="2" y="1463"/>
                    </a:lnTo>
                    <a:lnTo>
                      <a:pt x="6" y="1493"/>
                    </a:lnTo>
                    <a:lnTo>
                      <a:pt x="10" y="1523"/>
                    </a:lnTo>
                    <a:lnTo>
                      <a:pt x="17" y="1553"/>
                    </a:lnTo>
                    <a:lnTo>
                      <a:pt x="24" y="1582"/>
                    </a:lnTo>
                    <a:lnTo>
                      <a:pt x="33" y="1609"/>
                    </a:lnTo>
                    <a:lnTo>
                      <a:pt x="42" y="1637"/>
                    </a:lnTo>
                    <a:lnTo>
                      <a:pt x="53" y="1663"/>
                    </a:lnTo>
                    <a:lnTo>
                      <a:pt x="64" y="1688"/>
                    </a:lnTo>
                    <a:lnTo>
                      <a:pt x="77" y="1712"/>
                    </a:lnTo>
                    <a:lnTo>
                      <a:pt x="92" y="1736"/>
                    </a:lnTo>
                    <a:lnTo>
                      <a:pt x="108" y="1758"/>
                    </a:lnTo>
                    <a:lnTo>
                      <a:pt x="124" y="1780"/>
                    </a:lnTo>
                    <a:lnTo>
                      <a:pt x="142" y="1800"/>
                    </a:lnTo>
                    <a:lnTo>
                      <a:pt x="159" y="1820"/>
                    </a:lnTo>
                    <a:lnTo>
                      <a:pt x="180" y="1838"/>
                    </a:lnTo>
                    <a:lnTo>
                      <a:pt x="200" y="1856"/>
                    </a:lnTo>
                    <a:lnTo>
                      <a:pt x="221" y="1872"/>
                    </a:lnTo>
                    <a:lnTo>
                      <a:pt x="244" y="1888"/>
                    </a:lnTo>
                    <a:lnTo>
                      <a:pt x="267" y="1902"/>
                    </a:lnTo>
                    <a:lnTo>
                      <a:pt x="292" y="1915"/>
                    </a:lnTo>
                    <a:lnTo>
                      <a:pt x="317" y="1927"/>
                    </a:lnTo>
                    <a:lnTo>
                      <a:pt x="344" y="1938"/>
                    </a:lnTo>
                    <a:lnTo>
                      <a:pt x="371" y="1947"/>
                    </a:lnTo>
                    <a:lnTo>
                      <a:pt x="398" y="1956"/>
                    </a:lnTo>
                    <a:lnTo>
                      <a:pt x="427" y="1963"/>
                    </a:lnTo>
                    <a:lnTo>
                      <a:pt x="456" y="1969"/>
                    </a:lnTo>
                    <a:lnTo>
                      <a:pt x="486" y="1973"/>
                    </a:lnTo>
                    <a:lnTo>
                      <a:pt x="517" y="1977"/>
                    </a:lnTo>
                    <a:lnTo>
                      <a:pt x="548" y="1979"/>
                    </a:lnTo>
                    <a:lnTo>
                      <a:pt x="581" y="1980"/>
                    </a:lnTo>
                    <a:lnTo>
                      <a:pt x="1976" y="1980"/>
                    </a:lnTo>
                    <a:lnTo>
                      <a:pt x="1987" y="1979"/>
                    </a:lnTo>
                    <a:lnTo>
                      <a:pt x="1998" y="1979"/>
                    </a:lnTo>
                    <a:lnTo>
                      <a:pt x="2008" y="1977"/>
                    </a:lnTo>
                    <a:lnTo>
                      <a:pt x="2019" y="1974"/>
                    </a:lnTo>
                    <a:lnTo>
                      <a:pt x="2029" y="1972"/>
                    </a:lnTo>
                    <a:lnTo>
                      <a:pt x="2041" y="1969"/>
                    </a:lnTo>
                    <a:lnTo>
                      <a:pt x="2051" y="1964"/>
                    </a:lnTo>
                    <a:lnTo>
                      <a:pt x="2061" y="1960"/>
                    </a:lnTo>
                    <a:lnTo>
                      <a:pt x="2081" y="1950"/>
                    </a:lnTo>
                    <a:lnTo>
                      <a:pt x="2100" y="1937"/>
                    </a:lnTo>
                    <a:lnTo>
                      <a:pt x="2118" y="1923"/>
                    </a:lnTo>
                    <a:lnTo>
                      <a:pt x="2135" y="1907"/>
                    </a:lnTo>
                    <a:lnTo>
                      <a:pt x="2151" y="1890"/>
                    </a:lnTo>
                    <a:lnTo>
                      <a:pt x="2165" y="1872"/>
                    </a:lnTo>
                    <a:lnTo>
                      <a:pt x="2178" y="1853"/>
                    </a:lnTo>
                    <a:lnTo>
                      <a:pt x="2188" y="1833"/>
                    </a:lnTo>
                    <a:lnTo>
                      <a:pt x="2192" y="1823"/>
                    </a:lnTo>
                    <a:lnTo>
                      <a:pt x="2197" y="1812"/>
                    </a:lnTo>
                    <a:lnTo>
                      <a:pt x="2200" y="1801"/>
                    </a:lnTo>
                    <a:lnTo>
                      <a:pt x="2202" y="1791"/>
                    </a:lnTo>
                    <a:lnTo>
                      <a:pt x="2205" y="1780"/>
                    </a:lnTo>
                    <a:lnTo>
                      <a:pt x="2207" y="1770"/>
                    </a:lnTo>
                    <a:lnTo>
                      <a:pt x="2208" y="1758"/>
                    </a:lnTo>
                    <a:lnTo>
                      <a:pt x="2208" y="1747"/>
                    </a:lnTo>
                    <a:lnTo>
                      <a:pt x="2208" y="1340"/>
                    </a:lnTo>
                    <a:lnTo>
                      <a:pt x="2207" y="1321"/>
                    </a:lnTo>
                    <a:lnTo>
                      <a:pt x="2205" y="1303"/>
                    </a:lnTo>
                    <a:lnTo>
                      <a:pt x="2200" y="1286"/>
                    </a:lnTo>
                    <a:lnTo>
                      <a:pt x="2195" y="1270"/>
                    </a:lnTo>
                    <a:lnTo>
                      <a:pt x="2188" y="1254"/>
                    </a:lnTo>
                    <a:lnTo>
                      <a:pt x="2179" y="1240"/>
                    </a:lnTo>
                    <a:lnTo>
                      <a:pt x="2170" y="1227"/>
                    </a:lnTo>
                    <a:lnTo>
                      <a:pt x="2159" y="1215"/>
                    </a:lnTo>
                    <a:lnTo>
                      <a:pt x="2146" y="1204"/>
                    </a:lnTo>
                    <a:lnTo>
                      <a:pt x="2134" y="1194"/>
                    </a:lnTo>
                    <a:lnTo>
                      <a:pt x="2119" y="1186"/>
                    </a:lnTo>
                    <a:lnTo>
                      <a:pt x="2105" y="1178"/>
                    </a:lnTo>
                    <a:lnTo>
                      <a:pt x="2089" y="1172"/>
                    </a:lnTo>
                    <a:lnTo>
                      <a:pt x="2072" y="1169"/>
                    </a:lnTo>
                    <a:lnTo>
                      <a:pt x="2055" y="1166"/>
                    </a:lnTo>
                    <a:lnTo>
                      <a:pt x="2037" y="1166"/>
                    </a:lnTo>
                    <a:lnTo>
                      <a:pt x="2017" y="1166"/>
                    </a:lnTo>
                    <a:lnTo>
                      <a:pt x="1998" y="1169"/>
                    </a:lnTo>
                    <a:lnTo>
                      <a:pt x="1981" y="1172"/>
                    </a:lnTo>
                    <a:lnTo>
                      <a:pt x="1964" y="1178"/>
                    </a:lnTo>
                    <a:lnTo>
                      <a:pt x="1949" y="1185"/>
                    </a:lnTo>
                    <a:lnTo>
                      <a:pt x="1933" y="1193"/>
                    </a:lnTo>
                    <a:lnTo>
                      <a:pt x="1921" y="1202"/>
                    </a:lnTo>
                    <a:lnTo>
                      <a:pt x="1908" y="1213"/>
                    </a:lnTo>
                    <a:lnTo>
                      <a:pt x="1897" y="1225"/>
                    </a:lnTo>
                    <a:lnTo>
                      <a:pt x="1887" y="1238"/>
                    </a:lnTo>
                    <a:lnTo>
                      <a:pt x="1879" y="1252"/>
                    </a:lnTo>
                    <a:lnTo>
                      <a:pt x="1872" y="1268"/>
                    </a:lnTo>
                    <a:lnTo>
                      <a:pt x="1867" y="1285"/>
                    </a:lnTo>
                    <a:lnTo>
                      <a:pt x="1863" y="1302"/>
                    </a:lnTo>
                    <a:lnTo>
                      <a:pt x="1860" y="1321"/>
                    </a:lnTo>
                    <a:lnTo>
                      <a:pt x="1860" y="1340"/>
                    </a:lnTo>
                    <a:lnTo>
                      <a:pt x="1860" y="1631"/>
                    </a:lnTo>
                    <a:lnTo>
                      <a:pt x="581" y="1631"/>
                    </a:lnTo>
                    <a:lnTo>
                      <a:pt x="571" y="1630"/>
                    </a:lnTo>
                    <a:lnTo>
                      <a:pt x="559" y="1629"/>
                    </a:lnTo>
                    <a:lnTo>
                      <a:pt x="548" y="1628"/>
                    </a:lnTo>
                    <a:lnTo>
                      <a:pt x="538" y="1626"/>
                    </a:lnTo>
                    <a:lnTo>
                      <a:pt x="527" y="1622"/>
                    </a:lnTo>
                    <a:lnTo>
                      <a:pt x="517" y="1619"/>
                    </a:lnTo>
                    <a:lnTo>
                      <a:pt x="505" y="1616"/>
                    </a:lnTo>
                    <a:lnTo>
                      <a:pt x="495" y="1611"/>
                    </a:lnTo>
                    <a:lnTo>
                      <a:pt x="475" y="1600"/>
                    </a:lnTo>
                    <a:lnTo>
                      <a:pt x="456" y="1587"/>
                    </a:lnTo>
                    <a:lnTo>
                      <a:pt x="438" y="1574"/>
                    </a:lnTo>
                    <a:lnTo>
                      <a:pt x="421" y="1558"/>
                    </a:lnTo>
                    <a:lnTo>
                      <a:pt x="405" y="1541"/>
                    </a:lnTo>
                    <a:lnTo>
                      <a:pt x="391" y="1523"/>
                    </a:lnTo>
                    <a:lnTo>
                      <a:pt x="378" y="1503"/>
                    </a:lnTo>
                    <a:lnTo>
                      <a:pt x="368" y="1484"/>
                    </a:lnTo>
                    <a:lnTo>
                      <a:pt x="364" y="1473"/>
                    </a:lnTo>
                    <a:lnTo>
                      <a:pt x="359" y="1463"/>
                    </a:lnTo>
                    <a:lnTo>
                      <a:pt x="356" y="1452"/>
                    </a:lnTo>
                    <a:lnTo>
                      <a:pt x="354" y="1441"/>
                    </a:lnTo>
                    <a:lnTo>
                      <a:pt x="352" y="1431"/>
                    </a:lnTo>
                    <a:lnTo>
                      <a:pt x="349" y="1420"/>
                    </a:lnTo>
                    <a:lnTo>
                      <a:pt x="349" y="1409"/>
                    </a:lnTo>
                    <a:lnTo>
                      <a:pt x="348" y="1398"/>
                    </a:lnTo>
                    <a:lnTo>
                      <a:pt x="348" y="583"/>
                    </a:lnTo>
                    <a:lnTo>
                      <a:pt x="349" y="572"/>
                    </a:lnTo>
                    <a:lnTo>
                      <a:pt x="349" y="561"/>
                    </a:lnTo>
                    <a:lnTo>
                      <a:pt x="352" y="550"/>
                    </a:lnTo>
                    <a:lnTo>
                      <a:pt x="354" y="539"/>
                    </a:lnTo>
                    <a:lnTo>
                      <a:pt x="356" y="529"/>
                    </a:lnTo>
                    <a:lnTo>
                      <a:pt x="359" y="518"/>
                    </a:lnTo>
                    <a:lnTo>
                      <a:pt x="364" y="507"/>
                    </a:lnTo>
                    <a:lnTo>
                      <a:pt x="368" y="497"/>
                    </a:lnTo>
                    <a:lnTo>
                      <a:pt x="378" y="477"/>
                    </a:lnTo>
                    <a:lnTo>
                      <a:pt x="391" y="458"/>
                    </a:lnTo>
                    <a:lnTo>
                      <a:pt x="405" y="440"/>
                    </a:lnTo>
                    <a:lnTo>
                      <a:pt x="421" y="423"/>
                    </a:lnTo>
                    <a:lnTo>
                      <a:pt x="438" y="407"/>
                    </a:lnTo>
                    <a:lnTo>
                      <a:pt x="456" y="393"/>
                    </a:lnTo>
                    <a:lnTo>
                      <a:pt x="475" y="380"/>
                    </a:lnTo>
                    <a:lnTo>
                      <a:pt x="495" y="370"/>
                    </a:lnTo>
                    <a:lnTo>
                      <a:pt x="505" y="366"/>
                    </a:lnTo>
                    <a:lnTo>
                      <a:pt x="517" y="361"/>
                    </a:lnTo>
                    <a:lnTo>
                      <a:pt x="527" y="358"/>
                    </a:lnTo>
                    <a:lnTo>
                      <a:pt x="538" y="354"/>
                    </a:lnTo>
                    <a:lnTo>
                      <a:pt x="548" y="352"/>
                    </a:lnTo>
                    <a:lnTo>
                      <a:pt x="559" y="351"/>
                    </a:lnTo>
                    <a:lnTo>
                      <a:pt x="571" y="350"/>
                    </a:lnTo>
                    <a:lnTo>
                      <a:pt x="581" y="350"/>
                    </a:lnTo>
                    <a:lnTo>
                      <a:pt x="2325" y="350"/>
                    </a:lnTo>
                    <a:lnTo>
                      <a:pt x="2335" y="350"/>
                    </a:lnTo>
                    <a:lnTo>
                      <a:pt x="2346" y="351"/>
                    </a:lnTo>
                    <a:lnTo>
                      <a:pt x="2357" y="353"/>
                    </a:lnTo>
                    <a:lnTo>
                      <a:pt x="2368" y="356"/>
                    </a:lnTo>
                    <a:lnTo>
                      <a:pt x="2379" y="358"/>
                    </a:lnTo>
                    <a:lnTo>
                      <a:pt x="2389" y="361"/>
                    </a:lnTo>
                    <a:lnTo>
                      <a:pt x="2400" y="366"/>
                    </a:lnTo>
                    <a:lnTo>
                      <a:pt x="2410" y="370"/>
                    </a:lnTo>
                    <a:lnTo>
                      <a:pt x="2430" y="380"/>
                    </a:lnTo>
                    <a:lnTo>
                      <a:pt x="2450" y="393"/>
                    </a:lnTo>
                    <a:lnTo>
                      <a:pt x="2468" y="407"/>
                    </a:lnTo>
                    <a:lnTo>
                      <a:pt x="2484" y="423"/>
                    </a:lnTo>
                    <a:lnTo>
                      <a:pt x="2500" y="440"/>
                    </a:lnTo>
                    <a:lnTo>
                      <a:pt x="2515" y="458"/>
                    </a:lnTo>
                    <a:lnTo>
                      <a:pt x="2527" y="477"/>
                    </a:lnTo>
                    <a:lnTo>
                      <a:pt x="2537" y="497"/>
                    </a:lnTo>
                    <a:lnTo>
                      <a:pt x="2542" y="507"/>
                    </a:lnTo>
                    <a:lnTo>
                      <a:pt x="2546" y="518"/>
                    </a:lnTo>
                    <a:lnTo>
                      <a:pt x="2549" y="529"/>
                    </a:lnTo>
                    <a:lnTo>
                      <a:pt x="2552" y="539"/>
                    </a:lnTo>
                    <a:lnTo>
                      <a:pt x="2554" y="550"/>
                    </a:lnTo>
                    <a:lnTo>
                      <a:pt x="2556" y="561"/>
                    </a:lnTo>
                    <a:lnTo>
                      <a:pt x="2556" y="572"/>
                    </a:lnTo>
                    <a:lnTo>
                      <a:pt x="2557" y="583"/>
                    </a:lnTo>
                    <a:lnTo>
                      <a:pt x="2557" y="1806"/>
                    </a:lnTo>
                    <a:lnTo>
                      <a:pt x="2558" y="1823"/>
                    </a:lnTo>
                    <a:lnTo>
                      <a:pt x="2561" y="1839"/>
                    </a:lnTo>
                    <a:lnTo>
                      <a:pt x="2564" y="1856"/>
                    </a:lnTo>
                    <a:lnTo>
                      <a:pt x="2570" y="1872"/>
                    </a:lnTo>
                    <a:lnTo>
                      <a:pt x="2576" y="1887"/>
                    </a:lnTo>
                    <a:lnTo>
                      <a:pt x="2584" y="1901"/>
                    </a:lnTo>
                    <a:lnTo>
                      <a:pt x="2594" y="1915"/>
                    </a:lnTo>
                    <a:lnTo>
                      <a:pt x="2605" y="1927"/>
                    </a:lnTo>
                    <a:lnTo>
                      <a:pt x="2617" y="1938"/>
                    </a:lnTo>
                    <a:lnTo>
                      <a:pt x="2630" y="1949"/>
                    </a:lnTo>
                    <a:lnTo>
                      <a:pt x="2645" y="1958"/>
                    </a:lnTo>
                    <a:lnTo>
                      <a:pt x="2660" y="1965"/>
                    </a:lnTo>
                    <a:lnTo>
                      <a:pt x="2676" y="1972"/>
                    </a:lnTo>
                    <a:lnTo>
                      <a:pt x="2694" y="1977"/>
                    </a:lnTo>
                    <a:lnTo>
                      <a:pt x="2712" y="1979"/>
                    </a:lnTo>
                    <a:lnTo>
                      <a:pt x="2731" y="1980"/>
                    </a:lnTo>
                    <a:lnTo>
                      <a:pt x="2749" y="1979"/>
                    </a:lnTo>
                    <a:lnTo>
                      <a:pt x="2767" y="1978"/>
                    </a:lnTo>
                    <a:lnTo>
                      <a:pt x="2784" y="1974"/>
                    </a:lnTo>
                    <a:lnTo>
                      <a:pt x="2800" y="1970"/>
                    </a:lnTo>
                    <a:lnTo>
                      <a:pt x="2816" y="1963"/>
                    </a:lnTo>
                    <a:lnTo>
                      <a:pt x="2830" y="1956"/>
                    </a:lnTo>
                    <a:lnTo>
                      <a:pt x="2844" y="1947"/>
                    </a:lnTo>
                    <a:lnTo>
                      <a:pt x="2856" y="1937"/>
                    </a:lnTo>
                    <a:lnTo>
                      <a:pt x="2866" y="1926"/>
                    </a:lnTo>
                    <a:lnTo>
                      <a:pt x="2876" y="1913"/>
                    </a:lnTo>
                    <a:lnTo>
                      <a:pt x="2885" y="1899"/>
                    </a:lnTo>
                    <a:lnTo>
                      <a:pt x="2892" y="1883"/>
                    </a:lnTo>
                    <a:lnTo>
                      <a:pt x="2898" y="1866"/>
                    </a:lnTo>
                    <a:lnTo>
                      <a:pt x="2902" y="1847"/>
                    </a:lnTo>
                    <a:lnTo>
                      <a:pt x="2904" y="1827"/>
                    </a:lnTo>
                    <a:lnTo>
                      <a:pt x="2906" y="1806"/>
                    </a:lnTo>
                    <a:lnTo>
                      <a:pt x="2906" y="583"/>
                    </a:lnTo>
                    <a:lnTo>
                      <a:pt x="2904" y="550"/>
                    </a:lnTo>
                    <a:lnTo>
                      <a:pt x="2903" y="519"/>
                    </a:lnTo>
                    <a:lnTo>
                      <a:pt x="2900" y="487"/>
                    </a:lnTo>
                    <a:lnTo>
                      <a:pt x="2895" y="458"/>
                    </a:lnTo>
                    <a:lnTo>
                      <a:pt x="2889" y="428"/>
                    </a:lnTo>
                    <a:lnTo>
                      <a:pt x="2882" y="399"/>
                    </a:lnTo>
                    <a:lnTo>
                      <a:pt x="2873" y="371"/>
                    </a:lnTo>
                    <a:lnTo>
                      <a:pt x="2864" y="344"/>
                    </a:lnTo>
                    <a:lnTo>
                      <a:pt x="2853" y="318"/>
                    </a:lnTo>
                    <a:lnTo>
                      <a:pt x="2842" y="293"/>
                    </a:lnTo>
                    <a:lnTo>
                      <a:pt x="2828" y="269"/>
                    </a:lnTo>
                    <a:lnTo>
                      <a:pt x="2813" y="245"/>
                    </a:lnTo>
                    <a:lnTo>
                      <a:pt x="2799" y="223"/>
                    </a:lnTo>
                    <a:lnTo>
                      <a:pt x="2782" y="200"/>
                    </a:lnTo>
                    <a:lnTo>
                      <a:pt x="2764" y="180"/>
                    </a:lnTo>
                    <a:lnTo>
                      <a:pt x="2746" y="161"/>
                    </a:lnTo>
                    <a:lnTo>
                      <a:pt x="2726" y="142"/>
                    </a:lnTo>
                    <a:lnTo>
                      <a:pt x="2706" y="125"/>
                    </a:lnTo>
                    <a:lnTo>
                      <a:pt x="2684" y="108"/>
                    </a:lnTo>
                    <a:lnTo>
                      <a:pt x="2662" y="92"/>
                    </a:lnTo>
                    <a:lnTo>
                      <a:pt x="2638" y="78"/>
                    </a:lnTo>
                    <a:lnTo>
                      <a:pt x="2614" y="65"/>
                    </a:lnTo>
                    <a:lnTo>
                      <a:pt x="2589" y="53"/>
                    </a:lnTo>
                    <a:lnTo>
                      <a:pt x="2563" y="42"/>
                    </a:lnTo>
                    <a:lnTo>
                      <a:pt x="2535" y="33"/>
                    </a:lnTo>
                    <a:lnTo>
                      <a:pt x="2508" y="24"/>
                    </a:lnTo>
                    <a:lnTo>
                      <a:pt x="2479" y="17"/>
                    </a:lnTo>
                    <a:lnTo>
                      <a:pt x="2450" y="11"/>
                    </a:lnTo>
                    <a:lnTo>
                      <a:pt x="2419" y="6"/>
                    </a:lnTo>
                    <a:lnTo>
                      <a:pt x="2389" y="2"/>
                    </a:lnTo>
                    <a:lnTo>
                      <a:pt x="2356" y="1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4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72" name="Gruppieren 416">
              <a:extLst>
                <a:ext uri="{FF2B5EF4-FFF2-40B4-BE49-F238E27FC236}">
                  <a16:creationId xmlns:a16="http://schemas.microsoft.com/office/drawing/2014/main" id="{87831261-190C-4D75-85F1-5EF73E935A37}"/>
                </a:ext>
              </a:extLst>
            </p:cNvPr>
            <p:cNvGrpSpPr/>
            <p:nvPr/>
          </p:nvGrpSpPr>
          <p:grpSpPr>
            <a:xfrm>
              <a:off x="1336074" y="3429684"/>
              <a:ext cx="268508" cy="352256"/>
              <a:chOff x="391489" y="4352795"/>
              <a:chExt cx="337798" cy="443158"/>
            </a:xfrm>
          </p:grpSpPr>
          <p:grpSp>
            <p:nvGrpSpPr>
              <p:cNvPr id="182" name="Group 2107">
                <a:extLst>
                  <a:ext uri="{FF2B5EF4-FFF2-40B4-BE49-F238E27FC236}">
                    <a16:creationId xmlns:a16="http://schemas.microsoft.com/office/drawing/2014/main" id="{AFBCBA73-490F-4422-B3CE-9DF9C9E2B3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489" y="4352795"/>
                <a:ext cx="337798" cy="443158"/>
                <a:chOff x="0" y="0"/>
                <a:chExt cx="1270000" cy="1666117"/>
              </a:xfrm>
            </p:grpSpPr>
            <p:sp>
              <p:nvSpPr>
                <p:cNvPr id="184" name="Shape 2100">
                  <a:extLst>
                    <a:ext uri="{FF2B5EF4-FFF2-40B4-BE49-F238E27FC236}">
                      <a16:creationId xmlns:a16="http://schemas.microsoft.com/office/drawing/2014/main" id="{B65CE426-0BF5-4B22-AB52-473A9DADA3DA}"/>
                    </a:ext>
                  </a:extLst>
                </p:cNvPr>
                <p:cNvSpPr/>
                <p:nvPr/>
              </p:nvSpPr>
              <p:spPr>
                <a:xfrm>
                  <a:off x="244171" y="1532531"/>
                  <a:ext cx="781658" cy="133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00">
                    <a:alpha val="20828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85" name="Group 2106">
                  <a:extLst>
                    <a:ext uri="{FF2B5EF4-FFF2-40B4-BE49-F238E27FC236}">
                      <a16:creationId xmlns:a16="http://schemas.microsoft.com/office/drawing/2014/main" id="{B66F1934-DC27-430E-A359-49572EC3A8B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70"/>
                  <a:chOff x="0" y="0"/>
                  <a:chExt cx="1270000" cy="1594969"/>
                </a:xfrm>
              </p:grpSpPr>
              <p:grpSp>
                <p:nvGrpSpPr>
                  <p:cNvPr id="186" name="Group 2103">
                    <a:extLst>
                      <a:ext uri="{FF2B5EF4-FFF2-40B4-BE49-F238E27FC236}">
                        <a16:creationId xmlns:a16="http://schemas.microsoft.com/office/drawing/2014/main" id="{CC29CCB4-C9FB-41D3-888A-B7F637889EF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70000" cy="1594969"/>
                    <a:chOff x="0" y="0"/>
                    <a:chExt cx="1270000" cy="1594968"/>
                  </a:xfrm>
                </p:grpSpPr>
                <p:sp>
                  <p:nvSpPr>
                    <p:cNvPr id="188" name="Shape 2101">
                      <a:extLst>
                        <a:ext uri="{FF2B5EF4-FFF2-40B4-BE49-F238E27FC236}">
                          <a16:creationId xmlns:a16="http://schemas.microsoft.com/office/drawing/2014/main" id="{6A7DBE18-D199-4CBA-88FA-CBA87C3EFD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70000" cy="12700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Shape 2102">
                      <a:extLst>
                        <a:ext uri="{FF2B5EF4-FFF2-40B4-BE49-F238E27FC236}">
                          <a16:creationId xmlns:a16="http://schemas.microsoft.com/office/drawing/2014/main" id="{BE117DFF-390B-4216-A85B-6EE4497B8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88" y="1015133"/>
                      <a:ext cx="1025224" cy="5798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4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87" name="Shape 2104">
                    <a:extLst>
                      <a:ext uri="{FF2B5EF4-FFF2-40B4-BE49-F238E27FC236}">
                        <a16:creationId xmlns:a16="http://schemas.microsoft.com/office/drawing/2014/main" id="{955C7410-5FB2-470F-B298-061258E27D67}"/>
                      </a:ext>
                    </a:extLst>
                  </p:cNvPr>
                  <p:cNvSpPr/>
                  <p:nvPr/>
                </p:nvSpPr>
                <p:spPr>
                  <a:xfrm>
                    <a:off x="168624" y="169071"/>
                    <a:ext cx="932752" cy="932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3" name="Freeform 6">
                <a:extLst>
                  <a:ext uri="{FF2B5EF4-FFF2-40B4-BE49-F238E27FC236}">
                    <a16:creationId xmlns:a16="http://schemas.microsoft.com/office/drawing/2014/main" id="{98FD4E29-DAE0-4B6D-B0C1-E3A7A9CCD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5" y="4464895"/>
                <a:ext cx="133187" cy="90778"/>
              </a:xfrm>
              <a:custGeom>
                <a:avLst/>
                <a:gdLst>
                  <a:gd name="T0" fmla="*/ 486 w 2906"/>
                  <a:gd name="T1" fmla="*/ 7 h 1980"/>
                  <a:gd name="T2" fmla="*/ 344 w 2906"/>
                  <a:gd name="T3" fmla="*/ 43 h 1980"/>
                  <a:gd name="T4" fmla="*/ 221 w 2906"/>
                  <a:gd name="T5" fmla="*/ 108 h 1980"/>
                  <a:gd name="T6" fmla="*/ 124 w 2906"/>
                  <a:gd name="T7" fmla="*/ 200 h 1980"/>
                  <a:gd name="T8" fmla="*/ 53 w 2906"/>
                  <a:gd name="T9" fmla="*/ 318 h 1980"/>
                  <a:gd name="T10" fmla="*/ 10 w 2906"/>
                  <a:gd name="T11" fmla="*/ 458 h 1980"/>
                  <a:gd name="T12" fmla="*/ 0 w 2906"/>
                  <a:gd name="T13" fmla="*/ 1398 h 1980"/>
                  <a:gd name="T14" fmla="*/ 17 w 2906"/>
                  <a:gd name="T15" fmla="*/ 1553 h 1980"/>
                  <a:gd name="T16" fmla="*/ 64 w 2906"/>
                  <a:gd name="T17" fmla="*/ 1688 h 1980"/>
                  <a:gd name="T18" fmla="*/ 142 w 2906"/>
                  <a:gd name="T19" fmla="*/ 1800 h 1980"/>
                  <a:gd name="T20" fmla="*/ 244 w 2906"/>
                  <a:gd name="T21" fmla="*/ 1888 h 1980"/>
                  <a:gd name="T22" fmla="*/ 371 w 2906"/>
                  <a:gd name="T23" fmla="*/ 1947 h 1980"/>
                  <a:gd name="T24" fmla="*/ 517 w 2906"/>
                  <a:gd name="T25" fmla="*/ 1977 h 1980"/>
                  <a:gd name="T26" fmla="*/ 1998 w 2906"/>
                  <a:gd name="T27" fmla="*/ 1979 h 1980"/>
                  <a:gd name="T28" fmla="*/ 2051 w 2906"/>
                  <a:gd name="T29" fmla="*/ 1964 h 1980"/>
                  <a:gd name="T30" fmla="*/ 2135 w 2906"/>
                  <a:gd name="T31" fmla="*/ 1907 h 1980"/>
                  <a:gd name="T32" fmla="*/ 2192 w 2906"/>
                  <a:gd name="T33" fmla="*/ 1823 h 1980"/>
                  <a:gd name="T34" fmla="*/ 2207 w 2906"/>
                  <a:gd name="T35" fmla="*/ 1770 h 1980"/>
                  <a:gd name="T36" fmla="*/ 2205 w 2906"/>
                  <a:gd name="T37" fmla="*/ 1303 h 1980"/>
                  <a:gd name="T38" fmla="*/ 2170 w 2906"/>
                  <a:gd name="T39" fmla="*/ 1227 h 1980"/>
                  <a:gd name="T40" fmla="*/ 2105 w 2906"/>
                  <a:gd name="T41" fmla="*/ 1178 h 1980"/>
                  <a:gd name="T42" fmla="*/ 2017 w 2906"/>
                  <a:gd name="T43" fmla="*/ 1166 h 1980"/>
                  <a:gd name="T44" fmla="*/ 1933 w 2906"/>
                  <a:gd name="T45" fmla="*/ 1193 h 1980"/>
                  <a:gd name="T46" fmla="*/ 1879 w 2906"/>
                  <a:gd name="T47" fmla="*/ 1252 h 1980"/>
                  <a:gd name="T48" fmla="*/ 1860 w 2906"/>
                  <a:gd name="T49" fmla="*/ 1340 h 1980"/>
                  <a:gd name="T50" fmla="*/ 548 w 2906"/>
                  <a:gd name="T51" fmla="*/ 1628 h 1980"/>
                  <a:gd name="T52" fmla="*/ 495 w 2906"/>
                  <a:gd name="T53" fmla="*/ 1611 h 1980"/>
                  <a:gd name="T54" fmla="*/ 405 w 2906"/>
                  <a:gd name="T55" fmla="*/ 1541 h 1980"/>
                  <a:gd name="T56" fmla="*/ 359 w 2906"/>
                  <a:gd name="T57" fmla="*/ 1463 h 1980"/>
                  <a:gd name="T58" fmla="*/ 349 w 2906"/>
                  <a:gd name="T59" fmla="*/ 1409 h 1980"/>
                  <a:gd name="T60" fmla="*/ 352 w 2906"/>
                  <a:gd name="T61" fmla="*/ 550 h 1980"/>
                  <a:gd name="T62" fmla="*/ 368 w 2906"/>
                  <a:gd name="T63" fmla="*/ 497 h 1980"/>
                  <a:gd name="T64" fmla="*/ 438 w 2906"/>
                  <a:gd name="T65" fmla="*/ 407 h 1980"/>
                  <a:gd name="T66" fmla="*/ 517 w 2906"/>
                  <a:gd name="T67" fmla="*/ 361 h 1980"/>
                  <a:gd name="T68" fmla="*/ 571 w 2906"/>
                  <a:gd name="T69" fmla="*/ 350 h 1980"/>
                  <a:gd name="T70" fmla="*/ 2357 w 2906"/>
                  <a:gd name="T71" fmla="*/ 353 h 1980"/>
                  <a:gd name="T72" fmla="*/ 2410 w 2906"/>
                  <a:gd name="T73" fmla="*/ 370 h 1980"/>
                  <a:gd name="T74" fmla="*/ 2500 w 2906"/>
                  <a:gd name="T75" fmla="*/ 440 h 1980"/>
                  <a:gd name="T76" fmla="*/ 2546 w 2906"/>
                  <a:gd name="T77" fmla="*/ 518 h 1980"/>
                  <a:gd name="T78" fmla="*/ 2556 w 2906"/>
                  <a:gd name="T79" fmla="*/ 572 h 1980"/>
                  <a:gd name="T80" fmla="*/ 2564 w 2906"/>
                  <a:gd name="T81" fmla="*/ 1856 h 1980"/>
                  <a:gd name="T82" fmla="*/ 2605 w 2906"/>
                  <a:gd name="T83" fmla="*/ 1927 h 1980"/>
                  <a:gd name="T84" fmla="*/ 2676 w 2906"/>
                  <a:gd name="T85" fmla="*/ 1972 h 1980"/>
                  <a:gd name="T86" fmla="*/ 2767 w 2906"/>
                  <a:gd name="T87" fmla="*/ 1978 h 1980"/>
                  <a:gd name="T88" fmla="*/ 2844 w 2906"/>
                  <a:gd name="T89" fmla="*/ 1947 h 1980"/>
                  <a:gd name="T90" fmla="*/ 2892 w 2906"/>
                  <a:gd name="T91" fmla="*/ 1883 h 1980"/>
                  <a:gd name="T92" fmla="*/ 2906 w 2906"/>
                  <a:gd name="T93" fmla="*/ 583 h 1980"/>
                  <a:gd name="T94" fmla="*/ 2889 w 2906"/>
                  <a:gd name="T95" fmla="*/ 428 h 1980"/>
                  <a:gd name="T96" fmla="*/ 2842 w 2906"/>
                  <a:gd name="T97" fmla="*/ 293 h 1980"/>
                  <a:gd name="T98" fmla="*/ 2764 w 2906"/>
                  <a:gd name="T99" fmla="*/ 180 h 1980"/>
                  <a:gd name="T100" fmla="*/ 2662 w 2906"/>
                  <a:gd name="T101" fmla="*/ 92 h 1980"/>
                  <a:gd name="T102" fmla="*/ 2535 w 2906"/>
                  <a:gd name="T103" fmla="*/ 33 h 1980"/>
                  <a:gd name="T104" fmla="*/ 2389 w 2906"/>
                  <a:gd name="T105" fmla="*/ 2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6" h="1980">
                    <a:moveTo>
                      <a:pt x="2325" y="0"/>
                    </a:moveTo>
                    <a:lnTo>
                      <a:pt x="581" y="0"/>
                    </a:lnTo>
                    <a:lnTo>
                      <a:pt x="548" y="1"/>
                    </a:lnTo>
                    <a:lnTo>
                      <a:pt x="517" y="3"/>
                    </a:lnTo>
                    <a:lnTo>
                      <a:pt x="486" y="7"/>
                    </a:lnTo>
                    <a:lnTo>
                      <a:pt x="456" y="11"/>
                    </a:lnTo>
                    <a:lnTo>
                      <a:pt x="427" y="17"/>
                    </a:lnTo>
                    <a:lnTo>
                      <a:pt x="398" y="24"/>
                    </a:lnTo>
                    <a:lnTo>
                      <a:pt x="371" y="33"/>
                    </a:lnTo>
                    <a:lnTo>
                      <a:pt x="344" y="43"/>
                    </a:lnTo>
                    <a:lnTo>
                      <a:pt x="317" y="53"/>
                    </a:lnTo>
                    <a:lnTo>
                      <a:pt x="292" y="65"/>
                    </a:lnTo>
                    <a:lnTo>
                      <a:pt x="267" y="79"/>
                    </a:lnTo>
                    <a:lnTo>
                      <a:pt x="244" y="92"/>
                    </a:lnTo>
                    <a:lnTo>
                      <a:pt x="221" y="108"/>
                    </a:lnTo>
                    <a:lnTo>
                      <a:pt x="200" y="125"/>
                    </a:lnTo>
                    <a:lnTo>
                      <a:pt x="180" y="142"/>
                    </a:lnTo>
                    <a:lnTo>
                      <a:pt x="159" y="161"/>
                    </a:lnTo>
                    <a:lnTo>
                      <a:pt x="142" y="180"/>
                    </a:lnTo>
                    <a:lnTo>
                      <a:pt x="124" y="200"/>
                    </a:lnTo>
                    <a:lnTo>
                      <a:pt x="108" y="223"/>
                    </a:lnTo>
                    <a:lnTo>
                      <a:pt x="92" y="245"/>
                    </a:lnTo>
                    <a:lnTo>
                      <a:pt x="77" y="269"/>
                    </a:lnTo>
                    <a:lnTo>
                      <a:pt x="64" y="293"/>
                    </a:lnTo>
                    <a:lnTo>
                      <a:pt x="53" y="318"/>
                    </a:lnTo>
                    <a:lnTo>
                      <a:pt x="42" y="344"/>
                    </a:lnTo>
                    <a:lnTo>
                      <a:pt x="33" y="371"/>
                    </a:lnTo>
                    <a:lnTo>
                      <a:pt x="24" y="399"/>
                    </a:lnTo>
                    <a:lnTo>
                      <a:pt x="17" y="428"/>
                    </a:lnTo>
                    <a:lnTo>
                      <a:pt x="10" y="458"/>
                    </a:lnTo>
                    <a:lnTo>
                      <a:pt x="6" y="487"/>
                    </a:lnTo>
                    <a:lnTo>
                      <a:pt x="2" y="519"/>
                    </a:lnTo>
                    <a:lnTo>
                      <a:pt x="1" y="550"/>
                    </a:lnTo>
                    <a:lnTo>
                      <a:pt x="0" y="583"/>
                    </a:lnTo>
                    <a:lnTo>
                      <a:pt x="0" y="1398"/>
                    </a:lnTo>
                    <a:lnTo>
                      <a:pt x="1" y="1430"/>
                    </a:lnTo>
                    <a:lnTo>
                      <a:pt x="2" y="1463"/>
                    </a:lnTo>
                    <a:lnTo>
                      <a:pt x="6" y="1493"/>
                    </a:lnTo>
                    <a:lnTo>
                      <a:pt x="10" y="1523"/>
                    </a:lnTo>
                    <a:lnTo>
                      <a:pt x="17" y="1553"/>
                    </a:lnTo>
                    <a:lnTo>
                      <a:pt x="24" y="1582"/>
                    </a:lnTo>
                    <a:lnTo>
                      <a:pt x="33" y="1609"/>
                    </a:lnTo>
                    <a:lnTo>
                      <a:pt x="42" y="1637"/>
                    </a:lnTo>
                    <a:lnTo>
                      <a:pt x="53" y="1663"/>
                    </a:lnTo>
                    <a:lnTo>
                      <a:pt x="64" y="1688"/>
                    </a:lnTo>
                    <a:lnTo>
                      <a:pt x="77" y="1712"/>
                    </a:lnTo>
                    <a:lnTo>
                      <a:pt x="92" y="1736"/>
                    </a:lnTo>
                    <a:lnTo>
                      <a:pt x="108" y="1758"/>
                    </a:lnTo>
                    <a:lnTo>
                      <a:pt x="124" y="1780"/>
                    </a:lnTo>
                    <a:lnTo>
                      <a:pt x="142" y="1800"/>
                    </a:lnTo>
                    <a:lnTo>
                      <a:pt x="159" y="1820"/>
                    </a:lnTo>
                    <a:lnTo>
                      <a:pt x="180" y="1838"/>
                    </a:lnTo>
                    <a:lnTo>
                      <a:pt x="200" y="1856"/>
                    </a:lnTo>
                    <a:lnTo>
                      <a:pt x="221" y="1872"/>
                    </a:lnTo>
                    <a:lnTo>
                      <a:pt x="244" y="1888"/>
                    </a:lnTo>
                    <a:lnTo>
                      <a:pt x="267" y="1902"/>
                    </a:lnTo>
                    <a:lnTo>
                      <a:pt x="292" y="1915"/>
                    </a:lnTo>
                    <a:lnTo>
                      <a:pt x="317" y="1927"/>
                    </a:lnTo>
                    <a:lnTo>
                      <a:pt x="344" y="1938"/>
                    </a:lnTo>
                    <a:lnTo>
                      <a:pt x="371" y="1947"/>
                    </a:lnTo>
                    <a:lnTo>
                      <a:pt x="398" y="1956"/>
                    </a:lnTo>
                    <a:lnTo>
                      <a:pt x="427" y="1963"/>
                    </a:lnTo>
                    <a:lnTo>
                      <a:pt x="456" y="1969"/>
                    </a:lnTo>
                    <a:lnTo>
                      <a:pt x="486" y="1973"/>
                    </a:lnTo>
                    <a:lnTo>
                      <a:pt x="517" y="1977"/>
                    </a:lnTo>
                    <a:lnTo>
                      <a:pt x="548" y="1979"/>
                    </a:lnTo>
                    <a:lnTo>
                      <a:pt x="581" y="1980"/>
                    </a:lnTo>
                    <a:lnTo>
                      <a:pt x="1976" y="1980"/>
                    </a:lnTo>
                    <a:lnTo>
                      <a:pt x="1987" y="1979"/>
                    </a:lnTo>
                    <a:lnTo>
                      <a:pt x="1998" y="1979"/>
                    </a:lnTo>
                    <a:lnTo>
                      <a:pt x="2008" y="1977"/>
                    </a:lnTo>
                    <a:lnTo>
                      <a:pt x="2019" y="1974"/>
                    </a:lnTo>
                    <a:lnTo>
                      <a:pt x="2029" y="1972"/>
                    </a:lnTo>
                    <a:lnTo>
                      <a:pt x="2041" y="1969"/>
                    </a:lnTo>
                    <a:lnTo>
                      <a:pt x="2051" y="1964"/>
                    </a:lnTo>
                    <a:lnTo>
                      <a:pt x="2061" y="1960"/>
                    </a:lnTo>
                    <a:lnTo>
                      <a:pt x="2081" y="1950"/>
                    </a:lnTo>
                    <a:lnTo>
                      <a:pt x="2100" y="1937"/>
                    </a:lnTo>
                    <a:lnTo>
                      <a:pt x="2118" y="1923"/>
                    </a:lnTo>
                    <a:lnTo>
                      <a:pt x="2135" y="1907"/>
                    </a:lnTo>
                    <a:lnTo>
                      <a:pt x="2151" y="1890"/>
                    </a:lnTo>
                    <a:lnTo>
                      <a:pt x="2165" y="1872"/>
                    </a:lnTo>
                    <a:lnTo>
                      <a:pt x="2178" y="1853"/>
                    </a:lnTo>
                    <a:lnTo>
                      <a:pt x="2188" y="1833"/>
                    </a:lnTo>
                    <a:lnTo>
                      <a:pt x="2192" y="1823"/>
                    </a:lnTo>
                    <a:lnTo>
                      <a:pt x="2197" y="1812"/>
                    </a:lnTo>
                    <a:lnTo>
                      <a:pt x="2200" y="1801"/>
                    </a:lnTo>
                    <a:lnTo>
                      <a:pt x="2202" y="1791"/>
                    </a:lnTo>
                    <a:lnTo>
                      <a:pt x="2205" y="1780"/>
                    </a:lnTo>
                    <a:lnTo>
                      <a:pt x="2207" y="1770"/>
                    </a:lnTo>
                    <a:lnTo>
                      <a:pt x="2208" y="1758"/>
                    </a:lnTo>
                    <a:lnTo>
                      <a:pt x="2208" y="1747"/>
                    </a:lnTo>
                    <a:lnTo>
                      <a:pt x="2208" y="1340"/>
                    </a:lnTo>
                    <a:lnTo>
                      <a:pt x="2207" y="1321"/>
                    </a:lnTo>
                    <a:lnTo>
                      <a:pt x="2205" y="1303"/>
                    </a:lnTo>
                    <a:lnTo>
                      <a:pt x="2200" y="1286"/>
                    </a:lnTo>
                    <a:lnTo>
                      <a:pt x="2195" y="1270"/>
                    </a:lnTo>
                    <a:lnTo>
                      <a:pt x="2188" y="1254"/>
                    </a:lnTo>
                    <a:lnTo>
                      <a:pt x="2179" y="1240"/>
                    </a:lnTo>
                    <a:lnTo>
                      <a:pt x="2170" y="1227"/>
                    </a:lnTo>
                    <a:lnTo>
                      <a:pt x="2159" y="1215"/>
                    </a:lnTo>
                    <a:lnTo>
                      <a:pt x="2146" y="1204"/>
                    </a:lnTo>
                    <a:lnTo>
                      <a:pt x="2134" y="1194"/>
                    </a:lnTo>
                    <a:lnTo>
                      <a:pt x="2119" y="1186"/>
                    </a:lnTo>
                    <a:lnTo>
                      <a:pt x="2105" y="1178"/>
                    </a:lnTo>
                    <a:lnTo>
                      <a:pt x="2089" y="1172"/>
                    </a:lnTo>
                    <a:lnTo>
                      <a:pt x="2072" y="1169"/>
                    </a:lnTo>
                    <a:lnTo>
                      <a:pt x="2055" y="1166"/>
                    </a:lnTo>
                    <a:lnTo>
                      <a:pt x="2037" y="1166"/>
                    </a:lnTo>
                    <a:lnTo>
                      <a:pt x="2017" y="1166"/>
                    </a:lnTo>
                    <a:lnTo>
                      <a:pt x="1998" y="1169"/>
                    </a:lnTo>
                    <a:lnTo>
                      <a:pt x="1981" y="1172"/>
                    </a:lnTo>
                    <a:lnTo>
                      <a:pt x="1964" y="1178"/>
                    </a:lnTo>
                    <a:lnTo>
                      <a:pt x="1949" y="1185"/>
                    </a:lnTo>
                    <a:lnTo>
                      <a:pt x="1933" y="1193"/>
                    </a:lnTo>
                    <a:lnTo>
                      <a:pt x="1921" y="1202"/>
                    </a:lnTo>
                    <a:lnTo>
                      <a:pt x="1908" y="1213"/>
                    </a:lnTo>
                    <a:lnTo>
                      <a:pt x="1897" y="1225"/>
                    </a:lnTo>
                    <a:lnTo>
                      <a:pt x="1887" y="1238"/>
                    </a:lnTo>
                    <a:lnTo>
                      <a:pt x="1879" y="1252"/>
                    </a:lnTo>
                    <a:lnTo>
                      <a:pt x="1872" y="1268"/>
                    </a:lnTo>
                    <a:lnTo>
                      <a:pt x="1867" y="1285"/>
                    </a:lnTo>
                    <a:lnTo>
                      <a:pt x="1863" y="1302"/>
                    </a:lnTo>
                    <a:lnTo>
                      <a:pt x="1860" y="1321"/>
                    </a:lnTo>
                    <a:lnTo>
                      <a:pt x="1860" y="1340"/>
                    </a:lnTo>
                    <a:lnTo>
                      <a:pt x="1860" y="1631"/>
                    </a:lnTo>
                    <a:lnTo>
                      <a:pt x="581" y="1631"/>
                    </a:lnTo>
                    <a:lnTo>
                      <a:pt x="571" y="1630"/>
                    </a:lnTo>
                    <a:lnTo>
                      <a:pt x="559" y="1629"/>
                    </a:lnTo>
                    <a:lnTo>
                      <a:pt x="548" y="1628"/>
                    </a:lnTo>
                    <a:lnTo>
                      <a:pt x="538" y="1626"/>
                    </a:lnTo>
                    <a:lnTo>
                      <a:pt x="527" y="1622"/>
                    </a:lnTo>
                    <a:lnTo>
                      <a:pt x="517" y="1619"/>
                    </a:lnTo>
                    <a:lnTo>
                      <a:pt x="505" y="1616"/>
                    </a:lnTo>
                    <a:lnTo>
                      <a:pt x="495" y="1611"/>
                    </a:lnTo>
                    <a:lnTo>
                      <a:pt x="475" y="1600"/>
                    </a:lnTo>
                    <a:lnTo>
                      <a:pt x="456" y="1587"/>
                    </a:lnTo>
                    <a:lnTo>
                      <a:pt x="438" y="1574"/>
                    </a:lnTo>
                    <a:lnTo>
                      <a:pt x="421" y="1558"/>
                    </a:lnTo>
                    <a:lnTo>
                      <a:pt x="405" y="1541"/>
                    </a:lnTo>
                    <a:lnTo>
                      <a:pt x="391" y="1523"/>
                    </a:lnTo>
                    <a:lnTo>
                      <a:pt x="378" y="1503"/>
                    </a:lnTo>
                    <a:lnTo>
                      <a:pt x="368" y="1484"/>
                    </a:lnTo>
                    <a:lnTo>
                      <a:pt x="364" y="1473"/>
                    </a:lnTo>
                    <a:lnTo>
                      <a:pt x="359" y="1463"/>
                    </a:lnTo>
                    <a:lnTo>
                      <a:pt x="356" y="1452"/>
                    </a:lnTo>
                    <a:lnTo>
                      <a:pt x="354" y="1441"/>
                    </a:lnTo>
                    <a:lnTo>
                      <a:pt x="352" y="1431"/>
                    </a:lnTo>
                    <a:lnTo>
                      <a:pt x="349" y="1420"/>
                    </a:lnTo>
                    <a:lnTo>
                      <a:pt x="349" y="1409"/>
                    </a:lnTo>
                    <a:lnTo>
                      <a:pt x="348" y="1398"/>
                    </a:lnTo>
                    <a:lnTo>
                      <a:pt x="348" y="583"/>
                    </a:lnTo>
                    <a:lnTo>
                      <a:pt x="349" y="572"/>
                    </a:lnTo>
                    <a:lnTo>
                      <a:pt x="349" y="561"/>
                    </a:lnTo>
                    <a:lnTo>
                      <a:pt x="352" y="550"/>
                    </a:lnTo>
                    <a:lnTo>
                      <a:pt x="354" y="539"/>
                    </a:lnTo>
                    <a:lnTo>
                      <a:pt x="356" y="529"/>
                    </a:lnTo>
                    <a:lnTo>
                      <a:pt x="359" y="518"/>
                    </a:lnTo>
                    <a:lnTo>
                      <a:pt x="364" y="507"/>
                    </a:lnTo>
                    <a:lnTo>
                      <a:pt x="368" y="497"/>
                    </a:lnTo>
                    <a:lnTo>
                      <a:pt x="378" y="477"/>
                    </a:lnTo>
                    <a:lnTo>
                      <a:pt x="391" y="458"/>
                    </a:lnTo>
                    <a:lnTo>
                      <a:pt x="405" y="440"/>
                    </a:lnTo>
                    <a:lnTo>
                      <a:pt x="421" y="423"/>
                    </a:lnTo>
                    <a:lnTo>
                      <a:pt x="438" y="407"/>
                    </a:lnTo>
                    <a:lnTo>
                      <a:pt x="456" y="393"/>
                    </a:lnTo>
                    <a:lnTo>
                      <a:pt x="475" y="380"/>
                    </a:lnTo>
                    <a:lnTo>
                      <a:pt x="495" y="370"/>
                    </a:lnTo>
                    <a:lnTo>
                      <a:pt x="505" y="366"/>
                    </a:lnTo>
                    <a:lnTo>
                      <a:pt x="517" y="361"/>
                    </a:lnTo>
                    <a:lnTo>
                      <a:pt x="527" y="358"/>
                    </a:lnTo>
                    <a:lnTo>
                      <a:pt x="538" y="354"/>
                    </a:lnTo>
                    <a:lnTo>
                      <a:pt x="548" y="352"/>
                    </a:lnTo>
                    <a:lnTo>
                      <a:pt x="559" y="351"/>
                    </a:lnTo>
                    <a:lnTo>
                      <a:pt x="571" y="350"/>
                    </a:lnTo>
                    <a:lnTo>
                      <a:pt x="581" y="350"/>
                    </a:lnTo>
                    <a:lnTo>
                      <a:pt x="2325" y="350"/>
                    </a:lnTo>
                    <a:lnTo>
                      <a:pt x="2335" y="350"/>
                    </a:lnTo>
                    <a:lnTo>
                      <a:pt x="2346" y="351"/>
                    </a:lnTo>
                    <a:lnTo>
                      <a:pt x="2357" y="353"/>
                    </a:lnTo>
                    <a:lnTo>
                      <a:pt x="2368" y="356"/>
                    </a:lnTo>
                    <a:lnTo>
                      <a:pt x="2379" y="358"/>
                    </a:lnTo>
                    <a:lnTo>
                      <a:pt x="2389" y="361"/>
                    </a:lnTo>
                    <a:lnTo>
                      <a:pt x="2400" y="366"/>
                    </a:lnTo>
                    <a:lnTo>
                      <a:pt x="2410" y="370"/>
                    </a:lnTo>
                    <a:lnTo>
                      <a:pt x="2430" y="380"/>
                    </a:lnTo>
                    <a:lnTo>
                      <a:pt x="2450" y="393"/>
                    </a:lnTo>
                    <a:lnTo>
                      <a:pt x="2468" y="407"/>
                    </a:lnTo>
                    <a:lnTo>
                      <a:pt x="2484" y="423"/>
                    </a:lnTo>
                    <a:lnTo>
                      <a:pt x="2500" y="440"/>
                    </a:lnTo>
                    <a:lnTo>
                      <a:pt x="2515" y="458"/>
                    </a:lnTo>
                    <a:lnTo>
                      <a:pt x="2527" y="477"/>
                    </a:lnTo>
                    <a:lnTo>
                      <a:pt x="2537" y="497"/>
                    </a:lnTo>
                    <a:lnTo>
                      <a:pt x="2542" y="507"/>
                    </a:lnTo>
                    <a:lnTo>
                      <a:pt x="2546" y="518"/>
                    </a:lnTo>
                    <a:lnTo>
                      <a:pt x="2549" y="529"/>
                    </a:lnTo>
                    <a:lnTo>
                      <a:pt x="2552" y="539"/>
                    </a:lnTo>
                    <a:lnTo>
                      <a:pt x="2554" y="550"/>
                    </a:lnTo>
                    <a:lnTo>
                      <a:pt x="2556" y="561"/>
                    </a:lnTo>
                    <a:lnTo>
                      <a:pt x="2556" y="572"/>
                    </a:lnTo>
                    <a:lnTo>
                      <a:pt x="2557" y="583"/>
                    </a:lnTo>
                    <a:lnTo>
                      <a:pt x="2557" y="1806"/>
                    </a:lnTo>
                    <a:lnTo>
                      <a:pt x="2558" y="1823"/>
                    </a:lnTo>
                    <a:lnTo>
                      <a:pt x="2561" y="1839"/>
                    </a:lnTo>
                    <a:lnTo>
                      <a:pt x="2564" y="1856"/>
                    </a:lnTo>
                    <a:lnTo>
                      <a:pt x="2570" y="1872"/>
                    </a:lnTo>
                    <a:lnTo>
                      <a:pt x="2576" y="1887"/>
                    </a:lnTo>
                    <a:lnTo>
                      <a:pt x="2584" y="1901"/>
                    </a:lnTo>
                    <a:lnTo>
                      <a:pt x="2594" y="1915"/>
                    </a:lnTo>
                    <a:lnTo>
                      <a:pt x="2605" y="1927"/>
                    </a:lnTo>
                    <a:lnTo>
                      <a:pt x="2617" y="1938"/>
                    </a:lnTo>
                    <a:lnTo>
                      <a:pt x="2630" y="1949"/>
                    </a:lnTo>
                    <a:lnTo>
                      <a:pt x="2645" y="1958"/>
                    </a:lnTo>
                    <a:lnTo>
                      <a:pt x="2660" y="1965"/>
                    </a:lnTo>
                    <a:lnTo>
                      <a:pt x="2676" y="1972"/>
                    </a:lnTo>
                    <a:lnTo>
                      <a:pt x="2694" y="1977"/>
                    </a:lnTo>
                    <a:lnTo>
                      <a:pt x="2712" y="1979"/>
                    </a:lnTo>
                    <a:lnTo>
                      <a:pt x="2731" y="1980"/>
                    </a:lnTo>
                    <a:lnTo>
                      <a:pt x="2749" y="1979"/>
                    </a:lnTo>
                    <a:lnTo>
                      <a:pt x="2767" y="1978"/>
                    </a:lnTo>
                    <a:lnTo>
                      <a:pt x="2784" y="1974"/>
                    </a:lnTo>
                    <a:lnTo>
                      <a:pt x="2800" y="1970"/>
                    </a:lnTo>
                    <a:lnTo>
                      <a:pt x="2816" y="1963"/>
                    </a:lnTo>
                    <a:lnTo>
                      <a:pt x="2830" y="1956"/>
                    </a:lnTo>
                    <a:lnTo>
                      <a:pt x="2844" y="1947"/>
                    </a:lnTo>
                    <a:lnTo>
                      <a:pt x="2856" y="1937"/>
                    </a:lnTo>
                    <a:lnTo>
                      <a:pt x="2866" y="1926"/>
                    </a:lnTo>
                    <a:lnTo>
                      <a:pt x="2876" y="1913"/>
                    </a:lnTo>
                    <a:lnTo>
                      <a:pt x="2885" y="1899"/>
                    </a:lnTo>
                    <a:lnTo>
                      <a:pt x="2892" y="1883"/>
                    </a:lnTo>
                    <a:lnTo>
                      <a:pt x="2898" y="1866"/>
                    </a:lnTo>
                    <a:lnTo>
                      <a:pt x="2902" y="1847"/>
                    </a:lnTo>
                    <a:lnTo>
                      <a:pt x="2904" y="1827"/>
                    </a:lnTo>
                    <a:lnTo>
                      <a:pt x="2906" y="1806"/>
                    </a:lnTo>
                    <a:lnTo>
                      <a:pt x="2906" y="583"/>
                    </a:lnTo>
                    <a:lnTo>
                      <a:pt x="2904" y="550"/>
                    </a:lnTo>
                    <a:lnTo>
                      <a:pt x="2903" y="519"/>
                    </a:lnTo>
                    <a:lnTo>
                      <a:pt x="2900" y="487"/>
                    </a:lnTo>
                    <a:lnTo>
                      <a:pt x="2895" y="458"/>
                    </a:lnTo>
                    <a:lnTo>
                      <a:pt x="2889" y="428"/>
                    </a:lnTo>
                    <a:lnTo>
                      <a:pt x="2882" y="399"/>
                    </a:lnTo>
                    <a:lnTo>
                      <a:pt x="2873" y="371"/>
                    </a:lnTo>
                    <a:lnTo>
                      <a:pt x="2864" y="344"/>
                    </a:lnTo>
                    <a:lnTo>
                      <a:pt x="2853" y="318"/>
                    </a:lnTo>
                    <a:lnTo>
                      <a:pt x="2842" y="293"/>
                    </a:lnTo>
                    <a:lnTo>
                      <a:pt x="2828" y="269"/>
                    </a:lnTo>
                    <a:lnTo>
                      <a:pt x="2813" y="245"/>
                    </a:lnTo>
                    <a:lnTo>
                      <a:pt x="2799" y="223"/>
                    </a:lnTo>
                    <a:lnTo>
                      <a:pt x="2782" y="200"/>
                    </a:lnTo>
                    <a:lnTo>
                      <a:pt x="2764" y="180"/>
                    </a:lnTo>
                    <a:lnTo>
                      <a:pt x="2746" y="161"/>
                    </a:lnTo>
                    <a:lnTo>
                      <a:pt x="2726" y="142"/>
                    </a:lnTo>
                    <a:lnTo>
                      <a:pt x="2706" y="125"/>
                    </a:lnTo>
                    <a:lnTo>
                      <a:pt x="2684" y="108"/>
                    </a:lnTo>
                    <a:lnTo>
                      <a:pt x="2662" y="92"/>
                    </a:lnTo>
                    <a:lnTo>
                      <a:pt x="2638" y="78"/>
                    </a:lnTo>
                    <a:lnTo>
                      <a:pt x="2614" y="65"/>
                    </a:lnTo>
                    <a:lnTo>
                      <a:pt x="2589" y="53"/>
                    </a:lnTo>
                    <a:lnTo>
                      <a:pt x="2563" y="42"/>
                    </a:lnTo>
                    <a:lnTo>
                      <a:pt x="2535" y="33"/>
                    </a:lnTo>
                    <a:lnTo>
                      <a:pt x="2508" y="24"/>
                    </a:lnTo>
                    <a:lnTo>
                      <a:pt x="2479" y="17"/>
                    </a:lnTo>
                    <a:lnTo>
                      <a:pt x="2450" y="11"/>
                    </a:lnTo>
                    <a:lnTo>
                      <a:pt x="2419" y="6"/>
                    </a:lnTo>
                    <a:lnTo>
                      <a:pt x="2389" y="2"/>
                    </a:lnTo>
                    <a:lnTo>
                      <a:pt x="2356" y="1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4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73" name="Gruppieren 416">
              <a:extLst>
                <a:ext uri="{FF2B5EF4-FFF2-40B4-BE49-F238E27FC236}">
                  <a16:creationId xmlns:a16="http://schemas.microsoft.com/office/drawing/2014/main" id="{4FC35DBE-F6AD-47D1-9E57-3358221D69F1}"/>
                </a:ext>
              </a:extLst>
            </p:cNvPr>
            <p:cNvGrpSpPr/>
            <p:nvPr/>
          </p:nvGrpSpPr>
          <p:grpSpPr>
            <a:xfrm>
              <a:off x="3032794" y="2240964"/>
              <a:ext cx="268508" cy="352256"/>
              <a:chOff x="391489" y="4352795"/>
              <a:chExt cx="337798" cy="443158"/>
            </a:xfrm>
          </p:grpSpPr>
          <p:grpSp>
            <p:nvGrpSpPr>
              <p:cNvPr id="174" name="Group 2107">
                <a:extLst>
                  <a:ext uri="{FF2B5EF4-FFF2-40B4-BE49-F238E27FC236}">
                    <a16:creationId xmlns:a16="http://schemas.microsoft.com/office/drawing/2014/main" id="{CDB2505C-B6E1-4662-913A-1387B58411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489" y="4352795"/>
                <a:ext cx="337798" cy="443158"/>
                <a:chOff x="0" y="0"/>
                <a:chExt cx="1270000" cy="1666117"/>
              </a:xfrm>
            </p:grpSpPr>
            <p:sp>
              <p:nvSpPr>
                <p:cNvPr id="176" name="Shape 2100">
                  <a:extLst>
                    <a:ext uri="{FF2B5EF4-FFF2-40B4-BE49-F238E27FC236}">
                      <a16:creationId xmlns:a16="http://schemas.microsoft.com/office/drawing/2014/main" id="{18427C7F-AD80-4C25-AF86-114E32C7186B}"/>
                    </a:ext>
                  </a:extLst>
                </p:cNvPr>
                <p:cNvSpPr/>
                <p:nvPr/>
              </p:nvSpPr>
              <p:spPr>
                <a:xfrm>
                  <a:off x="244171" y="1532531"/>
                  <a:ext cx="781658" cy="133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00">
                    <a:alpha val="20828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</a:defRPr>
                  </a:pPr>
                  <a:endParaRPr sz="4267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177" name="Group 2106">
                  <a:extLst>
                    <a:ext uri="{FF2B5EF4-FFF2-40B4-BE49-F238E27FC236}">
                      <a16:creationId xmlns:a16="http://schemas.microsoft.com/office/drawing/2014/main" id="{4EB932DD-8015-48D6-B981-09A89888462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70000" cy="1594970"/>
                  <a:chOff x="0" y="0"/>
                  <a:chExt cx="1270000" cy="1594969"/>
                </a:xfrm>
              </p:grpSpPr>
              <p:grpSp>
                <p:nvGrpSpPr>
                  <p:cNvPr id="178" name="Group 2103">
                    <a:extLst>
                      <a:ext uri="{FF2B5EF4-FFF2-40B4-BE49-F238E27FC236}">
                        <a16:creationId xmlns:a16="http://schemas.microsoft.com/office/drawing/2014/main" id="{ED51B582-9986-484D-9EBA-40AA4024028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270000" cy="1594969"/>
                    <a:chOff x="0" y="0"/>
                    <a:chExt cx="1270000" cy="1594968"/>
                  </a:xfrm>
                </p:grpSpPr>
                <p:sp>
                  <p:nvSpPr>
                    <p:cNvPr id="180" name="Shape 2101">
                      <a:extLst>
                        <a:ext uri="{FF2B5EF4-FFF2-40B4-BE49-F238E27FC236}">
                          <a16:creationId xmlns:a16="http://schemas.microsoft.com/office/drawing/2014/main" id="{6EE9C999-D0CF-49AB-808C-7B4830A9E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70000" cy="12700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1" name="Shape 2102">
                      <a:extLst>
                        <a:ext uri="{FF2B5EF4-FFF2-40B4-BE49-F238E27FC236}">
                          <a16:creationId xmlns:a16="http://schemas.microsoft.com/office/drawing/2014/main" id="{8932918B-33D8-4D1A-9A96-A1686787B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88" y="1015133"/>
                      <a:ext cx="1025224" cy="5798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10804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4B1E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7733" tIns="67733" rIns="67733" bIns="67733" numCol="1" anchor="ctr">
                      <a:noAutofit/>
                    </a:bodyPr>
                    <a:lstStyle/>
                    <a:p>
                      <a:pPr lvl="0"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 sz="4267" dirty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79" name="Shape 2104">
                    <a:extLst>
                      <a:ext uri="{FF2B5EF4-FFF2-40B4-BE49-F238E27FC236}">
                        <a16:creationId xmlns:a16="http://schemas.microsoft.com/office/drawing/2014/main" id="{2C311D36-7075-4B8B-96DD-E2048E497C64}"/>
                      </a:ext>
                    </a:extLst>
                  </p:cNvPr>
                  <p:cNvSpPr/>
                  <p:nvPr/>
                </p:nvSpPr>
                <p:spPr>
                  <a:xfrm>
                    <a:off x="168624" y="169071"/>
                    <a:ext cx="932752" cy="932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3200">
                        <a:solidFill>
                          <a:srgbClr val="FFFFFF"/>
                        </a:solidFill>
                      </a:defRPr>
                    </a:pPr>
                    <a:endParaRPr sz="4267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5" name="Freeform 6">
                <a:extLst>
                  <a:ext uri="{FF2B5EF4-FFF2-40B4-BE49-F238E27FC236}">
                    <a16:creationId xmlns:a16="http://schemas.microsoft.com/office/drawing/2014/main" id="{37E41F74-6D37-487E-9E85-77DBBE77F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05" y="4464895"/>
                <a:ext cx="133187" cy="90778"/>
              </a:xfrm>
              <a:custGeom>
                <a:avLst/>
                <a:gdLst>
                  <a:gd name="T0" fmla="*/ 486 w 2906"/>
                  <a:gd name="T1" fmla="*/ 7 h 1980"/>
                  <a:gd name="T2" fmla="*/ 344 w 2906"/>
                  <a:gd name="T3" fmla="*/ 43 h 1980"/>
                  <a:gd name="T4" fmla="*/ 221 w 2906"/>
                  <a:gd name="T5" fmla="*/ 108 h 1980"/>
                  <a:gd name="T6" fmla="*/ 124 w 2906"/>
                  <a:gd name="T7" fmla="*/ 200 h 1980"/>
                  <a:gd name="T8" fmla="*/ 53 w 2906"/>
                  <a:gd name="T9" fmla="*/ 318 h 1980"/>
                  <a:gd name="T10" fmla="*/ 10 w 2906"/>
                  <a:gd name="T11" fmla="*/ 458 h 1980"/>
                  <a:gd name="T12" fmla="*/ 0 w 2906"/>
                  <a:gd name="T13" fmla="*/ 1398 h 1980"/>
                  <a:gd name="T14" fmla="*/ 17 w 2906"/>
                  <a:gd name="T15" fmla="*/ 1553 h 1980"/>
                  <a:gd name="T16" fmla="*/ 64 w 2906"/>
                  <a:gd name="T17" fmla="*/ 1688 h 1980"/>
                  <a:gd name="T18" fmla="*/ 142 w 2906"/>
                  <a:gd name="T19" fmla="*/ 1800 h 1980"/>
                  <a:gd name="T20" fmla="*/ 244 w 2906"/>
                  <a:gd name="T21" fmla="*/ 1888 h 1980"/>
                  <a:gd name="T22" fmla="*/ 371 w 2906"/>
                  <a:gd name="T23" fmla="*/ 1947 h 1980"/>
                  <a:gd name="T24" fmla="*/ 517 w 2906"/>
                  <a:gd name="T25" fmla="*/ 1977 h 1980"/>
                  <a:gd name="T26" fmla="*/ 1998 w 2906"/>
                  <a:gd name="T27" fmla="*/ 1979 h 1980"/>
                  <a:gd name="T28" fmla="*/ 2051 w 2906"/>
                  <a:gd name="T29" fmla="*/ 1964 h 1980"/>
                  <a:gd name="T30" fmla="*/ 2135 w 2906"/>
                  <a:gd name="T31" fmla="*/ 1907 h 1980"/>
                  <a:gd name="T32" fmla="*/ 2192 w 2906"/>
                  <a:gd name="T33" fmla="*/ 1823 h 1980"/>
                  <a:gd name="T34" fmla="*/ 2207 w 2906"/>
                  <a:gd name="T35" fmla="*/ 1770 h 1980"/>
                  <a:gd name="T36" fmla="*/ 2205 w 2906"/>
                  <a:gd name="T37" fmla="*/ 1303 h 1980"/>
                  <a:gd name="T38" fmla="*/ 2170 w 2906"/>
                  <a:gd name="T39" fmla="*/ 1227 h 1980"/>
                  <a:gd name="T40" fmla="*/ 2105 w 2906"/>
                  <a:gd name="T41" fmla="*/ 1178 h 1980"/>
                  <a:gd name="T42" fmla="*/ 2017 w 2906"/>
                  <a:gd name="T43" fmla="*/ 1166 h 1980"/>
                  <a:gd name="T44" fmla="*/ 1933 w 2906"/>
                  <a:gd name="T45" fmla="*/ 1193 h 1980"/>
                  <a:gd name="T46" fmla="*/ 1879 w 2906"/>
                  <a:gd name="T47" fmla="*/ 1252 h 1980"/>
                  <a:gd name="T48" fmla="*/ 1860 w 2906"/>
                  <a:gd name="T49" fmla="*/ 1340 h 1980"/>
                  <a:gd name="T50" fmla="*/ 548 w 2906"/>
                  <a:gd name="T51" fmla="*/ 1628 h 1980"/>
                  <a:gd name="T52" fmla="*/ 495 w 2906"/>
                  <a:gd name="T53" fmla="*/ 1611 h 1980"/>
                  <a:gd name="T54" fmla="*/ 405 w 2906"/>
                  <a:gd name="T55" fmla="*/ 1541 h 1980"/>
                  <a:gd name="T56" fmla="*/ 359 w 2906"/>
                  <a:gd name="T57" fmla="*/ 1463 h 1980"/>
                  <a:gd name="T58" fmla="*/ 349 w 2906"/>
                  <a:gd name="T59" fmla="*/ 1409 h 1980"/>
                  <a:gd name="T60" fmla="*/ 352 w 2906"/>
                  <a:gd name="T61" fmla="*/ 550 h 1980"/>
                  <a:gd name="T62" fmla="*/ 368 w 2906"/>
                  <a:gd name="T63" fmla="*/ 497 h 1980"/>
                  <a:gd name="T64" fmla="*/ 438 w 2906"/>
                  <a:gd name="T65" fmla="*/ 407 h 1980"/>
                  <a:gd name="T66" fmla="*/ 517 w 2906"/>
                  <a:gd name="T67" fmla="*/ 361 h 1980"/>
                  <a:gd name="T68" fmla="*/ 571 w 2906"/>
                  <a:gd name="T69" fmla="*/ 350 h 1980"/>
                  <a:gd name="T70" fmla="*/ 2357 w 2906"/>
                  <a:gd name="T71" fmla="*/ 353 h 1980"/>
                  <a:gd name="T72" fmla="*/ 2410 w 2906"/>
                  <a:gd name="T73" fmla="*/ 370 h 1980"/>
                  <a:gd name="T74" fmla="*/ 2500 w 2906"/>
                  <a:gd name="T75" fmla="*/ 440 h 1980"/>
                  <a:gd name="T76" fmla="*/ 2546 w 2906"/>
                  <a:gd name="T77" fmla="*/ 518 h 1980"/>
                  <a:gd name="T78" fmla="*/ 2556 w 2906"/>
                  <a:gd name="T79" fmla="*/ 572 h 1980"/>
                  <a:gd name="T80" fmla="*/ 2564 w 2906"/>
                  <a:gd name="T81" fmla="*/ 1856 h 1980"/>
                  <a:gd name="T82" fmla="*/ 2605 w 2906"/>
                  <a:gd name="T83" fmla="*/ 1927 h 1980"/>
                  <a:gd name="T84" fmla="*/ 2676 w 2906"/>
                  <a:gd name="T85" fmla="*/ 1972 h 1980"/>
                  <a:gd name="T86" fmla="*/ 2767 w 2906"/>
                  <a:gd name="T87" fmla="*/ 1978 h 1980"/>
                  <a:gd name="T88" fmla="*/ 2844 w 2906"/>
                  <a:gd name="T89" fmla="*/ 1947 h 1980"/>
                  <a:gd name="T90" fmla="*/ 2892 w 2906"/>
                  <a:gd name="T91" fmla="*/ 1883 h 1980"/>
                  <a:gd name="T92" fmla="*/ 2906 w 2906"/>
                  <a:gd name="T93" fmla="*/ 583 h 1980"/>
                  <a:gd name="T94" fmla="*/ 2889 w 2906"/>
                  <a:gd name="T95" fmla="*/ 428 h 1980"/>
                  <a:gd name="T96" fmla="*/ 2842 w 2906"/>
                  <a:gd name="T97" fmla="*/ 293 h 1980"/>
                  <a:gd name="T98" fmla="*/ 2764 w 2906"/>
                  <a:gd name="T99" fmla="*/ 180 h 1980"/>
                  <a:gd name="T100" fmla="*/ 2662 w 2906"/>
                  <a:gd name="T101" fmla="*/ 92 h 1980"/>
                  <a:gd name="T102" fmla="*/ 2535 w 2906"/>
                  <a:gd name="T103" fmla="*/ 33 h 1980"/>
                  <a:gd name="T104" fmla="*/ 2389 w 2906"/>
                  <a:gd name="T105" fmla="*/ 2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06" h="1980">
                    <a:moveTo>
                      <a:pt x="2325" y="0"/>
                    </a:moveTo>
                    <a:lnTo>
                      <a:pt x="581" y="0"/>
                    </a:lnTo>
                    <a:lnTo>
                      <a:pt x="548" y="1"/>
                    </a:lnTo>
                    <a:lnTo>
                      <a:pt x="517" y="3"/>
                    </a:lnTo>
                    <a:lnTo>
                      <a:pt x="486" y="7"/>
                    </a:lnTo>
                    <a:lnTo>
                      <a:pt x="456" y="11"/>
                    </a:lnTo>
                    <a:lnTo>
                      <a:pt x="427" y="17"/>
                    </a:lnTo>
                    <a:lnTo>
                      <a:pt x="398" y="24"/>
                    </a:lnTo>
                    <a:lnTo>
                      <a:pt x="371" y="33"/>
                    </a:lnTo>
                    <a:lnTo>
                      <a:pt x="344" y="43"/>
                    </a:lnTo>
                    <a:lnTo>
                      <a:pt x="317" y="53"/>
                    </a:lnTo>
                    <a:lnTo>
                      <a:pt x="292" y="65"/>
                    </a:lnTo>
                    <a:lnTo>
                      <a:pt x="267" y="79"/>
                    </a:lnTo>
                    <a:lnTo>
                      <a:pt x="244" y="92"/>
                    </a:lnTo>
                    <a:lnTo>
                      <a:pt x="221" y="108"/>
                    </a:lnTo>
                    <a:lnTo>
                      <a:pt x="200" y="125"/>
                    </a:lnTo>
                    <a:lnTo>
                      <a:pt x="180" y="142"/>
                    </a:lnTo>
                    <a:lnTo>
                      <a:pt x="159" y="161"/>
                    </a:lnTo>
                    <a:lnTo>
                      <a:pt x="142" y="180"/>
                    </a:lnTo>
                    <a:lnTo>
                      <a:pt x="124" y="200"/>
                    </a:lnTo>
                    <a:lnTo>
                      <a:pt x="108" y="223"/>
                    </a:lnTo>
                    <a:lnTo>
                      <a:pt x="92" y="245"/>
                    </a:lnTo>
                    <a:lnTo>
                      <a:pt x="77" y="269"/>
                    </a:lnTo>
                    <a:lnTo>
                      <a:pt x="64" y="293"/>
                    </a:lnTo>
                    <a:lnTo>
                      <a:pt x="53" y="318"/>
                    </a:lnTo>
                    <a:lnTo>
                      <a:pt x="42" y="344"/>
                    </a:lnTo>
                    <a:lnTo>
                      <a:pt x="33" y="371"/>
                    </a:lnTo>
                    <a:lnTo>
                      <a:pt x="24" y="399"/>
                    </a:lnTo>
                    <a:lnTo>
                      <a:pt x="17" y="428"/>
                    </a:lnTo>
                    <a:lnTo>
                      <a:pt x="10" y="458"/>
                    </a:lnTo>
                    <a:lnTo>
                      <a:pt x="6" y="487"/>
                    </a:lnTo>
                    <a:lnTo>
                      <a:pt x="2" y="519"/>
                    </a:lnTo>
                    <a:lnTo>
                      <a:pt x="1" y="550"/>
                    </a:lnTo>
                    <a:lnTo>
                      <a:pt x="0" y="583"/>
                    </a:lnTo>
                    <a:lnTo>
                      <a:pt x="0" y="1398"/>
                    </a:lnTo>
                    <a:lnTo>
                      <a:pt x="1" y="1430"/>
                    </a:lnTo>
                    <a:lnTo>
                      <a:pt x="2" y="1463"/>
                    </a:lnTo>
                    <a:lnTo>
                      <a:pt x="6" y="1493"/>
                    </a:lnTo>
                    <a:lnTo>
                      <a:pt x="10" y="1523"/>
                    </a:lnTo>
                    <a:lnTo>
                      <a:pt x="17" y="1553"/>
                    </a:lnTo>
                    <a:lnTo>
                      <a:pt x="24" y="1582"/>
                    </a:lnTo>
                    <a:lnTo>
                      <a:pt x="33" y="1609"/>
                    </a:lnTo>
                    <a:lnTo>
                      <a:pt x="42" y="1637"/>
                    </a:lnTo>
                    <a:lnTo>
                      <a:pt x="53" y="1663"/>
                    </a:lnTo>
                    <a:lnTo>
                      <a:pt x="64" y="1688"/>
                    </a:lnTo>
                    <a:lnTo>
                      <a:pt x="77" y="1712"/>
                    </a:lnTo>
                    <a:lnTo>
                      <a:pt x="92" y="1736"/>
                    </a:lnTo>
                    <a:lnTo>
                      <a:pt x="108" y="1758"/>
                    </a:lnTo>
                    <a:lnTo>
                      <a:pt x="124" y="1780"/>
                    </a:lnTo>
                    <a:lnTo>
                      <a:pt x="142" y="1800"/>
                    </a:lnTo>
                    <a:lnTo>
                      <a:pt x="159" y="1820"/>
                    </a:lnTo>
                    <a:lnTo>
                      <a:pt x="180" y="1838"/>
                    </a:lnTo>
                    <a:lnTo>
                      <a:pt x="200" y="1856"/>
                    </a:lnTo>
                    <a:lnTo>
                      <a:pt x="221" y="1872"/>
                    </a:lnTo>
                    <a:lnTo>
                      <a:pt x="244" y="1888"/>
                    </a:lnTo>
                    <a:lnTo>
                      <a:pt x="267" y="1902"/>
                    </a:lnTo>
                    <a:lnTo>
                      <a:pt x="292" y="1915"/>
                    </a:lnTo>
                    <a:lnTo>
                      <a:pt x="317" y="1927"/>
                    </a:lnTo>
                    <a:lnTo>
                      <a:pt x="344" y="1938"/>
                    </a:lnTo>
                    <a:lnTo>
                      <a:pt x="371" y="1947"/>
                    </a:lnTo>
                    <a:lnTo>
                      <a:pt x="398" y="1956"/>
                    </a:lnTo>
                    <a:lnTo>
                      <a:pt x="427" y="1963"/>
                    </a:lnTo>
                    <a:lnTo>
                      <a:pt x="456" y="1969"/>
                    </a:lnTo>
                    <a:lnTo>
                      <a:pt x="486" y="1973"/>
                    </a:lnTo>
                    <a:lnTo>
                      <a:pt x="517" y="1977"/>
                    </a:lnTo>
                    <a:lnTo>
                      <a:pt x="548" y="1979"/>
                    </a:lnTo>
                    <a:lnTo>
                      <a:pt x="581" y="1980"/>
                    </a:lnTo>
                    <a:lnTo>
                      <a:pt x="1976" y="1980"/>
                    </a:lnTo>
                    <a:lnTo>
                      <a:pt x="1987" y="1979"/>
                    </a:lnTo>
                    <a:lnTo>
                      <a:pt x="1998" y="1979"/>
                    </a:lnTo>
                    <a:lnTo>
                      <a:pt x="2008" y="1977"/>
                    </a:lnTo>
                    <a:lnTo>
                      <a:pt x="2019" y="1974"/>
                    </a:lnTo>
                    <a:lnTo>
                      <a:pt x="2029" y="1972"/>
                    </a:lnTo>
                    <a:lnTo>
                      <a:pt x="2041" y="1969"/>
                    </a:lnTo>
                    <a:lnTo>
                      <a:pt x="2051" y="1964"/>
                    </a:lnTo>
                    <a:lnTo>
                      <a:pt x="2061" y="1960"/>
                    </a:lnTo>
                    <a:lnTo>
                      <a:pt x="2081" y="1950"/>
                    </a:lnTo>
                    <a:lnTo>
                      <a:pt x="2100" y="1937"/>
                    </a:lnTo>
                    <a:lnTo>
                      <a:pt x="2118" y="1923"/>
                    </a:lnTo>
                    <a:lnTo>
                      <a:pt x="2135" y="1907"/>
                    </a:lnTo>
                    <a:lnTo>
                      <a:pt x="2151" y="1890"/>
                    </a:lnTo>
                    <a:lnTo>
                      <a:pt x="2165" y="1872"/>
                    </a:lnTo>
                    <a:lnTo>
                      <a:pt x="2178" y="1853"/>
                    </a:lnTo>
                    <a:lnTo>
                      <a:pt x="2188" y="1833"/>
                    </a:lnTo>
                    <a:lnTo>
                      <a:pt x="2192" y="1823"/>
                    </a:lnTo>
                    <a:lnTo>
                      <a:pt x="2197" y="1812"/>
                    </a:lnTo>
                    <a:lnTo>
                      <a:pt x="2200" y="1801"/>
                    </a:lnTo>
                    <a:lnTo>
                      <a:pt x="2202" y="1791"/>
                    </a:lnTo>
                    <a:lnTo>
                      <a:pt x="2205" y="1780"/>
                    </a:lnTo>
                    <a:lnTo>
                      <a:pt x="2207" y="1770"/>
                    </a:lnTo>
                    <a:lnTo>
                      <a:pt x="2208" y="1758"/>
                    </a:lnTo>
                    <a:lnTo>
                      <a:pt x="2208" y="1747"/>
                    </a:lnTo>
                    <a:lnTo>
                      <a:pt x="2208" y="1340"/>
                    </a:lnTo>
                    <a:lnTo>
                      <a:pt x="2207" y="1321"/>
                    </a:lnTo>
                    <a:lnTo>
                      <a:pt x="2205" y="1303"/>
                    </a:lnTo>
                    <a:lnTo>
                      <a:pt x="2200" y="1286"/>
                    </a:lnTo>
                    <a:lnTo>
                      <a:pt x="2195" y="1270"/>
                    </a:lnTo>
                    <a:lnTo>
                      <a:pt x="2188" y="1254"/>
                    </a:lnTo>
                    <a:lnTo>
                      <a:pt x="2179" y="1240"/>
                    </a:lnTo>
                    <a:lnTo>
                      <a:pt x="2170" y="1227"/>
                    </a:lnTo>
                    <a:lnTo>
                      <a:pt x="2159" y="1215"/>
                    </a:lnTo>
                    <a:lnTo>
                      <a:pt x="2146" y="1204"/>
                    </a:lnTo>
                    <a:lnTo>
                      <a:pt x="2134" y="1194"/>
                    </a:lnTo>
                    <a:lnTo>
                      <a:pt x="2119" y="1186"/>
                    </a:lnTo>
                    <a:lnTo>
                      <a:pt x="2105" y="1178"/>
                    </a:lnTo>
                    <a:lnTo>
                      <a:pt x="2089" y="1172"/>
                    </a:lnTo>
                    <a:lnTo>
                      <a:pt x="2072" y="1169"/>
                    </a:lnTo>
                    <a:lnTo>
                      <a:pt x="2055" y="1166"/>
                    </a:lnTo>
                    <a:lnTo>
                      <a:pt x="2037" y="1166"/>
                    </a:lnTo>
                    <a:lnTo>
                      <a:pt x="2017" y="1166"/>
                    </a:lnTo>
                    <a:lnTo>
                      <a:pt x="1998" y="1169"/>
                    </a:lnTo>
                    <a:lnTo>
                      <a:pt x="1981" y="1172"/>
                    </a:lnTo>
                    <a:lnTo>
                      <a:pt x="1964" y="1178"/>
                    </a:lnTo>
                    <a:lnTo>
                      <a:pt x="1949" y="1185"/>
                    </a:lnTo>
                    <a:lnTo>
                      <a:pt x="1933" y="1193"/>
                    </a:lnTo>
                    <a:lnTo>
                      <a:pt x="1921" y="1202"/>
                    </a:lnTo>
                    <a:lnTo>
                      <a:pt x="1908" y="1213"/>
                    </a:lnTo>
                    <a:lnTo>
                      <a:pt x="1897" y="1225"/>
                    </a:lnTo>
                    <a:lnTo>
                      <a:pt x="1887" y="1238"/>
                    </a:lnTo>
                    <a:lnTo>
                      <a:pt x="1879" y="1252"/>
                    </a:lnTo>
                    <a:lnTo>
                      <a:pt x="1872" y="1268"/>
                    </a:lnTo>
                    <a:lnTo>
                      <a:pt x="1867" y="1285"/>
                    </a:lnTo>
                    <a:lnTo>
                      <a:pt x="1863" y="1302"/>
                    </a:lnTo>
                    <a:lnTo>
                      <a:pt x="1860" y="1321"/>
                    </a:lnTo>
                    <a:lnTo>
                      <a:pt x="1860" y="1340"/>
                    </a:lnTo>
                    <a:lnTo>
                      <a:pt x="1860" y="1631"/>
                    </a:lnTo>
                    <a:lnTo>
                      <a:pt x="581" y="1631"/>
                    </a:lnTo>
                    <a:lnTo>
                      <a:pt x="571" y="1630"/>
                    </a:lnTo>
                    <a:lnTo>
                      <a:pt x="559" y="1629"/>
                    </a:lnTo>
                    <a:lnTo>
                      <a:pt x="548" y="1628"/>
                    </a:lnTo>
                    <a:lnTo>
                      <a:pt x="538" y="1626"/>
                    </a:lnTo>
                    <a:lnTo>
                      <a:pt x="527" y="1622"/>
                    </a:lnTo>
                    <a:lnTo>
                      <a:pt x="517" y="1619"/>
                    </a:lnTo>
                    <a:lnTo>
                      <a:pt x="505" y="1616"/>
                    </a:lnTo>
                    <a:lnTo>
                      <a:pt x="495" y="1611"/>
                    </a:lnTo>
                    <a:lnTo>
                      <a:pt x="475" y="1600"/>
                    </a:lnTo>
                    <a:lnTo>
                      <a:pt x="456" y="1587"/>
                    </a:lnTo>
                    <a:lnTo>
                      <a:pt x="438" y="1574"/>
                    </a:lnTo>
                    <a:lnTo>
                      <a:pt x="421" y="1558"/>
                    </a:lnTo>
                    <a:lnTo>
                      <a:pt x="405" y="1541"/>
                    </a:lnTo>
                    <a:lnTo>
                      <a:pt x="391" y="1523"/>
                    </a:lnTo>
                    <a:lnTo>
                      <a:pt x="378" y="1503"/>
                    </a:lnTo>
                    <a:lnTo>
                      <a:pt x="368" y="1484"/>
                    </a:lnTo>
                    <a:lnTo>
                      <a:pt x="364" y="1473"/>
                    </a:lnTo>
                    <a:lnTo>
                      <a:pt x="359" y="1463"/>
                    </a:lnTo>
                    <a:lnTo>
                      <a:pt x="356" y="1452"/>
                    </a:lnTo>
                    <a:lnTo>
                      <a:pt x="354" y="1441"/>
                    </a:lnTo>
                    <a:lnTo>
                      <a:pt x="352" y="1431"/>
                    </a:lnTo>
                    <a:lnTo>
                      <a:pt x="349" y="1420"/>
                    </a:lnTo>
                    <a:lnTo>
                      <a:pt x="349" y="1409"/>
                    </a:lnTo>
                    <a:lnTo>
                      <a:pt x="348" y="1398"/>
                    </a:lnTo>
                    <a:lnTo>
                      <a:pt x="348" y="583"/>
                    </a:lnTo>
                    <a:lnTo>
                      <a:pt x="349" y="572"/>
                    </a:lnTo>
                    <a:lnTo>
                      <a:pt x="349" y="561"/>
                    </a:lnTo>
                    <a:lnTo>
                      <a:pt x="352" y="550"/>
                    </a:lnTo>
                    <a:lnTo>
                      <a:pt x="354" y="539"/>
                    </a:lnTo>
                    <a:lnTo>
                      <a:pt x="356" y="529"/>
                    </a:lnTo>
                    <a:lnTo>
                      <a:pt x="359" y="518"/>
                    </a:lnTo>
                    <a:lnTo>
                      <a:pt x="364" y="507"/>
                    </a:lnTo>
                    <a:lnTo>
                      <a:pt x="368" y="497"/>
                    </a:lnTo>
                    <a:lnTo>
                      <a:pt x="378" y="477"/>
                    </a:lnTo>
                    <a:lnTo>
                      <a:pt x="391" y="458"/>
                    </a:lnTo>
                    <a:lnTo>
                      <a:pt x="405" y="440"/>
                    </a:lnTo>
                    <a:lnTo>
                      <a:pt x="421" y="423"/>
                    </a:lnTo>
                    <a:lnTo>
                      <a:pt x="438" y="407"/>
                    </a:lnTo>
                    <a:lnTo>
                      <a:pt x="456" y="393"/>
                    </a:lnTo>
                    <a:lnTo>
                      <a:pt x="475" y="380"/>
                    </a:lnTo>
                    <a:lnTo>
                      <a:pt x="495" y="370"/>
                    </a:lnTo>
                    <a:lnTo>
                      <a:pt x="505" y="366"/>
                    </a:lnTo>
                    <a:lnTo>
                      <a:pt x="517" y="361"/>
                    </a:lnTo>
                    <a:lnTo>
                      <a:pt x="527" y="358"/>
                    </a:lnTo>
                    <a:lnTo>
                      <a:pt x="538" y="354"/>
                    </a:lnTo>
                    <a:lnTo>
                      <a:pt x="548" y="352"/>
                    </a:lnTo>
                    <a:lnTo>
                      <a:pt x="559" y="351"/>
                    </a:lnTo>
                    <a:lnTo>
                      <a:pt x="571" y="350"/>
                    </a:lnTo>
                    <a:lnTo>
                      <a:pt x="581" y="350"/>
                    </a:lnTo>
                    <a:lnTo>
                      <a:pt x="2325" y="350"/>
                    </a:lnTo>
                    <a:lnTo>
                      <a:pt x="2335" y="350"/>
                    </a:lnTo>
                    <a:lnTo>
                      <a:pt x="2346" y="351"/>
                    </a:lnTo>
                    <a:lnTo>
                      <a:pt x="2357" y="353"/>
                    </a:lnTo>
                    <a:lnTo>
                      <a:pt x="2368" y="356"/>
                    </a:lnTo>
                    <a:lnTo>
                      <a:pt x="2379" y="358"/>
                    </a:lnTo>
                    <a:lnTo>
                      <a:pt x="2389" y="361"/>
                    </a:lnTo>
                    <a:lnTo>
                      <a:pt x="2400" y="366"/>
                    </a:lnTo>
                    <a:lnTo>
                      <a:pt x="2410" y="370"/>
                    </a:lnTo>
                    <a:lnTo>
                      <a:pt x="2430" y="380"/>
                    </a:lnTo>
                    <a:lnTo>
                      <a:pt x="2450" y="393"/>
                    </a:lnTo>
                    <a:lnTo>
                      <a:pt x="2468" y="407"/>
                    </a:lnTo>
                    <a:lnTo>
                      <a:pt x="2484" y="423"/>
                    </a:lnTo>
                    <a:lnTo>
                      <a:pt x="2500" y="440"/>
                    </a:lnTo>
                    <a:lnTo>
                      <a:pt x="2515" y="458"/>
                    </a:lnTo>
                    <a:lnTo>
                      <a:pt x="2527" y="477"/>
                    </a:lnTo>
                    <a:lnTo>
                      <a:pt x="2537" y="497"/>
                    </a:lnTo>
                    <a:lnTo>
                      <a:pt x="2542" y="507"/>
                    </a:lnTo>
                    <a:lnTo>
                      <a:pt x="2546" y="518"/>
                    </a:lnTo>
                    <a:lnTo>
                      <a:pt x="2549" y="529"/>
                    </a:lnTo>
                    <a:lnTo>
                      <a:pt x="2552" y="539"/>
                    </a:lnTo>
                    <a:lnTo>
                      <a:pt x="2554" y="550"/>
                    </a:lnTo>
                    <a:lnTo>
                      <a:pt x="2556" y="561"/>
                    </a:lnTo>
                    <a:lnTo>
                      <a:pt x="2556" y="572"/>
                    </a:lnTo>
                    <a:lnTo>
                      <a:pt x="2557" y="583"/>
                    </a:lnTo>
                    <a:lnTo>
                      <a:pt x="2557" y="1806"/>
                    </a:lnTo>
                    <a:lnTo>
                      <a:pt x="2558" y="1823"/>
                    </a:lnTo>
                    <a:lnTo>
                      <a:pt x="2561" y="1839"/>
                    </a:lnTo>
                    <a:lnTo>
                      <a:pt x="2564" y="1856"/>
                    </a:lnTo>
                    <a:lnTo>
                      <a:pt x="2570" y="1872"/>
                    </a:lnTo>
                    <a:lnTo>
                      <a:pt x="2576" y="1887"/>
                    </a:lnTo>
                    <a:lnTo>
                      <a:pt x="2584" y="1901"/>
                    </a:lnTo>
                    <a:lnTo>
                      <a:pt x="2594" y="1915"/>
                    </a:lnTo>
                    <a:lnTo>
                      <a:pt x="2605" y="1927"/>
                    </a:lnTo>
                    <a:lnTo>
                      <a:pt x="2617" y="1938"/>
                    </a:lnTo>
                    <a:lnTo>
                      <a:pt x="2630" y="1949"/>
                    </a:lnTo>
                    <a:lnTo>
                      <a:pt x="2645" y="1958"/>
                    </a:lnTo>
                    <a:lnTo>
                      <a:pt x="2660" y="1965"/>
                    </a:lnTo>
                    <a:lnTo>
                      <a:pt x="2676" y="1972"/>
                    </a:lnTo>
                    <a:lnTo>
                      <a:pt x="2694" y="1977"/>
                    </a:lnTo>
                    <a:lnTo>
                      <a:pt x="2712" y="1979"/>
                    </a:lnTo>
                    <a:lnTo>
                      <a:pt x="2731" y="1980"/>
                    </a:lnTo>
                    <a:lnTo>
                      <a:pt x="2749" y="1979"/>
                    </a:lnTo>
                    <a:lnTo>
                      <a:pt x="2767" y="1978"/>
                    </a:lnTo>
                    <a:lnTo>
                      <a:pt x="2784" y="1974"/>
                    </a:lnTo>
                    <a:lnTo>
                      <a:pt x="2800" y="1970"/>
                    </a:lnTo>
                    <a:lnTo>
                      <a:pt x="2816" y="1963"/>
                    </a:lnTo>
                    <a:lnTo>
                      <a:pt x="2830" y="1956"/>
                    </a:lnTo>
                    <a:lnTo>
                      <a:pt x="2844" y="1947"/>
                    </a:lnTo>
                    <a:lnTo>
                      <a:pt x="2856" y="1937"/>
                    </a:lnTo>
                    <a:lnTo>
                      <a:pt x="2866" y="1926"/>
                    </a:lnTo>
                    <a:lnTo>
                      <a:pt x="2876" y="1913"/>
                    </a:lnTo>
                    <a:lnTo>
                      <a:pt x="2885" y="1899"/>
                    </a:lnTo>
                    <a:lnTo>
                      <a:pt x="2892" y="1883"/>
                    </a:lnTo>
                    <a:lnTo>
                      <a:pt x="2898" y="1866"/>
                    </a:lnTo>
                    <a:lnTo>
                      <a:pt x="2902" y="1847"/>
                    </a:lnTo>
                    <a:lnTo>
                      <a:pt x="2904" y="1827"/>
                    </a:lnTo>
                    <a:lnTo>
                      <a:pt x="2906" y="1806"/>
                    </a:lnTo>
                    <a:lnTo>
                      <a:pt x="2906" y="583"/>
                    </a:lnTo>
                    <a:lnTo>
                      <a:pt x="2904" y="550"/>
                    </a:lnTo>
                    <a:lnTo>
                      <a:pt x="2903" y="519"/>
                    </a:lnTo>
                    <a:lnTo>
                      <a:pt x="2900" y="487"/>
                    </a:lnTo>
                    <a:lnTo>
                      <a:pt x="2895" y="458"/>
                    </a:lnTo>
                    <a:lnTo>
                      <a:pt x="2889" y="428"/>
                    </a:lnTo>
                    <a:lnTo>
                      <a:pt x="2882" y="399"/>
                    </a:lnTo>
                    <a:lnTo>
                      <a:pt x="2873" y="371"/>
                    </a:lnTo>
                    <a:lnTo>
                      <a:pt x="2864" y="344"/>
                    </a:lnTo>
                    <a:lnTo>
                      <a:pt x="2853" y="318"/>
                    </a:lnTo>
                    <a:lnTo>
                      <a:pt x="2842" y="293"/>
                    </a:lnTo>
                    <a:lnTo>
                      <a:pt x="2828" y="269"/>
                    </a:lnTo>
                    <a:lnTo>
                      <a:pt x="2813" y="245"/>
                    </a:lnTo>
                    <a:lnTo>
                      <a:pt x="2799" y="223"/>
                    </a:lnTo>
                    <a:lnTo>
                      <a:pt x="2782" y="200"/>
                    </a:lnTo>
                    <a:lnTo>
                      <a:pt x="2764" y="180"/>
                    </a:lnTo>
                    <a:lnTo>
                      <a:pt x="2746" y="161"/>
                    </a:lnTo>
                    <a:lnTo>
                      <a:pt x="2726" y="142"/>
                    </a:lnTo>
                    <a:lnTo>
                      <a:pt x="2706" y="125"/>
                    </a:lnTo>
                    <a:lnTo>
                      <a:pt x="2684" y="108"/>
                    </a:lnTo>
                    <a:lnTo>
                      <a:pt x="2662" y="92"/>
                    </a:lnTo>
                    <a:lnTo>
                      <a:pt x="2638" y="78"/>
                    </a:lnTo>
                    <a:lnTo>
                      <a:pt x="2614" y="65"/>
                    </a:lnTo>
                    <a:lnTo>
                      <a:pt x="2589" y="53"/>
                    </a:lnTo>
                    <a:lnTo>
                      <a:pt x="2563" y="42"/>
                    </a:lnTo>
                    <a:lnTo>
                      <a:pt x="2535" y="33"/>
                    </a:lnTo>
                    <a:lnTo>
                      <a:pt x="2508" y="24"/>
                    </a:lnTo>
                    <a:lnTo>
                      <a:pt x="2479" y="17"/>
                    </a:lnTo>
                    <a:lnTo>
                      <a:pt x="2450" y="11"/>
                    </a:lnTo>
                    <a:lnTo>
                      <a:pt x="2419" y="6"/>
                    </a:lnTo>
                    <a:lnTo>
                      <a:pt x="2389" y="2"/>
                    </a:lnTo>
                    <a:lnTo>
                      <a:pt x="2356" y="1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40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15" name="Line 5">
            <a:extLst>
              <a:ext uri="{FF2B5EF4-FFF2-40B4-BE49-F238E27FC236}">
                <a16:creationId xmlns:a16="http://schemas.microsoft.com/office/drawing/2014/main" id="{24EFD293-C365-4FA2-BAEF-458839BA9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76" y="76979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6" name="Line 6">
            <a:extLst>
              <a:ext uri="{FF2B5EF4-FFF2-40B4-BE49-F238E27FC236}">
                <a16:creationId xmlns:a16="http://schemas.microsoft.com/office/drawing/2014/main" id="{F13B4149-D680-4A05-9A0B-10887984A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976" y="76979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7" name="Title 2">
            <a:extLst>
              <a:ext uri="{FF2B5EF4-FFF2-40B4-BE49-F238E27FC236}">
                <a16:creationId xmlns:a16="http://schemas.microsoft.com/office/drawing/2014/main" id="{73DB2936-1D7F-4160-981C-C6E5551F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38" y="332658"/>
            <a:ext cx="11234631" cy="792675"/>
          </a:xfrm>
        </p:spPr>
        <p:txBody>
          <a:bodyPr anchor="b">
            <a:normAutofit/>
          </a:bodyPr>
          <a:lstStyle/>
          <a:p>
            <a:r>
              <a:rPr lang="sk-SK" sz="4400" i="1" dirty="0">
                <a:solidFill>
                  <a:schemeClr val="accent1"/>
                </a:solidFill>
              </a:rPr>
              <a:t>Asseco Solutions </a:t>
            </a:r>
            <a:r>
              <a:rPr lang="sk-SK" sz="4400" i="1" dirty="0"/>
              <a:t>na Slovensku</a:t>
            </a:r>
            <a:endParaRPr lang="de-DE" sz="4400" i="1" dirty="0"/>
          </a:p>
        </p:txBody>
      </p:sp>
      <p:sp>
        <p:nvSpPr>
          <p:cNvPr id="218" name="Oval 4">
            <a:extLst>
              <a:ext uri="{FF2B5EF4-FFF2-40B4-BE49-F238E27FC236}">
                <a16:creationId xmlns:a16="http://schemas.microsoft.com/office/drawing/2014/main" id="{0CFCAF90-8EF2-454D-B3E5-ADB9E69B0ECB}"/>
              </a:ext>
            </a:extLst>
          </p:cNvPr>
          <p:cNvSpPr/>
          <p:nvPr/>
        </p:nvSpPr>
        <p:spPr>
          <a:xfrm>
            <a:off x="753724" y="1651377"/>
            <a:ext cx="879544" cy="764019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r>
              <a:rPr lang="sk-SK" sz="2667" b="1" dirty="0">
                <a:solidFill>
                  <a:schemeClr val="bg1"/>
                </a:solidFill>
                <a:latin typeface="Calibri" panose="020F0502020204030204" pitchFamily="34" charset="0"/>
              </a:rPr>
              <a:t>x</a:t>
            </a:r>
            <a:endParaRPr lang="en-US" sz="2667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9" name="Rectangle 6">
            <a:extLst>
              <a:ext uri="{FF2B5EF4-FFF2-40B4-BE49-F238E27FC236}">
                <a16:creationId xmlns:a16="http://schemas.microsoft.com/office/drawing/2014/main" id="{5CE4C722-A9B2-4847-B711-241162B16F73}"/>
              </a:ext>
            </a:extLst>
          </p:cNvPr>
          <p:cNvSpPr/>
          <p:nvPr/>
        </p:nvSpPr>
        <p:spPr>
          <a:xfrm>
            <a:off x="1620785" y="1807684"/>
            <a:ext cx="157831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133" b="1" dirty="0">
                <a:latin typeface="+mj-lt"/>
              </a:rPr>
              <a:t>na Slovensku</a:t>
            </a:r>
            <a:endParaRPr lang="en-US" sz="2133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text, elektronika&#10;&#10;Automaticky generovaný popis">
            <a:extLst>
              <a:ext uri="{FF2B5EF4-FFF2-40B4-BE49-F238E27FC236}">
                <a16:creationId xmlns:a16="http://schemas.microsoft.com/office/drawing/2014/main" id="{2FD572E2-34FC-ED42-9C9A-CAD57EC39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8976E1-A032-F24B-9E22-A4B5E2E6C722}"/>
              </a:ext>
            </a:extLst>
          </p:cNvPr>
          <p:cNvSpPr txBox="1">
            <a:spLocks/>
          </p:cNvSpPr>
          <p:nvPr/>
        </p:nvSpPr>
        <p:spPr>
          <a:xfrm>
            <a:off x="533400" y="163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latin typeface="Calibri Light"/>
                <a:cs typeface="Calibri Light"/>
              </a:rPr>
              <a:t>Čo</a:t>
            </a:r>
            <a:r>
              <a:rPr lang="en-US" b="1">
                <a:latin typeface="Calibri Light"/>
                <a:cs typeface="Calibri Light"/>
              </a:rPr>
              <a:t> je to e-commerce</a:t>
            </a:r>
            <a:endParaRPr lang="en-US">
              <a:cs typeface="Calibri Ligh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85C7C8-CE53-2D41-8383-5E2AE9582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67" y="1192954"/>
            <a:ext cx="6014155" cy="529812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sk-SK" dirty="0">
                <a:cs typeface="Calibri"/>
              </a:rPr>
              <a:t>Malo a veľkoobchodné firmy predávajúce produkty (tovary, služby) prostredníctvom elektronických služieb (e</a:t>
            </a:r>
            <a:r>
              <a:rPr lang="en-US" dirty="0">
                <a:cs typeface="Calibri"/>
              </a:rPr>
              <a:t>-</a:t>
            </a:r>
            <a:r>
              <a:rPr lang="sk-SK" dirty="0" err="1">
                <a:cs typeface="Calibri"/>
              </a:rPr>
              <a:t>Shopu</a:t>
            </a:r>
            <a:r>
              <a:rPr lang="sk-SK" dirty="0">
                <a:cs typeface="Calibri"/>
              </a:rPr>
              <a:t>).</a:t>
            </a:r>
          </a:p>
          <a:p>
            <a:endParaRPr lang="sk-SK" dirty="0">
              <a:cs typeface="Calibri"/>
            </a:endParaRPr>
          </a:p>
          <a:p>
            <a:pPr marL="0" indent="0">
              <a:buNone/>
            </a:pPr>
            <a:r>
              <a:rPr lang="sk-SK" i="1" dirty="0" err="1">
                <a:cs typeface="Calibri"/>
              </a:rPr>
              <a:t>Pozn</a:t>
            </a:r>
            <a:r>
              <a:rPr lang="sk-SK" i="1" dirty="0">
                <a:cs typeface="Calibri"/>
              </a:rPr>
              <a:t>.:Naše riešenie má primárne pokrývať </a:t>
            </a:r>
            <a:r>
              <a:rPr lang="sk-SK" i="1" dirty="0" err="1">
                <a:cs typeface="Calibri"/>
              </a:rPr>
              <a:t>backoffice</a:t>
            </a:r>
            <a:r>
              <a:rPr lang="sk-SK" i="1" dirty="0">
                <a:cs typeface="Calibri"/>
              </a:rPr>
              <a:t> firmy s e</a:t>
            </a:r>
            <a:r>
              <a:rPr lang="en-US" i="1" dirty="0">
                <a:cs typeface="Calibri"/>
              </a:rPr>
              <a:t>-</a:t>
            </a:r>
            <a:r>
              <a:rPr lang="sk-SK" i="1" dirty="0" err="1">
                <a:cs typeface="Calibri"/>
              </a:rPr>
              <a:t>Shopom</a:t>
            </a:r>
            <a:r>
              <a:rPr lang="sk-SK" i="1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F580A5AA-8968-4340-80A8-3D2E1FDB1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233" y="654756"/>
            <a:ext cx="5678322" cy="43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079E28-E3AE-4292-9B72-5B8425A8C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0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C3DF17A-5975-4386-9579-C7C7F903B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9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39C8C39-3AA4-9248-8C21-5AB5FA540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FBF50B93-3001-1B4B-A458-8B6DB4E65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39711"/>
            <a:ext cx="5804561" cy="357857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E53E81-6882-0649-8E9C-8831811221B4}"/>
              </a:ext>
            </a:extLst>
          </p:cNvPr>
          <p:cNvSpPr txBox="1">
            <a:spLocks/>
          </p:cNvSpPr>
          <p:nvPr/>
        </p:nvSpPr>
        <p:spPr>
          <a:xfrm>
            <a:off x="838200" y="3669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i="1" dirty="0">
                <a:latin typeface="Calibri Light"/>
                <a:cs typeface="Calibri Light"/>
              </a:rPr>
              <a:t>Aké problémy chceme vyriešiť</a:t>
            </a:r>
            <a:endParaRPr lang="sk-SK" i="1" dirty="0">
              <a:cs typeface="Calibri Ligh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D4F30A0-689A-4196-9ED6-26EEADD9D997}"/>
              </a:ext>
            </a:extLst>
          </p:cNvPr>
          <p:cNvSpPr txBox="1"/>
          <p:nvPr/>
        </p:nvSpPr>
        <p:spPr>
          <a:xfrm>
            <a:off x="1489710" y="2183319"/>
            <a:ext cx="5804561" cy="2297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133" dirty="0"/>
              <a:t>Zložitá správa produktov</a:t>
            </a:r>
            <a:endParaRPr lang="en-US" sz="2133" dirty="0"/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133" dirty="0"/>
              <a:t>Problémy s riadením skladov a distribúciou</a:t>
            </a:r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133" dirty="0"/>
              <a:t>Chýbajúce evidencie a iná funkcionalita</a:t>
            </a:r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sk-SK" sz="2133" dirty="0"/>
              <a:t>Prepojenia s e</a:t>
            </a:r>
            <a:r>
              <a:rPr lang="en-US" sz="2133" dirty="0"/>
              <a:t>-</a:t>
            </a:r>
            <a:r>
              <a:rPr lang="en-US" sz="2133" dirty="0" err="1"/>
              <a:t>Shopom</a:t>
            </a:r>
            <a:endParaRPr lang="en-US" sz="2133" dirty="0"/>
          </a:p>
          <a:p>
            <a:pPr marL="383990" lvl="1" indent="-383990">
              <a:spcAft>
                <a:spcPts val="1067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133" dirty="0" err="1"/>
              <a:t>Nedostato</a:t>
            </a:r>
            <a:r>
              <a:rPr lang="sk-SK" sz="2133" dirty="0" err="1"/>
              <a:t>čný</a:t>
            </a:r>
            <a:r>
              <a:rPr lang="sk-SK" sz="2133" dirty="0"/>
              <a:t> </a:t>
            </a:r>
            <a:r>
              <a:rPr lang="sk-SK" sz="2133" dirty="0" err="1"/>
              <a:t>reporting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304782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A87B5B8-2F40-4768-B0DD-11E7A2A44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2C7E4E-30E5-44D0-B024-07E8903D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/>
              </a:rPr>
              <a:t>V </a:t>
            </a:r>
            <a:r>
              <a:rPr lang="en-US" b="1" i="1" dirty="0" err="1">
                <a:effectLst/>
              </a:rPr>
              <a:t>čom</a:t>
            </a:r>
            <a:r>
              <a:rPr lang="en-US" b="1" i="1" dirty="0">
                <a:effectLst/>
              </a:rPr>
              <a:t> je </a:t>
            </a:r>
            <a:r>
              <a:rPr lang="en-US" b="1" i="1" dirty="0" err="1">
                <a:effectLst/>
              </a:rPr>
              <a:t>naše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riešenie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iné</a:t>
            </a:r>
            <a:r>
              <a:rPr lang="en-US" b="1" i="1" dirty="0">
                <a:effectLst/>
              </a:rPr>
              <a:t> a </a:t>
            </a:r>
            <a:r>
              <a:rPr lang="en-US" b="1" i="1" dirty="0" err="1">
                <a:effectLst/>
              </a:rPr>
              <a:t>lepšie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10B42-9213-4ECD-9D0A-C5D15779A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930" y="2055813"/>
            <a:ext cx="5212080" cy="3156267"/>
          </a:xfrm>
        </p:spPr>
        <p:txBody>
          <a:bodyPr/>
          <a:lstStyle/>
          <a:p>
            <a:r>
              <a:rPr lang="sk-SK" dirty="0"/>
              <a:t>Dostupné a mobilné zovšadiaľ</a:t>
            </a:r>
          </a:p>
          <a:p>
            <a:r>
              <a:rPr lang="sk-SK" dirty="0"/>
              <a:t>Ekosystém je pripravený na prevádzky rôzneho typu</a:t>
            </a:r>
          </a:p>
          <a:p>
            <a:r>
              <a:rPr lang="sk-SK" dirty="0"/>
              <a:t>Myslíme na </a:t>
            </a:r>
            <a:r>
              <a:rPr lang="en-US" dirty="0"/>
              <a:t>“multi” </a:t>
            </a:r>
            <a:r>
              <a:rPr lang="en-US" dirty="0" err="1"/>
              <a:t>kombin</a:t>
            </a:r>
            <a:r>
              <a:rPr lang="sk-SK" dirty="0" err="1"/>
              <a:t>ácie</a:t>
            </a:r>
            <a:endParaRPr lang="sk-SK" dirty="0"/>
          </a:p>
          <a:p>
            <a:endParaRPr lang="en-US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0B6E791-E594-42EC-BE60-5634913DC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5680" y="1690688"/>
            <a:ext cx="3810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69147A44FC7B42945530B9C7B3BB15" ma:contentTypeVersion="13" ma:contentTypeDescription="Umožňuje vytvoriť nový dokument." ma:contentTypeScope="" ma:versionID="852058b9270df80437a4d890e4254c9e">
  <xsd:schema xmlns:xsd="http://www.w3.org/2001/XMLSchema" xmlns:xs="http://www.w3.org/2001/XMLSchema" xmlns:p="http://schemas.microsoft.com/office/2006/metadata/properties" xmlns:ns3="bd5aba96-1556-433c-a8b4-900c41f1bece" xmlns:ns4="e9ef0f0c-d953-4535-a285-38f6bd87ec1a" targetNamespace="http://schemas.microsoft.com/office/2006/metadata/properties" ma:root="true" ma:fieldsID="2d3dbcb7543e049cfe8343db4902f29f" ns3:_="" ns4:_="">
    <xsd:import namespace="bd5aba96-1556-433c-a8b4-900c41f1bece"/>
    <xsd:import namespace="e9ef0f0c-d953-4535-a285-38f6bd87ec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aba96-1556-433c-a8b4-900c41f1be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f0f0c-d953-4535-a285-38f6bd87ec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F8F10D-B58A-47F2-8824-439DCF9EC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3B7F7-58C1-4610-9A8C-D681EB5DF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aba96-1556-433c-a8b4-900c41f1bece"/>
    <ds:schemaRef ds:uri="e9ef0f0c-d953-4535-a285-38f6bd87ec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9CB862-F1C3-4248-A3BE-510748A6AF19}">
  <ds:schemaRefs>
    <ds:schemaRef ds:uri="bd5aba96-1556-433c-a8b4-900c41f1be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e9ef0f0c-d953-4535-a285-38f6bd87ec1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1138</Words>
  <Application>Microsoft Office PowerPoint</Application>
  <PresentationFormat>Widescreen</PresentationFormat>
  <Paragraphs>149</Paragraphs>
  <Slides>15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Zoskupenie  Asseco Solutions</vt:lpstr>
      <vt:lpstr>Asseco Solutions na Slovensku</vt:lpstr>
      <vt:lpstr>PowerPoint Presentation</vt:lpstr>
      <vt:lpstr>PowerPoint Presentation</vt:lpstr>
      <vt:lpstr>PowerPoint Presentation</vt:lpstr>
      <vt:lpstr>PowerPoint Presentation</vt:lpstr>
      <vt:lpstr>V čom je naše riešenie iné a lepšie</vt:lpstr>
      <vt:lpstr>Čo prinášame</vt:lpstr>
      <vt:lpstr>Čo prinášame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Adámek Dominik</dc:creator>
  <cp:lastModifiedBy>Adámek Dominik</cp:lastModifiedBy>
  <cp:revision>5</cp:revision>
  <dcterms:created xsi:type="dcterms:W3CDTF">2022-04-19T09:35:30Z</dcterms:created>
  <dcterms:modified xsi:type="dcterms:W3CDTF">2022-04-21T06:26:08Z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0x010100A769147A44FC7B42945530B9C7B3BB15</vt:lpwstr>
  </property>
</Properties>
</file>