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4"/>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Proxima Nova"/>
      <p:regular r:id="rId32"/>
      <p:bold r:id="rId33"/>
      <p:italic r:id="rId34"/>
      <p:boldItalic r:id="rId35"/>
    </p:embeddedFont>
    <p:embeddedFont>
      <p:font typeface="Roboto"/>
      <p:regular r:id="rId36"/>
      <p:bold r:id="rId37"/>
      <p:italic r:id="rId38"/>
      <p:boldItalic r:id="rId39"/>
    </p:embeddedFont>
    <p:embeddedFont>
      <p:font typeface="Google Sans"/>
      <p:regular r:id="rId40"/>
      <p:bold r:id="rId41"/>
      <p:italic r:id="rId42"/>
      <p:boldItalic r:id="rId43"/>
    </p:embeddedFont>
    <p:embeddedFont>
      <p:font typeface="Open Sans ExtraBold"/>
      <p:bold r:id="rId44"/>
      <p:boldItalic r:id="rId45"/>
    </p:embeddedFont>
    <p:embeddedFont>
      <p:font typeface="Space Grotesk SemiBold"/>
      <p:regular r:id="rId46"/>
      <p:bold r:id="rId47"/>
    </p:embeddedFont>
    <p:embeddedFont>
      <p:font typeface="Open Sans"/>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GoogleSans-regular.fntdata"/><Relationship Id="rId42" Type="http://schemas.openxmlformats.org/officeDocument/2006/relationships/font" Target="fonts/GoogleSans-italic.fntdata"/><Relationship Id="rId41" Type="http://schemas.openxmlformats.org/officeDocument/2006/relationships/font" Target="fonts/GoogleSans-bold.fntdata"/><Relationship Id="rId44" Type="http://schemas.openxmlformats.org/officeDocument/2006/relationships/font" Target="fonts/OpenSansExtraBold-bold.fntdata"/><Relationship Id="rId43" Type="http://schemas.openxmlformats.org/officeDocument/2006/relationships/font" Target="fonts/GoogleSans-boldItalic.fntdata"/><Relationship Id="rId46" Type="http://schemas.openxmlformats.org/officeDocument/2006/relationships/font" Target="fonts/SpaceGroteskSemiBold-regular.fntdata"/><Relationship Id="rId45" Type="http://schemas.openxmlformats.org/officeDocument/2006/relationships/font" Target="fonts/OpenSansExtraBol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OpenSans-regular.fntdata"/><Relationship Id="rId47" Type="http://schemas.openxmlformats.org/officeDocument/2006/relationships/font" Target="fonts/SpaceGroteskSemiBold-bold.fntdata"/><Relationship Id="rId49" Type="http://schemas.openxmlformats.org/officeDocument/2006/relationships/font" Target="fonts/OpenSans-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font" Target="fonts/ProximaNova-bold.fntdata"/><Relationship Id="rId32" Type="http://schemas.openxmlformats.org/officeDocument/2006/relationships/font" Target="fonts/ProximaNova-regular.fntdata"/><Relationship Id="rId35" Type="http://schemas.openxmlformats.org/officeDocument/2006/relationships/font" Target="fonts/ProximaNova-boldItalic.fntdata"/><Relationship Id="rId34" Type="http://schemas.openxmlformats.org/officeDocument/2006/relationships/font" Target="fonts/ProximaNova-italic.fntdata"/><Relationship Id="rId37" Type="http://schemas.openxmlformats.org/officeDocument/2006/relationships/font" Target="fonts/Roboto-bold.fntdata"/><Relationship Id="rId36" Type="http://schemas.openxmlformats.org/officeDocument/2006/relationships/font" Target="fonts/Roboto-regular.fntdata"/><Relationship Id="rId39" Type="http://schemas.openxmlformats.org/officeDocument/2006/relationships/font" Target="fonts/Roboto-boldItalic.fntdata"/><Relationship Id="rId38" Type="http://schemas.openxmlformats.org/officeDocument/2006/relationships/font" Target="fonts/Roboto-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boldItalic.fntdata"/><Relationship Id="rId50" Type="http://schemas.openxmlformats.org/officeDocument/2006/relationships/font" Target="fonts/OpenSans-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2a705aa83d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2a705aa83d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2a705aa83d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2a705aa83d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2a705aa83d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2a705aa83d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2a705aa83d_0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2a705aa83d_0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2a1b673c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2a1b673c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2a1b673c4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2a1b673c4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2a1b673c4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2a1b673c4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Čo znamená, že dôležitá anonymizácia dát v Google Analytics 4 nie je dostatočná a niektoré osobné údaje Google posiela na server ako čistý nezašifrovaný text.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Tento fakt bol jedným z faktorov pre Rakúsky úrad na ochranu osobných údajov, aby Google Analytics 4 v Rakúsku bolo nelegálne využívať.</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e1d49a4c5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e1d49a4c5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Túto funkcionalitu je možné v Google Analytics 4 vypnúť a do väčšej miery byť v súlade s GDPR. Úplne vypnutie však vám do istej miery obmedzí využívanie publím a ďalších drobných funkcionalít Google Analytics 4 nástroja.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e1d49a4c5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e1d49a4c5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sz="1200">
                <a:solidFill>
                  <a:schemeClr val="dk1"/>
                </a:solidFill>
              </a:rPr>
              <a:t>Google vytvára report 2 krát do roku kedy od neho vláda USA žiadala dáta o užívateľov EÚ.</a:t>
            </a:r>
            <a:endParaRPr sz="1200">
              <a:solidFill>
                <a:schemeClr val="dk1"/>
              </a:solidFill>
            </a:endParaRPr>
          </a:p>
          <a:p>
            <a:pPr indent="-298450" lvl="0" marL="457200" rtl="0" algn="l">
              <a:lnSpc>
                <a:spcPct val="115000"/>
              </a:lnSpc>
              <a:spcBef>
                <a:spcPts val="0"/>
              </a:spcBef>
              <a:spcAft>
                <a:spcPts val="0"/>
              </a:spcAft>
              <a:buSzPts val="1100"/>
              <a:buChar char="-"/>
            </a:pPr>
            <a:r>
              <a:rPr lang="en" sz="1200">
                <a:solidFill>
                  <a:schemeClr val="dk1"/>
                </a:solidFill>
              </a:rPr>
              <a:t>•EÚ vypracovala už niekoľko riešení o tom ako posielanie dát do USA je bezpečné, avšak aktivista Max Schrems vždy všetky riešenia zo strany EÚ napadol na EÚ súde a vždy uspel + napadol úrady na ochranu osobných údajov každého členského štátu EÚ čo zapríčinilo to, že Rakúsko, Francúzsko, Taliansko a onedlho aj Dánsko úplne zakázali GA4</a:t>
            </a:r>
            <a:endParaRPr sz="1200">
              <a:solidFill>
                <a:schemeClr val="dk1"/>
              </a:solidFill>
            </a:endParaRPr>
          </a:p>
          <a:p>
            <a:pPr indent="-298450" lvl="0" marL="457200" rtl="0" algn="l">
              <a:lnSpc>
                <a:spcPct val="115000"/>
              </a:lnSpc>
              <a:spcBef>
                <a:spcPts val="0"/>
              </a:spcBef>
              <a:spcAft>
                <a:spcPts val="0"/>
              </a:spcAft>
              <a:buSzPts val="1100"/>
              <a:buChar char="-"/>
            </a:pPr>
            <a:r>
              <a:rPr lang="en" sz="1200">
                <a:solidFill>
                  <a:schemeClr val="dk1"/>
                </a:solidFill>
              </a:rPr>
              <a:t>•Prečo je USA problém? USA disponuje zákonom, ktorý umožňuje vláde nariadiť akejkoľvek spoločnosti so sídlom v USA získať akékoľvek údaje bez udania dôvodu z dôvodu boja proti terorizmu</a:t>
            </a:r>
            <a:endParaRPr sz="1200">
              <a:solidFill>
                <a:schemeClr val="dk1"/>
              </a:solidFill>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Vláda USA získava osobné údaje o ubytovateľov EÚ čo prekáža EÚ</a:t>
            </a:r>
            <a:endParaRPr/>
          </a:p>
          <a:p>
            <a:pPr indent="-298450" lvl="0" marL="457200" rtl="0" algn="l">
              <a:spcBef>
                <a:spcPts val="0"/>
              </a:spcBef>
              <a:spcAft>
                <a:spcPts val="0"/>
              </a:spcAft>
              <a:buSzPts val="1100"/>
              <a:buChar char="-"/>
            </a:pPr>
            <a:r>
              <a:rPr lang="en"/>
              <a:t>Môže vyžiadať údaje od akejkoľvek americkej spoločnosti bez udania dôvodu</a:t>
            </a:r>
            <a:endParaRPr/>
          </a:p>
          <a:p>
            <a:pPr indent="-298450" lvl="0" marL="457200" rtl="0" algn="l">
              <a:spcBef>
                <a:spcPts val="0"/>
              </a:spcBef>
              <a:spcAft>
                <a:spcPts val="0"/>
              </a:spcAft>
              <a:buSzPts val="1100"/>
              <a:buChar char="-"/>
            </a:pPr>
            <a:r>
              <a:rPr lang="en"/>
              <a:t>Tento zákon v USA vznikol za účelom boja s terorizmom</a:t>
            </a:r>
            <a:endParaRPr/>
          </a:p>
          <a:p>
            <a:pPr indent="-298450" lvl="0" marL="457200" rtl="0" algn="l">
              <a:spcBef>
                <a:spcPts val="0"/>
              </a:spcBef>
              <a:spcAft>
                <a:spcPts val="0"/>
              </a:spcAft>
              <a:buSzPts val="1100"/>
              <a:buChar char="-"/>
            </a:pPr>
            <a:r>
              <a:rPr lang="en"/>
              <a:t>EÚ vypracovala už niekoľko riešení avšak aktivista Max Schrems vždy napadalo každe z týchto riešení a zatiaľ vždy uspel</a:t>
            </a:r>
            <a:endParaRPr/>
          </a:p>
          <a:p>
            <a:pPr indent="-298450" lvl="0" marL="457200" rtl="0" algn="l">
              <a:spcBef>
                <a:spcPts val="0"/>
              </a:spcBef>
              <a:spcAft>
                <a:spcPts val="0"/>
              </a:spcAft>
              <a:buSzPts val="1100"/>
              <a:buChar char="-"/>
            </a:pPr>
            <a:r>
              <a:rPr lang="en"/>
              <a:t>Max Schrems aj jeho zásluhou je zakázanie používania GA v Rakúsku, Taliansku, Francúzku...</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2a1b673c4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2a1b673c4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222222"/>
              </a:buClr>
              <a:buSzPts val="1400"/>
              <a:buFont typeface="Proxima Nova"/>
              <a:buChar char="●"/>
            </a:pPr>
            <a:r>
              <a:rPr lang="en" sz="1400">
                <a:solidFill>
                  <a:srgbClr val="222222"/>
                </a:solidFill>
                <a:latin typeface="Proxima Nova"/>
                <a:ea typeface="Proxima Nova"/>
                <a:cs typeface="Proxima Nova"/>
                <a:sym typeface="Proxima Nova"/>
              </a:rPr>
              <a:t>V januári Joe Biden podpísal výkonný príkaz, na základe ktorého mení prístup USA tajných služieb k osobným údajom</a:t>
            </a:r>
            <a:endParaRPr sz="1400">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sz="1400">
                <a:solidFill>
                  <a:srgbClr val="222222"/>
                </a:solidFill>
                <a:latin typeface="Proxima Nova"/>
                <a:ea typeface="Proxima Nova"/>
                <a:cs typeface="Proxima Nova"/>
                <a:sym typeface="Proxima Nova"/>
              </a:rPr>
              <a:t>V januári EK spustil proces prijatia rozhodnutia</a:t>
            </a:r>
            <a:endParaRPr sz="1400">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sz="1400">
                <a:solidFill>
                  <a:srgbClr val="222222"/>
                </a:solidFill>
                <a:latin typeface="Proxima Nova"/>
                <a:ea typeface="Proxima Nova"/>
                <a:cs typeface="Proxima Nova"/>
                <a:sym typeface="Proxima Nova"/>
              </a:rPr>
              <a:t>Konečné rozhodnutie by malo byť v lete 2023</a:t>
            </a:r>
            <a:endParaRPr sz="1400">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sz="1400">
                <a:solidFill>
                  <a:srgbClr val="222222"/>
                </a:solidFill>
                <a:latin typeface="Proxima Nova"/>
                <a:ea typeface="Proxima Nova"/>
                <a:cs typeface="Proxima Nova"/>
                <a:sym typeface="Proxima Nova"/>
              </a:rPr>
              <a:t>Zdroj informácií spir.cz</a:t>
            </a:r>
            <a:endParaRPr sz="1400">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sz="1400">
                <a:solidFill>
                  <a:srgbClr val="222222"/>
                </a:solidFill>
                <a:latin typeface="Proxima Nova"/>
                <a:ea typeface="Proxima Nova"/>
                <a:cs typeface="Proxima Nova"/>
                <a:sym typeface="Proxima Nova"/>
              </a:rPr>
              <a:t>Max Schrems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2a1b673c4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2a1b673c4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Možnosť ako si pozrieť v ktorej krajine GA je povolené a kde nie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2a705aa83d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2a705aa83d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2a1b673c4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2a1b673c4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2a1b673c48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2a1b673c48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100"/>
              </a:spcBef>
              <a:spcAft>
                <a:spcPts val="0"/>
              </a:spcAft>
              <a:buClr>
                <a:schemeClr val="dk1"/>
              </a:buClr>
              <a:buSzPts val="1100"/>
              <a:buFont typeface="Roboto"/>
              <a:buChar char="-"/>
            </a:pPr>
            <a:r>
              <a:rPr lang="en">
                <a:solidFill>
                  <a:schemeClr val="dk1"/>
                </a:solidFill>
                <a:highlight>
                  <a:srgbClr val="F6F7F9"/>
                </a:highlight>
                <a:latin typeface="Roboto"/>
                <a:ea typeface="Roboto"/>
                <a:cs typeface="Roboto"/>
                <a:sym typeface="Roboto"/>
              </a:rPr>
              <a:t>Funkcie:</a:t>
            </a:r>
            <a:endParaRPr>
              <a:solidFill>
                <a:schemeClr val="dk1"/>
              </a:solidFill>
              <a:highlight>
                <a:srgbClr val="F6F7F9"/>
              </a:highlight>
              <a:latin typeface="Roboto"/>
              <a:ea typeface="Roboto"/>
              <a:cs typeface="Roboto"/>
              <a:sym typeface="Roboto"/>
            </a:endParaRPr>
          </a:p>
          <a:p>
            <a:pPr indent="-298450" lvl="1" marL="914400" rtl="0" algn="l">
              <a:lnSpc>
                <a:spcPct val="115000"/>
              </a:lnSpc>
              <a:spcBef>
                <a:spcPts val="0"/>
              </a:spcBef>
              <a:spcAft>
                <a:spcPts val="0"/>
              </a:spcAft>
              <a:buClr>
                <a:schemeClr val="dk1"/>
              </a:buClr>
              <a:buSzPts val="1100"/>
              <a:buFont typeface="Roboto"/>
              <a:buChar char="-"/>
            </a:pPr>
            <a:r>
              <a:rPr b="1" lang="en">
                <a:solidFill>
                  <a:schemeClr val="dk1"/>
                </a:solidFill>
                <a:highlight>
                  <a:srgbClr val="F6F7F9"/>
                </a:highlight>
                <a:latin typeface="Roboto"/>
                <a:ea typeface="Roboto"/>
                <a:cs typeface="Roboto"/>
                <a:sym typeface="Roboto"/>
              </a:rPr>
              <a:t>Rozšírená segmentácia: </a:t>
            </a:r>
            <a:r>
              <a:rPr lang="en">
                <a:solidFill>
                  <a:schemeClr val="dk1"/>
                </a:solidFill>
                <a:highlight>
                  <a:srgbClr val="F6F7F9"/>
                </a:highlight>
                <a:latin typeface="Roboto"/>
                <a:ea typeface="Roboto"/>
                <a:cs typeface="Roboto"/>
                <a:sym typeface="Roboto"/>
              </a:rPr>
              <a:t>Adobe Analytics umožňuje užívateľom vytvárať zložitejšie a viacvrstvové segmenty dát na základe rôznych metrík, dimenzií a akcií.</a:t>
            </a:r>
            <a:endParaRPr>
              <a:solidFill>
                <a:schemeClr val="dk1"/>
              </a:solidFill>
              <a:highlight>
                <a:srgbClr val="F6F7F9"/>
              </a:highlight>
              <a:latin typeface="Roboto"/>
              <a:ea typeface="Roboto"/>
              <a:cs typeface="Roboto"/>
              <a:sym typeface="Roboto"/>
            </a:endParaRPr>
          </a:p>
          <a:p>
            <a:pPr indent="-298450" lvl="1" marL="914400" rtl="0" algn="l">
              <a:lnSpc>
                <a:spcPct val="115000"/>
              </a:lnSpc>
              <a:spcBef>
                <a:spcPts val="0"/>
              </a:spcBef>
              <a:spcAft>
                <a:spcPts val="0"/>
              </a:spcAft>
              <a:buClr>
                <a:schemeClr val="dk1"/>
              </a:buClr>
              <a:buSzPts val="1100"/>
              <a:buFont typeface="Roboto"/>
              <a:buChar char="-"/>
            </a:pPr>
            <a:r>
              <a:rPr b="1" lang="en">
                <a:solidFill>
                  <a:schemeClr val="dk1"/>
                </a:solidFill>
                <a:highlight>
                  <a:srgbClr val="F6F7F9"/>
                </a:highlight>
                <a:latin typeface="Roboto"/>
                <a:ea typeface="Roboto"/>
                <a:cs typeface="Roboto"/>
                <a:sym typeface="Roboto"/>
              </a:rPr>
              <a:t>Viacrozmerné analýzy:</a:t>
            </a:r>
            <a:r>
              <a:rPr lang="en">
                <a:solidFill>
                  <a:schemeClr val="dk1"/>
                </a:solidFill>
                <a:highlight>
                  <a:srgbClr val="F6F7F9"/>
                </a:highlight>
                <a:latin typeface="Roboto"/>
                <a:ea typeface="Roboto"/>
                <a:cs typeface="Roboto"/>
                <a:sym typeface="Roboto"/>
              </a:rPr>
              <a:t> Adobe Analytics ponúka možnosť analyzovať dáta v rámci viacerých dimenzií naraz, čo umožňuje užívateľom získať hlbšie a presnejšie informácie o používateľskom správaní.</a:t>
            </a:r>
            <a:endParaRPr>
              <a:solidFill>
                <a:schemeClr val="dk1"/>
              </a:solidFill>
              <a:highlight>
                <a:srgbClr val="F6F7F9"/>
              </a:highlight>
              <a:latin typeface="Roboto"/>
              <a:ea typeface="Roboto"/>
              <a:cs typeface="Roboto"/>
              <a:sym typeface="Roboto"/>
            </a:endParaRPr>
          </a:p>
          <a:p>
            <a:pPr indent="-298450" lvl="1" marL="914400" rtl="0" algn="l">
              <a:lnSpc>
                <a:spcPct val="115000"/>
              </a:lnSpc>
              <a:spcBef>
                <a:spcPts val="0"/>
              </a:spcBef>
              <a:spcAft>
                <a:spcPts val="0"/>
              </a:spcAft>
              <a:buClr>
                <a:schemeClr val="dk1"/>
              </a:buClr>
              <a:buSzPts val="1100"/>
              <a:buFont typeface="Roboto"/>
              <a:buChar char="-"/>
            </a:pPr>
            <a:r>
              <a:rPr b="1" lang="en">
                <a:solidFill>
                  <a:schemeClr val="dk1"/>
                </a:solidFill>
                <a:highlight>
                  <a:srgbClr val="F6F7F9"/>
                </a:highlight>
                <a:latin typeface="Roboto"/>
                <a:ea typeface="Roboto"/>
                <a:cs typeface="Roboto"/>
                <a:sym typeface="Roboto"/>
              </a:rPr>
              <a:t>Virtuálne skúšobne miestnosti:</a:t>
            </a:r>
            <a:r>
              <a:rPr lang="en">
                <a:solidFill>
                  <a:schemeClr val="dk1"/>
                </a:solidFill>
                <a:highlight>
                  <a:srgbClr val="F6F7F9"/>
                </a:highlight>
                <a:latin typeface="Roboto"/>
                <a:ea typeface="Roboto"/>
                <a:cs typeface="Roboto"/>
                <a:sym typeface="Roboto"/>
              </a:rPr>
              <a:t> Funkcia Adobe Analytics Analysis Workspace umožňuje užívateľom vytvárať virtuálne skúšobne miestnosti na experimentovanie s dátami, čo umožňuje rýchlejšie a efektívnejšie identifikovanie trendov, vzorcov a príležitostí.</a:t>
            </a:r>
            <a:endParaRPr>
              <a:solidFill>
                <a:schemeClr val="dk1"/>
              </a:solidFill>
              <a:highlight>
                <a:srgbClr val="F6F7F9"/>
              </a:highlight>
              <a:latin typeface="Roboto"/>
              <a:ea typeface="Roboto"/>
              <a:cs typeface="Roboto"/>
              <a:sym typeface="Roboto"/>
            </a:endParaRPr>
          </a:p>
          <a:p>
            <a:pPr indent="-298450" lvl="0" marL="457200" rtl="0" algn="l">
              <a:lnSpc>
                <a:spcPct val="115000"/>
              </a:lnSpc>
              <a:spcBef>
                <a:spcPts val="0"/>
              </a:spcBef>
              <a:spcAft>
                <a:spcPts val="0"/>
              </a:spcAft>
              <a:buSzPts val="1100"/>
              <a:buChar char="-"/>
            </a:pPr>
            <a:r>
              <a:rPr lang="en"/>
              <a:t>Cena sa pohybuje v tisíckách eur mesačne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2a1b673c48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2a1b673c4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2a1b673c48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2a1b673c48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a:t>Ak návštevník zaklikne nesúhlasím, automatický sa spúšťa anonymné trackovanie, ak medzi časom odśuhlasí consent, prepne sa tracking na celkové rackovanie</a:t>
            </a:r>
            <a:endParaRPr/>
          </a:p>
          <a:p>
            <a:pPr indent="-298450" lvl="0" marL="457200" rtl="0" algn="l">
              <a:lnSpc>
                <a:spcPct val="115000"/>
              </a:lnSpc>
              <a:spcBef>
                <a:spcPts val="0"/>
              </a:spcBef>
              <a:spcAft>
                <a:spcPts val="0"/>
              </a:spcAft>
              <a:buSzPts val="1100"/>
              <a:buChar char="-"/>
            </a:pPr>
            <a:r>
              <a:rPr lang="en"/>
              <a:t>Fungovanie všetkých 4 toolov zaručuje ich jednoduché fungovanie vďaka ich nastavenému ecosystému</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2a1b673c48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2a1b673c48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2a1b673c48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2a1b673c48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e1d49a4c5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e1d49a4c5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2a705aa83d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2a705aa83d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2a705aa83d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2a705aa83d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2a705aa83d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2a705aa83d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Možnosti kam sa dajú uchovávať dáta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2a705aa83d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2a705aa83d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2a705aa83d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2a705aa83d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Automaticky zbierané eventy</a:t>
            </a:r>
            <a:endParaRPr/>
          </a:p>
          <a:p>
            <a:pPr indent="0" lvl="0" marL="0" rtl="0" algn="l">
              <a:spcBef>
                <a:spcPts val="0"/>
              </a:spcBef>
              <a:spcAft>
                <a:spcPts val="0"/>
              </a:spcAft>
              <a:buNone/>
            </a:pPr>
            <a:r>
              <a:rPr lang="en"/>
              <a:t>Rozšírené zbierania eventov</a:t>
            </a:r>
            <a:endParaRPr/>
          </a:p>
          <a:p>
            <a:pPr indent="0" lvl="0" marL="0" rtl="0" algn="l">
              <a:spcBef>
                <a:spcPts val="0"/>
              </a:spcBef>
              <a:spcAft>
                <a:spcPts val="0"/>
              </a:spcAft>
              <a:buNone/>
            </a:pPr>
            <a:r>
              <a:rPr lang="en"/>
              <a:t>Odporúčané eventy</a:t>
            </a:r>
            <a:endParaRPr/>
          </a:p>
          <a:p>
            <a:pPr indent="0" lvl="0" marL="0" rtl="0" algn="l">
              <a:spcBef>
                <a:spcPts val="0"/>
              </a:spcBef>
              <a:spcAft>
                <a:spcPts val="0"/>
              </a:spcAft>
              <a:buNone/>
            </a:pPr>
            <a:r>
              <a:rPr lang="en"/>
              <a:t>Vlastné eventy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2a705aa83d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2a705aa83d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png"/><Relationship Id="rId3"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0.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Rozloženie obsahu">
  <p:cSld name="17_Rozloženie obsahu">
    <p:bg>
      <p:bgPr>
        <a:solidFill>
          <a:schemeClr val="lt1"/>
        </a:solidFill>
      </p:bgPr>
    </p:bg>
    <p:spTree>
      <p:nvGrpSpPr>
        <p:cNvPr id="95" name="Shape 95"/>
        <p:cNvGrpSpPr/>
        <p:nvPr/>
      </p:nvGrpSpPr>
      <p:grpSpPr>
        <a:xfrm>
          <a:off x="0" y="0"/>
          <a:ext cx="0" cy="0"/>
          <a:chOff x="0" y="0"/>
          <a:chExt cx="0" cy="0"/>
        </a:xfrm>
      </p:grpSpPr>
      <p:pic>
        <p:nvPicPr>
          <p:cNvPr id="96" name="Google Shape;96;p2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7" name="Google Shape;97;p25"/>
          <p:cNvSpPr txBox="1"/>
          <p:nvPr>
            <p:ph type="title"/>
          </p:nvPr>
        </p:nvSpPr>
        <p:spPr>
          <a:xfrm>
            <a:off x="601981" y="1161358"/>
            <a:ext cx="5029200" cy="1592700"/>
          </a:xfrm>
          <a:prstGeom prst="rect">
            <a:avLst/>
          </a:prstGeom>
          <a:noFill/>
          <a:ln>
            <a:noFill/>
          </a:ln>
        </p:spPr>
        <p:txBody>
          <a:bodyPr anchorCtr="0" anchor="b" bIns="34275" lIns="68575" spcFirstLastPara="1" rIns="68575" wrap="square" tIns="34275">
            <a:spAutoFit/>
          </a:bodyPr>
          <a:lstStyle>
            <a:lvl1pPr lvl="0" rtl="0" algn="l">
              <a:lnSpc>
                <a:spcPct val="90000"/>
              </a:lnSpc>
              <a:spcBef>
                <a:spcPts val="0"/>
              </a:spcBef>
              <a:spcAft>
                <a:spcPts val="0"/>
              </a:spcAft>
              <a:buClr>
                <a:schemeClr val="lt1"/>
              </a:buClr>
              <a:buSzPts val="5500"/>
              <a:buFont typeface="Calibri"/>
              <a:buNone/>
              <a:defRPr sz="55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8" name="Google Shape;98;p25"/>
          <p:cNvSpPr txBox="1"/>
          <p:nvPr>
            <p:ph idx="1" type="body"/>
          </p:nvPr>
        </p:nvSpPr>
        <p:spPr>
          <a:xfrm>
            <a:off x="601980" y="2766695"/>
            <a:ext cx="49992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3000"/>
              <a:buFont typeface="Arial"/>
              <a:buNone/>
              <a:defRPr sz="3000">
                <a:solidFill>
                  <a:schemeClr val="lt1"/>
                </a:solidFill>
              </a:defRPr>
            </a:lvl1pPr>
            <a:lvl2pPr indent="-228600" lvl="1" marL="914400" rtl="0" algn="l">
              <a:lnSpc>
                <a:spcPct val="90000"/>
              </a:lnSpc>
              <a:spcBef>
                <a:spcPts val="400"/>
              </a:spcBef>
              <a:spcAft>
                <a:spcPts val="0"/>
              </a:spcAft>
              <a:buClr>
                <a:schemeClr val="lt1"/>
              </a:buClr>
              <a:buSzPts val="3000"/>
              <a:buNone/>
              <a:defRPr sz="3000">
                <a:solidFill>
                  <a:schemeClr val="lt1"/>
                </a:solidFill>
              </a:defRPr>
            </a:lvl2pPr>
            <a:lvl3pPr indent="-228600" lvl="2" marL="1371600" rtl="0" algn="l">
              <a:lnSpc>
                <a:spcPct val="90000"/>
              </a:lnSpc>
              <a:spcBef>
                <a:spcPts val="400"/>
              </a:spcBef>
              <a:spcAft>
                <a:spcPts val="0"/>
              </a:spcAft>
              <a:buClr>
                <a:schemeClr val="lt1"/>
              </a:buClr>
              <a:buSzPts val="3000"/>
              <a:buFont typeface="Arial"/>
              <a:buNone/>
              <a:defRPr sz="3000">
                <a:solidFill>
                  <a:schemeClr val="lt1"/>
                </a:solidFill>
              </a:defRPr>
            </a:lvl3pPr>
            <a:lvl4pPr indent="-228600" lvl="3" marL="1828800" rtl="0" algn="l">
              <a:lnSpc>
                <a:spcPct val="90000"/>
              </a:lnSpc>
              <a:spcBef>
                <a:spcPts val="400"/>
              </a:spcBef>
              <a:spcAft>
                <a:spcPts val="0"/>
              </a:spcAft>
              <a:buClr>
                <a:schemeClr val="lt1"/>
              </a:buClr>
              <a:buSzPts val="3000"/>
              <a:buFont typeface="Arial"/>
              <a:buNone/>
              <a:defRPr sz="3000">
                <a:solidFill>
                  <a:schemeClr val="lt1"/>
                </a:solidFill>
              </a:defRPr>
            </a:lvl4pPr>
            <a:lvl5pPr indent="-228600" lvl="4" marL="2286000" rtl="0" algn="l">
              <a:lnSpc>
                <a:spcPct val="90000"/>
              </a:lnSpc>
              <a:spcBef>
                <a:spcPts val="400"/>
              </a:spcBef>
              <a:spcAft>
                <a:spcPts val="0"/>
              </a:spcAft>
              <a:buClr>
                <a:schemeClr val="lt1"/>
              </a:buClr>
              <a:buSzPts val="3000"/>
              <a:buFont typeface="Arial"/>
              <a:buNone/>
              <a:defRPr sz="30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pic>
        <p:nvPicPr>
          <p:cNvPr descr="Graphical user interface, application&#10;&#10;Description automatically generated" id="99" name="Google Shape;99;p25"/>
          <p:cNvPicPr preferRelativeResize="0"/>
          <p:nvPr/>
        </p:nvPicPr>
        <p:blipFill rotWithShape="1">
          <a:blip r:embed="rId3">
            <a:alphaModFix/>
          </a:blip>
          <a:srcRect b="0" l="0" r="0" t="0"/>
          <a:stretch/>
        </p:blipFill>
        <p:spPr>
          <a:xfrm>
            <a:off x="639170" y="4359600"/>
            <a:ext cx="2378505" cy="4716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00" name="Shape 100"/>
        <p:cNvGrpSpPr/>
        <p:nvPr/>
      </p:nvGrpSpPr>
      <p:grpSpPr>
        <a:xfrm>
          <a:off x="0" y="0"/>
          <a:ext cx="0" cy="0"/>
          <a:chOff x="0" y="0"/>
          <a:chExt cx="0" cy="0"/>
        </a:xfrm>
      </p:grpSpPr>
      <p:pic>
        <p:nvPicPr>
          <p:cNvPr id="101" name="Google Shape;101;p26"/>
          <p:cNvPicPr preferRelativeResize="0"/>
          <p:nvPr/>
        </p:nvPicPr>
        <p:blipFill rotWithShape="1">
          <a:blip r:embed="rId2">
            <a:alphaModFix/>
          </a:blip>
          <a:srcRect b="0" l="5555" r="5555" t="0"/>
          <a:stretch/>
        </p:blipFill>
        <p:spPr>
          <a:xfrm>
            <a:off x="0" y="0"/>
            <a:ext cx="9144004" cy="51435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Rozloženie obsahu">
  <p:cSld name="23_Rozloženie obsahu">
    <p:spTree>
      <p:nvGrpSpPr>
        <p:cNvPr id="102" name="Shape 102"/>
        <p:cNvGrpSpPr/>
        <p:nvPr/>
      </p:nvGrpSpPr>
      <p:grpSpPr>
        <a:xfrm>
          <a:off x="0" y="0"/>
          <a:ext cx="0" cy="0"/>
          <a:chOff x="0" y="0"/>
          <a:chExt cx="0" cy="0"/>
        </a:xfrm>
      </p:grpSpPr>
      <p:sp>
        <p:nvSpPr>
          <p:cNvPr id="103" name="Google Shape;103;p27"/>
          <p:cNvSpPr txBox="1"/>
          <p:nvPr>
            <p:ph idx="1" type="body"/>
          </p:nvPr>
        </p:nvSpPr>
        <p:spPr>
          <a:xfrm>
            <a:off x="830580" y="1464425"/>
            <a:ext cx="7482900" cy="2448300"/>
          </a:xfrm>
          <a:prstGeom prst="rect">
            <a:avLst/>
          </a:prstGeom>
          <a:noFill/>
          <a:ln>
            <a:noFill/>
          </a:ln>
        </p:spPr>
        <p:txBody>
          <a:bodyPr anchorCtr="0" anchor="t" bIns="34275" lIns="68575" spcFirstLastPara="1" rIns="68575" wrap="square" tIns="34275">
            <a:spAutoFit/>
          </a:bodyPr>
          <a:lstStyle>
            <a:lvl1pPr indent="-431800" lvl="0" marL="457200" rtl="0" algn="l">
              <a:lnSpc>
                <a:spcPct val="90000"/>
              </a:lnSpc>
              <a:spcBef>
                <a:spcPts val="800"/>
              </a:spcBef>
              <a:spcAft>
                <a:spcPts val="0"/>
              </a:spcAft>
              <a:buClr>
                <a:schemeClr val="accent3"/>
              </a:buClr>
              <a:buSzPts val="3200"/>
              <a:buFont typeface="Arial"/>
              <a:buChar char="•"/>
              <a:defRPr sz="3200"/>
            </a:lvl1pPr>
            <a:lvl2pPr indent="-228600" lvl="1" marL="914400" rtl="0" algn="l">
              <a:lnSpc>
                <a:spcPct val="90000"/>
              </a:lnSpc>
              <a:spcBef>
                <a:spcPts val="1200"/>
              </a:spcBef>
              <a:spcAft>
                <a:spcPts val="0"/>
              </a:spcAft>
              <a:buClr>
                <a:schemeClr val="dk1"/>
              </a:buClr>
              <a:buSzPts val="3200"/>
              <a:buNone/>
              <a:defRPr sz="3200"/>
            </a:lvl2pPr>
            <a:lvl3pPr indent="-228600" lvl="2" marL="1371600" rtl="0" algn="l">
              <a:lnSpc>
                <a:spcPct val="90000"/>
              </a:lnSpc>
              <a:spcBef>
                <a:spcPts val="1200"/>
              </a:spcBef>
              <a:spcAft>
                <a:spcPts val="0"/>
              </a:spcAft>
              <a:buClr>
                <a:schemeClr val="dk1"/>
              </a:buClr>
              <a:buSzPts val="3200"/>
              <a:buFont typeface="Arial"/>
              <a:buNone/>
              <a:defRPr sz="3200"/>
            </a:lvl3pPr>
            <a:lvl4pPr indent="-228600" lvl="3" marL="1828800" rtl="0" algn="l">
              <a:lnSpc>
                <a:spcPct val="90000"/>
              </a:lnSpc>
              <a:spcBef>
                <a:spcPts val="1200"/>
              </a:spcBef>
              <a:spcAft>
                <a:spcPts val="0"/>
              </a:spcAft>
              <a:buClr>
                <a:schemeClr val="dk1"/>
              </a:buClr>
              <a:buSzPts val="3200"/>
              <a:buFont typeface="Arial"/>
              <a:buNone/>
              <a:defRPr sz="3200"/>
            </a:lvl4pPr>
            <a:lvl5pPr indent="-228600" lvl="4" marL="2286000" rtl="0" algn="l">
              <a:lnSpc>
                <a:spcPct val="90000"/>
              </a:lnSpc>
              <a:spcBef>
                <a:spcPts val="1200"/>
              </a:spcBef>
              <a:spcAft>
                <a:spcPts val="0"/>
              </a:spcAft>
              <a:buClr>
                <a:schemeClr val="dk1"/>
              </a:buClr>
              <a:buSzPts val="3200"/>
              <a:buFont typeface="Arial"/>
              <a:buNone/>
              <a:defRPr sz="32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104" name="Google Shape;104;p27"/>
          <p:cNvSpPr txBox="1"/>
          <p:nvPr>
            <p:ph type="title"/>
          </p:nvPr>
        </p:nvSpPr>
        <p:spPr>
          <a:xfrm>
            <a:off x="628650" y="563205"/>
            <a:ext cx="7886700" cy="415500"/>
          </a:xfrm>
          <a:prstGeom prst="rect">
            <a:avLst/>
          </a:prstGeom>
          <a:noFill/>
          <a:ln>
            <a:noFill/>
          </a:ln>
        </p:spPr>
        <p:txBody>
          <a:bodyPr anchorCtr="0" anchor="ctr" bIns="34275" lIns="68575" spcFirstLastPara="1" rIns="68575" wrap="square" tIns="34275">
            <a:spAutoFit/>
          </a:bodyPr>
          <a:lstStyle>
            <a:lvl1pPr lvl="0" rtl="0" algn="ctr">
              <a:lnSpc>
                <a:spcPct val="90000"/>
              </a:lnSpc>
              <a:spcBef>
                <a:spcPts val="0"/>
              </a:spcBef>
              <a:spcAft>
                <a:spcPts val="0"/>
              </a:spcAft>
              <a:buClr>
                <a:schemeClr val="dk1"/>
              </a:buClr>
              <a:buSzPts val="2500"/>
              <a:buFont typeface="Calibri"/>
              <a:buNone/>
              <a:defRPr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ozloženie obsahu">
  <p:cSld name="2_Rozloženie obsahu">
    <p:spTree>
      <p:nvGrpSpPr>
        <p:cNvPr id="105" name="Shape 105"/>
        <p:cNvGrpSpPr/>
        <p:nvPr/>
      </p:nvGrpSpPr>
      <p:grpSpPr>
        <a:xfrm>
          <a:off x="0" y="0"/>
          <a:ext cx="0" cy="0"/>
          <a:chOff x="0" y="0"/>
          <a:chExt cx="0" cy="0"/>
        </a:xfrm>
      </p:grpSpPr>
      <p:sp>
        <p:nvSpPr>
          <p:cNvPr id="106" name="Google Shape;106;p28"/>
          <p:cNvSpPr/>
          <p:nvPr>
            <p:ph idx="2" type="pic"/>
          </p:nvPr>
        </p:nvSpPr>
        <p:spPr>
          <a:xfrm>
            <a:off x="0" y="0"/>
            <a:ext cx="9144000" cy="5143500"/>
          </a:xfrm>
          <a:prstGeom prst="rect">
            <a:avLst/>
          </a:prstGeom>
          <a:noFill/>
          <a:ln>
            <a:noFill/>
          </a:ln>
        </p:spPr>
      </p:sp>
      <p:sp>
        <p:nvSpPr>
          <p:cNvPr id="107" name="Google Shape;107;p28"/>
          <p:cNvSpPr/>
          <p:nvPr>
            <p:ph type="title"/>
          </p:nvPr>
        </p:nvSpPr>
        <p:spPr>
          <a:xfrm>
            <a:off x="1078860" y="1997867"/>
            <a:ext cx="6986400" cy="1147800"/>
          </a:xfrm>
          <a:prstGeom prst="roundRect">
            <a:avLst>
              <a:gd fmla="val 50000" name="adj"/>
            </a:avLst>
          </a:prstGeom>
          <a:noFill/>
          <a:ln cap="flat" cmpd="sng" w="28575">
            <a:solidFill>
              <a:schemeClr val="lt1"/>
            </a:solidFill>
            <a:prstDash val="solid"/>
            <a:round/>
            <a:headEnd len="sm" w="sm" type="none"/>
            <a:tailEnd len="sm" w="sm" type="none"/>
          </a:ln>
        </p:spPr>
        <p:txBody>
          <a:bodyPr anchorCtr="0" anchor="ctr" bIns="0" lIns="68575" spcFirstLastPara="1" rIns="68575" wrap="square" tIns="54000">
            <a:noAutofit/>
          </a:bodyPr>
          <a:lstStyle>
            <a:lvl1pPr lvl="0" rtl="0" algn="ctr">
              <a:lnSpc>
                <a:spcPct val="90000"/>
              </a:lnSpc>
              <a:spcBef>
                <a:spcPts val="0"/>
              </a:spcBef>
              <a:spcAft>
                <a:spcPts val="0"/>
              </a:spcAft>
              <a:buClr>
                <a:schemeClr val="lt1"/>
              </a:buClr>
              <a:buSzPts val="5500"/>
              <a:buFont typeface="Calibri"/>
              <a:buNone/>
              <a:defRPr sz="55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6"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5F5F5"/>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hyperlink" Target="https://www.simpleanalytics.com/google-analytics-is-illegal-in-these-countries" TargetMode="External"/><Relationship Id="rId5"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0"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visibility.sk/" TargetMode="External"/><Relationship Id="rId4" Type="http://schemas.openxmlformats.org/officeDocument/2006/relationships/image" Target="../media/image34.png"/><Relationship Id="rId9" Type="http://schemas.openxmlformats.org/officeDocument/2006/relationships/image" Target="../media/image8.png"/><Relationship Id="rId5" Type="http://schemas.openxmlformats.org/officeDocument/2006/relationships/image" Target="../media/image23.png"/><Relationship Id="rId6" Type="http://schemas.openxmlformats.org/officeDocument/2006/relationships/image" Target="../media/image21.png"/><Relationship Id="rId7" Type="http://schemas.openxmlformats.org/officeDocument/2006/relationships/image" Target="../media/image29.png"/><Relationship Id="rId8"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9"/>
          <p:cNvPicPr preferRelativeResize="0"/>
          <p:nvPr/>
        </p:nvPicPr>
        <p:blipFill rotWithShape="1">
          <a:blip r:embed="rId3">
            <a:alphaModFix/>
          </a:blip>
          <a:srcRect b="0" l="0" r="25495" t="0"/>
          <a:stretch/>
        </p:blipFill>
        <p:spPr>
          <a:xfrm>
            <a:off x="7180250" y="352813"/>
            <a:ext cx="2057375" cy="2494775"/>
          </a:xfrm>
          <a:prstGeom prst="rect">
            <a:avLst/>
          </a:prstGeom>
          <a:noFill/>
          <a:ln>
            <a:noFill/>
          </a:ln>
        </p:spPr>
      </p:pic>
      <p:pic>
        <p:nvPicPr>
          <p:cNvPr id="113" name="Google Shape;113;p29"/>
          <p:cNvPicPr preferRelativeResize="0"/>
          <p:nvPr/>
        </p:nvPicPr>
        <p:blipFill rotWithShape="1">
          <a:blip r:embed="rId4">
            <a:alphaModFix/>
          </a:blip>
          <a:srcRect b="0" l="45678" r="0" t="0"/>
          <a:stretch/>
        </p:blipFill>
        <p:spPr>
          <a:xfrm>
            <a:off x="-1" y="1425525"/>
            <a:ext cx="728825" cy="2146800"/>
          </a:xfrm>
          <a:prstGeom prst="rect">
            <a:avLst/>
          </a:prstGeom>
          <a:noFill/>
          <a:ln>
            <a:noFill/>
          </a:ln>
        </p:spPr>
      </p:pic>
      <p:pic>
        <p:nvPicPr>
          <p:cNvPr id="114" name="Google Shape;114;p29"/>
          <p:cNvPicPr preferRelativeResize="0"/>
          <p:nvPr/>
        </p:nvPicPr>
        <p:blipFill rotWithShape="1">
          <a:blip r:embed="rId5">
            <a:alphaModFix/>
          </a:blip>
          <a:srcRect b="261" l="-6503" r="-6401" t="-38002"/>
          <a:stretch/>
        </p:blipFill>
        <p:spPr>
          <a:xfrm>
            <a:off x="4658650" y="4210175"/>
            <a:ext cx="1341725" cy="933325"/>
          </a:xfrm>
          <a:prstGeom prst="rect">
            <a:avLst/>
          </a:prstGeom>
          <a:noFill/>
          <a:ln>
            <a:noFill/>
          </a:ln>
        </p:spPr>
      </p:pic>
      <p:sp>
        <p:nvSpPr>
          <p:cNvPr id="115" name="Google Shape;115;p29"/>
          <p:cNvSpPr txBox="1"/>
          <p:nvPr/>
        </p:nvSpPr>
        <p:spPr>
          <a:xfrm>
            <a:off x="522500" y="1808550"/>
            <a:ext cx="5306700" cy="152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sz="4400">
                <a:solidFill>
                  <a:srgbClr val="222222"/>
                </a:solidFill>
                <a:latin typeface="Space Grotesk SemiBold"/>
                <a:ea typeface="Space Grotesk SemiBold"/>
                <a:cs typeface="Space Grotesk SemiBold"/>
                <a:sym typeface="Space Grotesk SemiBold"/>
              </a:rPr>
              <a:t>Migrácia na GA4 a čo nás čaká</a:t>
            </a:r>
            <a:endParaRPr sz="4400">
              <a:solidFill>
                <a:srgbClr val="222222"/>
              </a:solidFill>
              <a:latin typeface="Space Grotesk SemiBold"/>
              <a:ea typeface="Space Grotesk SemiBold"/>
              <a:cs typeface="Space Grotesk SemiBold"/>
              <a:sym typeface="Space Grotesk SemiBold"/>
            </a:endParaRPr>
          </a:p>
          <a:p>
            <a:pPr indent="0" lvl="0" marL="0" marR="0" rtl="0" algn="l">
              <a:lnSpc>
                <a:spcPct val="100000"/>
              </a:lnSpc>
              <a:spcBef>
                <a:spcPts val="0"/>
              </a:spcBef>
              <a:spcAft>
                <a:spcPts val="0"/>
              </a:spcAft>
              <a:buClr>
                <a:schemeClr val="dk1"/>
              </a:buClr>
              <a:buSzPts val="1100"/>
              <a:buFont typeface="Arial"/>
              <a:buNone/>
            </a:pPr>
            <a:r>
              <a:t/>
            </a:r>
            <a:endParaRPr sz="4400">
              <a:solidFill>
                <a:srgbClr val="222222"/>
              </a:solidFill>
              <a:latin typeface="Space Grotesk SemiBold"/>
              <a:ea typeface="Space Grotesk SemiBold"/>
              <a:cs typeface="Space Grotesk SemiBold"/>
              <a:sym typeface="Space Grotesk SemiBold"/>
            </a:endParaRPr>
          </a:p>
          <a:p>
            <a:pPr indent="0" lvl="0" marL="0" rtl="0" algn="l">
              <a:lnSpc>
                <a:spcPct val="115000"/>
              </a:lnSpc>
              <a:spcBef>
                <a:spcPts val="0"/>
              </a:spcBef>
              <a:spcAft>
                <a:spcPts val="0"/>
              </a:spcAft>
              <a:buNone/>
            </a:pPr>
            <a:r>
              <a:t/>
            </a:r>
            <a:endParaRPr sz="1800">
              <a:solidFill>
                <a:srgbClr val="806F7D"/>
              </a:solidFill>
              <a:latin typeface="Open Sans ExtraBold"/>
              <a:ea typeface="Open Sans ExtraBold"/>
              <a:cs typeface="Open Sans ExtraBold"/>
              <a:sym typeface="Open Sans ExtraBold"/>
            </a:endParaRPr>
          </a:p>
          <a:p>
            <a:pPr indent="0" lvl="0" marL="0" rtl="0" algn="l">
              <a:lnSpc>
                <a:spcPct val="115000"/>
              </a:lnSpc>
              <a:spcBef>
                <a:spcPts val="0"/>
              </a:spcBef>
              <a:spcAft>
                <a:spcPts val="0"/>
              </a:spcAft>
              <a:buNone/>
            </a:pPr>
            <a:r>
              <a:t/>
            </a:r>
            <a:endParaRPr b="1" i="1" sz="1100">
              <a:solidFill>
                <a:srgbClr val="806F7D"/>
              </a:solidFill>
              <a:latin typeface="Open Sans"/>
              <a:ea typeface="Open Sans"/>
              <a:cs typeface="Open Sans"/>
              <a:sym typeface="Open Sans"/>
            </a:endParaRPr>
          </a:p>
        </p:txBody>
      </p:sp>
      <p:sp>
        <p:nvSpPr>
          <p:cNvPr id="116" name="Google Shape;116;p29"/>
          <p:cNvSpPr/>
          <p:nvPr/>
        </p:nvSpPr>
        <p:spPr>
          <a:xfrm>
            <a:off x="610900" y="4473325"/>
            <a:ext cx="453300" cy="789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9"/>
          <p:cNvSpPr txBox="1"/>
          <p:nvPr/>
        </p:nvSpPr>
        <p:spPr>
          <a:xfrm>
            <a:off x="1270550" y="4271425"/>
            <a:ext cx="4149300" cy="482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222222"/>
                </a:solidFill>
                <a:latin typeface="Proxima Nova"/>
                <a:ea typeface="Proxima Nova"/>
                <a:cs typeface="Proxima Nova"/>
                <a:sym typeface="Proxima Nova"/>
              </a:rPr>
              <a:t>Matúš Rebroš - SEO Specialist</a:t>
            </a:r>
            <a:endParaRPr sz="1000">
              <a:solidFill>
                <a:srgbClr val="222222"/>
              </a:solidFill>
              <a:latin typeface="Proxima Nova"/>
              <a:ea typeface="Proxima Nova"/>
              <a:cs typeface="Proxima Nova"/>
              <a:sym typeface="Proxima Nova"/>
            </a:endParaRPr>
          </a:p>
        </p:txBody>
      </p:sp>
      <p:pic>
        <p:nvPicPr>
          <p:cNvPr id="118" name="Google Shape;118;p29"/>
          <p:cNvPicPr preferRelativeResize="0"/>
          <p:nvPr/>
        </p:nvPicPr>
        <p:blipFill>
          <a:blip r:embed="rId6">
            <a:alphaModFix/>
          </a:blip>
          <a:stretch>
            <a:fillRect/>
          </a:stretch>
        </p:blipFill>
        <p:spPr>
          <a:xfrm>
            <a:off x="515500" y="483875"/>
            <a:ext cx="1126300" cy="482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8"/>
          <p:cNvSpPr/>
          <p:nvPr/>
        </p:nvSpPr>
        <p:spPr>
          <a:xfrm>
            <a:off x="994150" y="451600"/>
            <a:ext cx="7006200" cy="3576300"/>
          </a:xfrm>
          <a:prstGeom prst="rect">
            <a:avLst/>
          </a:prstGeom>
          <a:solidFill>
            <a:schemeClr val="lt1"/>
          </a:solidFill>
          <a:ln>
            <a:noFill/>
          </a:ln>
          <a:effectLst>
            <a:outerShdw blurRad="842963" rotWithShape="0" algn="bl" dir="5820000" dist="22860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8"/>
          <p:cNvSpPr txBox="1"/>
          <p:nvPr/>
        </p:nvSpPr>
        <p:spPr>
          <a:xfrm>
            <a:off x="587997" y="3344375"/>
            <a:ext cx="5022600" cy="1326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sz="1800">
                <a:solidFill>
                  <a:srgbClr val="FFFFFF"/>
                </a:solidFill>
                <a:highlight>
                  <a:srgbClr val="222222"/>
                </a:highlight>
                <a:latin typeface="Space Grotesk SemiBold"/>
                <a:ea typeface="Space Grotesk SemiBold"/>
                <a:cs typeface="Space Grotesk SemiBold"/>
                <a:sym typeface="Space Grotesk SemiBold"/>
              </a:rPr>
              <a:t>Explore modul pre vlastné prehľady</a:t>
            </a:r>
            <a:endParaRPr i="1" sz="1300">
              <a:solidFill>
                <a:srgbClr val="FFFFFF"/>
              </a:solidFill>
              <a:highlight>
                <a:srgbClr val="222222"/>
              </a:highlight>
              <a:latin typeface="Space Grotesk SemiBold"/>
              <a:ea typeface="Space Grotesk SemiBold"/>
              <a:cs typeface="Space Grotesk SemiBold"/>
              <a:sym typeface="Space Grotesk SemiBold"/>
            </a:endParaRPr>
          </a:p>
        </p:txBody>
      </p:sp>
      <p:sp>
        <p:nvSpPr>
          <p:cNvPr id="212" name="Google Shape;212;p38"/>
          <p:cNvSpPr/>
          <p:nvPr/>
        </p:nvSpPr>
        <p:spPr>
          <a:xfrm>
            <a:off x="8124100" y="4473325"/>
            <a:ext cx="453300" cy="789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3" name="Google Shape;213;p38"/>
          <p:cNvPicPr preferRelativeResize="0"/>
          <p:nvPr/>
        </p:nvPicPr>
        <p:blipFill>
          <a:blip r:embed="rId3">
            <a:alphaModFix/>
          </a:blip>
          <a:stretch>
            <a:fillRect/>
          </a:stretch>
        </p:blipFill>
        <p:spPr>
          <a:xfrm>
            <a:off x="1442774" y="451600"/>
            <a:ext cx="6062095" cy="3576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39"/>
          <p:cNvPicPr preferRelativeResize="0"/>
          <p:nvPr/>
        </p:nvPicPr>
        <p:blipFill rotWithShape="1">
          <a:blip r:embed="rId3">
            <a:alphaModFix/>
          </a:blip>
          <a:srcRect b="0" l="-5764" r="0" t="0"/>
          <a:stretch/>
        </p:blipFill>
        <p:spPr>
          <a:xfrm rot="5400000">
            <a:off x="2369888" y="966338"/>
            <a:ext cx="1627300" cy="877175"/>
          </a:xfrm>
          <a:prstGeom prst="rect">
            <a:avLst/>
          </a:prstGeom>
          <a:noFill/>
          <a:ln>
            <a:noFill/>
          </a:ln>
        </p:spPr>
      </p:pic>
      <p:sp>
        <p:nvSpPr>
          <p:cNvPr id="219" name="Google Shape;219;p39"/>
          <p:cNvSpPr txBox="1"/>
          <p:nvPr/>
        </p:nvSpPr>
        <p:spPr>
          <a:xfrm rot="-5400000">
            <a:off x="6038896" y="1848000"/>
            <a:ext cx="4149300" cy="453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i="1" sz="700">
              <a:solidFill>
                <a:srgbClr val="806F7D"/>
              </a:solidFill>
              <a:latin typeface="Open Sans"/>
              <a:ea typeface="Open Sans"/>
              <a:cs typeface="Open Sans"/>
              <a:sym typeface="Open Sans"/>
            </a:endParaRPr>
          </a:p>
        </p:txBody>
      </p:sp>
      <p:sp>
        <p:nvSpPr>
          <p:cNvPr id="220" name="Google Shape;220;p39"/>
          <p:cNvSpPr txBox="1"/>
          <p:nvPr/>
        </p:nvSpPr>
        <p:spPr>
          <a:xfrm>
            <a:off x="571500" y="1418900"/>
            <a:ext cx="4854600" cy="313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sz="2800">
                <a:solidFill>
                  <a:srgbClr val="222222"/>
                </a:solidFill>
                <a:latin typeface="Space Grotesk SemiBold"/>
                <a:ea typeface="Space Grotesk SemiBold"/>
                <a:cs typeface="Space Grotesk SemiBold"/>
                <a:sym typeface="Space Grotesk SemiBold"/>
              </a:rPr>
              <a:t>Visibility klienti</a:t>
            </a:r>
            <a:endParaRPr sz="2800">
              <a:solidFill>
                <a:srgbClr val="222222"/>
              </a:solidFill>
              <a:latin typeface="Space Grotesk SemiBold"/>
              <a:ea typeface="Space Grotesk SemiBold"/>
              <a:cs typeface="Space Grotesk SemiBold"/>
              <a:sym typeface="Space Grotesk SemiBold"/>
            </a:endParaRPr>
          </a:p>
          <a:p>
            <a:pPr indent="0" lvl="0" marL="0" rtl="0" algn="l">
              <a:lnSpc>
                <a:spcPct val="115000"/>
              </a:lnSpc>
              <a:spcBef>
                <a:spcPts val="0"/>
              </a:spcBef>
              <a:spcAft>
                <a:spcPts val="0"/>
              </a:spcAft>
              <a:buNone/>
            </a:pPr>
            <a:r>
              <a:t/>
            </a:r>
            <a:endParaRPr sz="1800">
              <a:solidFill>
                <a:srgbClr val="806F7D"/>
              </a:solidFill>
              <a:latin typeface="Open Sans ExtraBold"/>
              <a:ea typeface="Open Sans ExtraBold"/>
              <a:cs typeface="Open Sans ExtraBold"/>
              <a:sym typeface="Open Sans ExtraBold"/>
            </a:endParaRPr>
          </a:p>
          <a:p>
            <a:pPr indent="0" lvl="0" marL="457200" rtl="0" algn="l">
              <a:lnSpc>
                <a:spcPct val="115000"/>
              </a:lnSpc>
              <a:spcBef>
                <a:spcPts val="0"/>
              </a:spcBef>
              <a:spcAft>
                <a:spcPts val="0"/>
              </a:spcAft>
              <a:buNone/>
            </a:pPr>
            <a:r>
              <a:t/>
            </a:r>
            <a:endParaRPr>
              <a:solidFill>
                <a:srgbClr val="22222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a:solidFill>
                  <a:srgbClr val="222222"/>
                </a:solidFill>
                <a:latin typeface="Proxima Nova"/>
                <a:ea typeface="Proxima Nova"/>
                <a:cs typeface="Proxima Nova"/>
                <a:sym typeface="Proxima Nova"/>
              </a:rPr>
              <a:t>Počet klientov, ktorí majú vo Visibility nasadený Google Analytics 4 s rozšíreným zbieraním dát.</a:t>
            </a:r>
            <a:endParaRPr>
              <a:solidFill>
                <a:srgbClr val="222222"/>
              </a:solidFill>
              <a:latin typeface="Proxima Nova"/>
              <a:ea typeface="Proxima Nova"/>
              <a:cs typeface="Proxima Nova"/>
              <a:sym typeface="Proxima Nova"/>
            </a:endParaRPr>
          </a:p>
          <a:p>
            <a:pPr indent="0" lvl="0" marL="457200" rtl="0" algn="l">
              <a:lnSpc>
                <a:spcPct val="115000"/>
              </a:lnSpc>
              <a:spcBef>
                <a:spcPts val="0"/>
              </a:spcBef>
              <a:spcAft>
                <a:spcPts val="0"/>
              </a:spcAft>
              <a:buNone/>
            </a:pPr>
            <a:r>
              <a:t/>
            </a:r>
            <a:endParaRPr>
              <a:solidFill>
                <a:srgbClr val="222222"/>
              </a:solidFill>
              <a:latin typeface="Proxima Nova"/>
              <a:ea typeface="Proxima Nova"/>
              <a:cs typeface="Proxima Nova"/>
              <a:sym typeface="Proxima Nova"/>
            </a:endParaRPr>
          </a:p>
        </p:txBody>
      </p:sp>
      <p:sp>
        <p:nvSpPr>
          <p:cNvPr id="221" name="Google Shape;221;p39"/>
          <p:cNvSpPr/>
          <p:nvPr/>
        </p:nvSpPr>
        <p:spPr>
          <a:xfrm>
            <a:off x="571500" y="591275"/>
            <a:ext cx="453300" cy="789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9"/>
          <p:cNvSpPr/>
          <p:nvPr/>
        </p:nvSpPr>
        <p:spPr>
          <a:xfrm rot="-9297275">
            <a:off x="5706788" y="1544096"/>
            <a:ext cx="2438485" cy="2438485"/>
          </a:xfrm>
          <a:prstGeom prst="blockArc">
            <a:avLst>
              <a:gd fmla="val 10800000" name="adj1"/>
              <a:gd fmla="val 3980131" name="adj2"/>
              <a:gd fmla="val 7536" name="adj3"/>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9"/>
          <p:cNvSpPr/>
          <p:nvPr/>
        </p:nvSpPr>
        <p:spPr>
          <a:xfrm rot="5400000">
            <a:off x="5711587" y="1543865"/>
            <a:ext cx="2438100" cy="2438100"/>
          </a:xfrm>
          <a:prstGeom prst="blockArc">
            <a:avLst>
              <a:gd fmla="val 10800000" name="adj1"/>
              <a:gd fmla="val 3980131" name="adj2"/>
              <a:gd fmla="val 7536" name="adj3"/>
            </a:avLst>
          </a:prstGeom>
          <a:solidFill>
            <a:srgbClr val="F270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solidFill>
                <a:srgbClr val="4285F4"/>
              </a:solidFill>
            </a:endParaRPr>
          </a:p>
        </p:txBody>
      </p:sp>
      <p:sp>
        <p:nvSpPr>
          <p:cNvPr id="224" name="Google Shape;224;p39"/>
          <p:cNvSpPr txBox="1"/>
          <p:nvPr/>
        </p:nvSpPr>
        <p:spPr>
          <a:xfrm>
            <a:off x="304800" y="304800"/>
            <a:ext cx="3000000" cy="939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4900">
              <a:solidFill>
                <a:srgbClr val="4285F4"/>
              </a:solidFill>
              <a:latin typeface="Google Sans"/>
              <a:ea typeface="Google Sans"/>
              <a:cs typeface="Google Sans"/>
              <a:sym typeface="Google Sans"/>
            </a:endParaRPr>
          </a:p>
        </p:txBody>
      </p:sp>
      <p:sp>
        <p:nvSpPr>
          <p:cNvPr id="225" name="Google Shape;225;p39"/>
          <p:cNvSpPr txBox="1"/>
          <p:nvPr/>
        </p:nvSpPr>
        <p:spPr>
          <a:xfrm>
            <a:off x="5426021" y="2273300"/>
            <a:ext cx="3000000" cy="939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900">
                <a:solidFill>
                  <a:srgbClr val="FA7069"/>
                </a:solidFill>
                <a:latin typeface="Google Sans"/>
                <a:ea typeface="Google Sans"/>
                <a:cs typeface="Google Sans"/>
                <a:sym typeface="Google Sans"/>
              </a:rPr>
              <a:t>70%+</a:t>
            </a:r>
            <a:endParaRPr sz="4900">
              <a:solidFill>
                <a:srgbClr val="FA7069"/>
              </a:solidFill>
              <a:latin typeface="Google Sans"/>
              <a:ea typeface="Google Sans"/>
              <a:cs typeface="Google Sans"/>
              <a:sym typeface="Google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40"/>
          <p:cNvPicPr preferRelativeResize="0"/>
          <p:nvPr/>
        </p:nvPicPr>
        <p:blipFill rotWithShape="1">
          <a:blip r:embed="rId3">
            <a:alphaModFix/>
          </a:blip>
          <a:srcRect b="0" l="-5764" r="0" t="0"/>
          <a:stretch/>
        </p:blipFill>
        <p:spPr>
          <a:xfrm rot="5400000">
            <a:off x="6338963" y="583513"/>
            <a:ext cx="1627300" cy="877175"/>
          </a:xfrm>
          <a:prstGeom prst="rect">
            <a:avLst/>
          </a:prstGeom>
          <a:noFill/>
          <a:ln>
            <a:noFill/>
          </a:ln>
        </p:spPr>
      </p:pic>
      <p:sp>
        <p:nvSpPr>
          <p:cNvPr id="231" name="Google Shape;231;p40"/>
          <p:cNvSpPr/>
          <p:nvPr/>
        </p:nvSpPr>
        <p:spPr>
          <a:xfrm>
            <a:off x="8124100" y="4473325"/>
            <a:ext cx="453300" cy="789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0"/>
          <p:cNvSpPr txBox="1"/>
          <p:nvPr/>
        </p:nvSpPr>
        <p:spPr>
          <a:xfrm>
            <a:off x="571500" y="1161725"/>
            <a:ext cx="7019700" cy="313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sz="2800">
                <a:solidFill>
                  <a:srgbClr val="222222"/>
                </a:solidFill>
                <a:latin typeface="Space Grotesk SemiBold"/>
                <a:ea typeface="Space Grotesk SemiBold"/>
                <a:cs typeface="Space Grotesk SemiBold"/>
                <a:sym typeface="Space Grotesk SemiBold"/>
              </a:rPr>
              <a:t>Duálne trackovanie</a:t>
            </a:r>
            <a:endParaRPr sz="2800">
              <a:solidFill>
                <a:srgbClr val="222222"/>
              </a:solidFill>
              <a:latin typeface="Space Grotesk SemiBold"/>
              <a:ea typeface="Space Grotesk SemiBold"/>
              <a:cs typeface="Space Grotesk SemiBold"/>
              <a:sym typeface="Space Grotesk SemiBold"/>
            </a:endParaRPr>
          </a:p>
          <a:p>
            <a:pPr indent="0" lvl="0" marL="0" rtl="0" algn="l">
              <a:lnSpc>
                <a:spcPct val="115000"/>
              </a:lnSpc>
              <a:spcBef>
                <a:spcPts val="0"/>
              </a:spcBef>
              <a:spcAft>
                <a:spcPts val="0"/>
              </a:spcAft>
              <a:buNone/>
            </a:pPr>
            <a:r>
              <a:t/>
            </a:r>
            <a:endParaRPr sz="1800">
              <a:solidFill>
                <a:srgbClr val="806F7D"/>
              </a:solidFill>
              <a:latin typeface="Open Sans ExtraBold"/>
              <a:ea typeface="Open Sans ExtraBold"/>
              <a:cs typeface="Open Sans ExtraBold"/>
              <a:sym typeface="Open Sans ExtraBold"/>
            </a:endParaRPr>
          </a:p>
          <a:p>
            <a:pPr indent="-320675" lvl="0" marL="457200" rtl="0" algn="l">
              <a:lnSpc>
                <a:spcPct val="115000"/>
              </a:lnSpc>
              <a:spcBef>
                <a:spcPts val="0"/>
              </a:spcBef>
              <a:spcAft>
                <a:spcPts val="0"/>
              </a:spcAft>
              <a:buClr>
                <a:schemeClr val="dk1"/>
              </a:buClr>
              <a:buSzPts val="1450"/>
              <a:buChar char="●"/>
            </a:pPr>
            <a:r>
              <a:rPr lang="en">
                <a:solidFill>
                  <a:srgbClr val="222222"/>
                </a:solidFill>
                <a:latin typeface="Proxima Nova"/>
                <a:ea typeface="Proxima Nova"/>
                <a:cs typeface="Proxima Nova"/>
                <a:sym typeface="Proxima Nova"/>
              </a:rPr>
              <a:t>Trackovanie UA aj GA4 naraz</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Nastavenie GA4 aby spĺňal potrebné ciele</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Spätné dáta</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Možnosť sa stále vrátiť do UA</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Nový model trackovania GA4</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GA4 nie je update UA ale úplne nový analytický nástroj</a:t>
            </a:r>
            <a:endParaRPr>
              <a:solidFill>
                <a:srgbClr val="222222"/>
              </a:solidFill>
              <a:latin typeface="Proxima Nova"/>
              <a:ea typeface="Proxima Nova"/>
              <a:cs typeface="Proxima Nova"/>
              <a:sym typeface="Proxima Nova"/>
            </a:endParaRPr>
          </a:p>
          <a:p>
            <a:pPr indent="0" lvl="0" marL="457200" rtl="0" algn="l">
              <a:lnSpc>
                <a:spcPct val="115000"/>
              </a:lnSpc>
              <a:spcBef>
                <a:spcPts val="800"/>
              </a:spcBef>
              <a:spcAft>
                <a:spcPts val="0"/>
              </a:spcAft>
              <a:buNone/>
            </a:pPr>
            <a:r>
              <a:t/>
            </a:r>
            <a:endParaRPr>
              <a:solidFill>
                <a:srgbClr val="222222"/>
              </a:solidFill>
              <a:latin typeface="Proxima Nova"/>
              <a:ea typeface="Proxima Nova"/>
              <a:cs typeface="Proxima Nova"/>
              <a:sym typeface="Proxima Nova"/>
            </a:endParaRPr>
          </a:p>
          <a:p>
            <a:pPr indent="0" lvl="0" marL="457200" rtl="0" algn="l">
              <a:lnSpc>
                <a:spcPct val="115000"/>
              </a:lnSpc>
              <a:spcBef>
                <a:spcPts val="0"/>
              </a:spcBef>
              <a:spcAft>
                <a:spcPts val="0"/>
              </a:spcAft>
              <a:buNone/>
            </a:pPr>
            <a:r>
              <a:t/>
            </a:r>
            <a:endParaRPr>
              <a:solidFill>
                <a:srgbClr val="222222"/>
              </a:solidFill>
              <a:latin typeface="Proxima Nova"/>
              <a:ea typeface="Proxima Nova"/>
              <a:cs typeface="Proxima Nova"/>
              <a:sym typeface="Proxima Nova"/>
            </a:endParaRPr>
          </a:p>
        </p:txBody>
      </p:sp>
      <p:sp>
        <p:nvSpPr>
          <p:cNvPr id="233" name="Google Shape;233;p40"/>
          <p:cNvSpPr/>
          <p:nvPr/>
        </p:nvSpPr>
        <p:spPr>
          <a:xfrm>
            <a:off x="571500" y="591275"/>
            <a:ext cx="453300" cy="789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237" name="Shape 237"/>
        <p:cNvGrpSpPr/>
        <p:nvPr/>
      </p:nvGrpSpPr>
      <p:grpSpPr>
        <a:xfrm>
          <a:off x="0" y="0"/>
          <a:ext cx="0" cy="0"/>
          <a:chOff x="0" y="0"/>
          <a:chExt cx="0" cy="0"/>
        </a:xfrm>
      </p:grpSpPr>
      <p:pic>
        <p:nvPicPr>
          <p:cNvPr id="238" name="Google Shape;238;p41"/>
          <p:cNvPicPr preferRelativeResize="0"/>
          <p:nvPr/>
        </p:nvPicPr>
        <p:blipFill rotWithShape="1">
          <a:blip r:embed="rId3">
            <a:alphaModFix/>
          </a:blip>
          <a:srcRect b="0" l="0" r="25495" t="0"/>
          <a:stretch/>
        </p:blipFill>
        <p:spPr>
          <a:xfrm>
            <a:off x="7180250" y="352813"/>
            <a:ext cx="2057375" cy="2494775"/>
          </a:xfrm>
          <a:prstGeom prst="rect">
            <a:avLst/>
          </a:prstGeom>
          <a:noFill/>
          <a:ln>
            <a:noFill/>
          </a:ln>
        </p:spPr>
      </p:pic>
      <p:pic>
        <p:nvPicPr>
          <p:cNvPr id="239" name="Google Shape;239;p41"/>
          <p:cNvPicPr preferRelativeResize="0"/>
          <p:nvPr/>
        </p:nvPicPr>
        <p:blipFill rotWithShape="1">
          <a:blip r:embed="rId4">
            <a:alphaModFix/>
          </a:blip>
          <a:srcRect b="0" l="45678" r="0" t="0"/>
          <a:stretch/>
        </p:blipFill>
        <p:spPr>
          <a:xfrm>
            <a:off x="-1" y="1425525"/>
            <a:ext cx="728825" cy="2146800"/>
          </a:xfrm>
          <a:prstGeom prst="rect">
            <a:avLst/>
          </a:prstGeom>
          <a:noFill/>
          <a:ln>
            <a:noFill/>
          </a:ln>
        </p:spPr>
      </p:pic>
      <p:pic>
        <p:nvPicPr>
          <p:cNvPr id="240" name="Google Shape;240;p41"/>
          <p:cNvPicPr preferRelativeResize="0"/>
          <p:nvPr/>
        </p:nvPicPr>
        <p:blipFill rotWithShape="1">
          <a:blip r:embed="rId5">
            <a:alphaModFix/>
          </a:blip>
          <a:srcRect b="261" l="-6503" r="-6401" t="-38002"/>
          <a:stretch/>
        </p:blipFill>
        <p:spPr>
          <a:xfrm>
            <a:off x="4658650" y="4210175"/>
            <a:ext cx="1341725" cy="933325"/>
          </a:xfrm>
          <a:prstGeom prst="rect">
            <a:avLst/>
          </a:prstGeom>
          <a:noFill/>
          <a:ln>
            <a:noFill/>
          </a:ln>
        </p:spPr>
      </p:pic>
      <p:sp>
        <p:nvSpPr>
          <p:cNvPr id="241" name="Google Shape;241;p41"/>
          <p:cNvSpPr txBox="1"/>
          <p:nvPr/>
        </p:nvSpPr>
        <p:spPr>
          <a:xfrm>
            <a:off x="515500" y="1076600"/>
            <a:ext cx="4719300" cy="80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400">
                <a:solidFill>
                  <a:srgbClr val="222222"/>
                </a:solidFill>
                <a:latin typeface="Space Grotesk SemiBold"/>
                <a:ea typeface="Space Grotesk SemiBold"/>
                <a:cs typeface="Space Grotesk SemiBold"/>
                <a:sym typeface="Space Grotesk SemiBold"/>
              </a:rPr>
              <a:t>Analytika webu</a:t>
            </a:r>
            <a:endParaRPr sz="3400">
              <a:solidFill>
                <a:srgbClr val="222222"/>
              </a:solidFill>
              <a:latin typeface="Space Grotesk SemiBold"/>
              <a:ea typeface="Space Grotesk SemiBold"/>
              <a:cs typeface="Space Grotesk SemiBold"/>
              <a:sym typeface="Space Grotesk SemiBold"/>
            </a:endParaRPr>
          </a:p>
          <a:p>
            <a:pPr indent="0" lvl="0" marL="0" rtl="0" algn="l">
              <a:lnSpc>
                <a:spcPct val="115000"/>
              </a:lnSpc>
              <a:spcBef>
                <a:spcPts val="0"/>
              </a:spcBef>
              <a:spcAft>
                <a:spcPts val="0"/>
              </a:spcAft>
              <a:buNone/>
            </a:pPr>
            <a:r>
              <a:rPr lang="en" sz="3400">
                <a:solidFill>
                  <a:srgbClr val="222222"/>
                </a:solidFill>
                <a:latin typeface="Space Grotesk SemiBold"/>
                <a:ea typeface="Space Grotesk SemiBold"/>
                <a:cs typeface="Space Grotesk SemiBold"/>
                <a:sym typeface="Space Grotesk SemiBold"/>
              </a:rPr>
              <a:t>100% v súlade</a:t>
            </a:r>
            <a:endParaRPr sz="3400">
              <a:solidFill>
                <a:srgbClr val="222222"/>
              </a:solidFill>
              <a:latin typeface="Space Grotesk SemiBold"/>
              <a:ea typeface="Space Grotesk SemiBold"/>
              <a:cs typeface="Space Grotesk SemiBold"/>
              <a:sym typeface="Space Grotesk SemiBold"/>
            </a:endParaRPr>
          </a:p>
          <a:p>
            <a:pPr indent="0" lvl="0" marL="0" rtl="0" algn="l">
              <a:lnSpc>
                <a:spcPct val="115000"/>
              </a:lnSpc>
              <a:spcBef>
                <a:spcPts val="0"/>
              </a:spcBef>
              <a:spcAft>
                <a:spcPts val="0"/>
              </a:spcAft>
              <a:buNone/>
            </a:pPr>
            <a:r>
              <a:rPr lang="en" sz="3400">
                <a:solidFill>
                  <a:srgbClr val="222222"/>
                </a:solidFill>
                <a:latin typeface="Space Grotesk SemiBold"/>
                <a:ea typeface="Space Grotesk SemiBold"/>
                <a:cs typeface="Space Grotesk SemiBold"/>
                <a:sym typeface="Space Grotesk SemiBold"/>
              </a:rPr>
              <a:t>s GDPR</a:t>
            </a:r>
            <a:endParaRPr sz="3400">
              <a:solidFill>
                <a:srgbClr val="222222"/>
              </a:solidFill>
              <a:latin typeface="Space Grotesk SemiBold"/>
              <a:ea typeface="Space Grotesk SemiBold"/>
              <a:cs typeface="Space Grotesk SemiBold"/>
              <a:sym typeface="Space Grotesk SemiBold"/>
            </a:endParaRPr>
          </a:p>
          <a:p>
            <a:pPr indent="0" lvl="0" marL="0" rtl="0" algn="l">
              <a:lnSpc>
                <a:spcPct val="115000"/>
              </a:lnSpc>
              <a:spcBef>
                <a:spcPts val="0"/>
              </a:spcBef>
              <a:spcAft>
                <a:spcPts val="0"/>
              </a:spcAft>
              <a:buNone/>
            </a:pPr>
            <a:r>
              <a:rPr lang="en" sz="3400">
                <a:solidFill>
                  <a:srgbClr val="222222"/>
                </a:solidFill>
                <a:latin typeface="Space Grotesk SemiBold"/>
                <a:ea typeface="Space Grotesk SemiBold"/>
                <a:cs typeface="Space Grotesk SemiBold"/>
                <a:sym typeface="Space Grotesk SemiBold"/>
              </a:rPr>
              <a:t>a bez stráty dát</a:t>
            </a:r>
            <a:endParaRPr b="1" i="1" sz="100">
              <a:solidFill>
                <a:srgbClr val="806F7D"/>
              </a:solidFill>
              <a:latin typeface="Open Sans"/>
              <a:ea typeface="Open Sans"/>
              <a:cs typeface="Open Sans"/>
              <a:sym typeface="Open Sans"/>
            </a:endParaRPr>
          </a:p>
        </p:txBody>
      </p:sp>
      <p:pic>
        <p:nvPicPr>
          <p:cNvPr id="242" name="Google Shape;242;p41"/>
          <p:cNvPicPr preferRelativeResize="0"/>
          <p:nvPr/>
        </p:nvPicPr>
        <p:blipFill>
          <a:blip r:embed="rId6">
            <a:alphaModFix/>
          </a:blip>
          <a:stretch>
            <a:fillRect/>
          </a:stretch>
        </p:blipFill>
        <p:spPr>
          <a:xfrm>
            <a:off x="571500" y="591275"/>
            <a:ext cx="987081" cy="267925"/>
          </a:xfrm>
          <a:prstGeom prst="rect">
            <a:avLst/>
          </a:prstGeom>
          <a:noFill/>
          <a:ln>
            <a:noFill/>
          </a:ln>
        </p:spPr>
      </p:pic>
      <p:sp>
        <p:nvSpPr>
          <p:cNvPr id="243" name="Google Shape;243;p41"/>
          <p:cNvSpPr/>
          <p:nvPr/>
        </p:nvSpPr>
        <p:spPr>
          <a:xfrm>
            <a:off x="610900" y="4473325"/>
            <a:ext cx="453300" cy="789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1"/>
          <p:cNvSpPr txBox="1"/>
          <p:nvPr/>
        </p:nvSpPr>
        <p:spPr>
          <a:xfrm>
            <a:off x="1270550" y="4271425"/>
            <a:ext cx="4149300" cy="482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222222"/>
                </a:solidFill>
                <a:latin typeface="Proxima Nova"/>
                <a:ea typeface="Proxima Nova"/>
                <a:cs typeface="Proxima Nova"/>
                <a:sym typeface="Proxima Nova"/>
              </a:rPr>
              <a:t>Matúš Rebroš - SEO Specialist</a:t>
            </a:r>
            <a:endParaRPr b="1" i="1" sz="700">
              <a:solidFill>
                <a:srgbClr val="806F7D"/>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7069"/>
        </a:solidFill>
      </p:bgPr>
    </p:bg>
    <p:spTree>
      <p:nvGrpSpPr>
        <p:cNvPr id="248" name="Shape 248"/>
        <p:cNvGrpSpPr/>
        <p:nvPr/>
      </p:nvGrpSpPr>
      <p:grpSpPr>
        <a:xfrm>
          <a:off x="0" y="0"/>
          <a:ext cx="0" cy="0"/>
          <a:chOff x="0" y="0"/>
          <a:chExt cx="0" cy="0"/>
        </a:xfrm>
      </p:grpSpPr>
      <p:sp>
        <p:nvSpPr>
          <p:cNvPr id="249" name="Google Shape;249;p42"/>
          <p:cNvSpPr/>
          <p:nvPr/>
        </p:nvSpPr>
        <p:spPr>
          <a:xfrm>
            <a:off x="571500" y="591275"/>
            <a:ext cx="453300" cy="78900"/>
          </a:xfrm>
          <a:prstGeom prst="rect">
            <a:avLst/>
          </a:pr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42"/>
          <p:cNvSpPr txBox="1"/>
          <p:nvPr/>
        </p:nvSpPr>
        <p:spPr>
          <a:xfrm>
            <a:off x="571500" y="1225950"/>
            <a:ext cx="4884000" cy="313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3900">
                <a:solidFill>
                  <a:srgbClr val="F5F5F5"/>
                </a:solidFill>
                <a:latin typeface="Space Grotesk SemiBold"/>
                <a:ea typeface="Space Grotesk SemiBold"/>
                <a:cs typeface="Space Grotesk SemiBold"/>
                <a:sym typeface="Space Grotesk SemiBold"/>
              </a:rPr>
              <a:t>Súčasné problémy</a:t>
            </a:r>
            <a:endParaRPr sz="3900">
              <a:solidFill>
                <a:srgbClr val="F5F5F5"/>
              </a:solidFill>
              <a:latin typeface="Space Grotesk SemiBold"/>
              <a:ea typeface="Space Grotesk SemiBold"/>
              <a:cs typeface="Space Grotesk SemiBold"/>
              <a:sym typeface="Space Grotesk SemiBold"/>
            </a:endParaRPr>
          </a:p>
          <a:p>
            <a:pPr indent="0" lvl="0" marL="0" marR="0" rtl="0" algn="l">
              <a:lnSpc>
                <a:spcPct val="100000"/>
              </a:lnSpc>
              <a:spcBef>
                <a:spcPts val="0"/>
              </a:spcBef>
              <a:spcAft>
                <a:spcPts val="0"/>
              </a:spcAft>
              <a:buClr>
                <a:srgbClr val="000000"/>
              </a:buClr>
              <a:buSzPts val="1100"/>
              <a:buFont typeface="Arial"/>
              <a:buNone/>
            </a:pPr>
            <a:r>
              <a:rPr lang="en" sz="3900">
                <a:solidFill>
                  <a:srgbClr val="F5F5F5"/>
                </a:solidFill>
                <a:latin typeface="Space Grotesk SemiBold"/>
                <a:ea typeface="Space Grotesk SemiBold"/>
                <a:cs typeface="Space Grotesk SemiBold"/>
                <a:sym typeface="Space Grotesk SemiBold"/>
              </a:rPr>
              <a:t>Google Analytics 4</a:t>
            </a:r>
            <a:endParaRPr sz="3900">
              <a:solidFill>
                <a:srgbClr val="F5F5F5"/>
              </a:solidFill>
              <a:latin typeface="Space Grotesk SemiBold"/>
              <a:ea typeface="Space Grotesk SemiBold"/>
              <a:cs typeface="Space Grotesk SemiBold"/>
              <a:sym typeface="Space Grotesk SemiBold"/>
            </a:endParaRPr>
          </a:p>
        </p:txBody>
      </p:sp>
      <p:sp>
        <p:nvSpPr>
          <p:cNvPr id="251" name="Google Shape;251;p42"/>
          <p:cNvSpPr/>
          <p:nvPr/>
        </p:nvSpPr>
        <p:spPr>
          <a:xfrm>
            <a:off x="8124100" y="4473325"/>
            <a:ext cx="453300" cy="78900"/>
          </a:xfrm>
          <a:prstGeom prst="rect">
            <a:avLst/>
          </a:pr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2"/>
          <p:cNvSpPr txBox="1"/>
          <p:nvPr/>
        </p:nvSpPr>
        <p:spPr>
          <a:xfrm rot="-5400000">
            <a:off x="6251525" y="2056450"/>
            <a:ext cx="4149300" cy="453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F5F5F5"/>
                </a:solidFill>
                <a:latin typeface="Proxima Nova"/>
                <a:ea typeface="Proxima Nova"/>
                <a:cs typeface="Proxima Nova"/>
                <a:sym typeface="Proxima Nova"/>
              </a:rPr>
              <a:t>V I S I B I L I T Y</a:t>
            </a:r>
            <a:endParaRPr b="1" i="1" sz="700">
              <a:solidFill>
                <a:srgbClr val="F5F5F5"/>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256" name="Shape 256"/>
        <p:cNvGrpSpPr/>
        <p:nvPr/>
      </p:nvGrpSpPr>
      <p:grpSpPr>
        <a:xfrm>
          <a:off x="0" y="0"/>
          <a:ext cx="0" cy="0"/>
          <a:chOff x="0" y="0"/>
          <a:chExt cx="0" cy="0"/>
        </a:xfrm>
      </p:grpSpPr>
      <p:pic>
        <p:nvPicPr>
          <p:cNvPr id="257" name="Google Shape;257;p43"/>
          <p:cNvPicPr preferRelativeResize="0"/>
          <p:nvPr/>
        </p:nvPicPr>
        <p:blipFill rotWithShape="1">
          <a:blip r:embed="rId3">
            <a:alphaModFix/>
          </a:blip>
          <a:srcRect b="0" l="-5764" r="0" t="0"/>
          <a:stretch/>
        </p:blipFill>
        <p:spPr>
          <a:xfrm rot="5400000">
            <a:off x="1592813" y="930188"/>
            <a:ext cx="1627300" cy="877175"/>
          </a:xfrm>
          <a:prstGeom prst="rect">
            <a:avLst/>
          </a:prstGeom>
          <a:noFill/>
          <a:ln>
            <a:noFill/>
          </a:ln>
        </p:spPr>
      </p:pic>
      <p:sp>
        <p:nvSpPr>
          <p:cNvPr id="258" name="Google Shape;258;p43"/>
          <p:cNvSpPr/>
          <p:nvPr/>
        </p:nvSpPr>
        <p:spPr>
          <a:xfrm>
            <a:off x="8124100" y="4473325"/>
            <a:ext cx="453300" cy="789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3"/>
          <p:cNvSpPr txBox="1"/>
          <p:nvPr/>
        </p:nvSpPr>
        <p:spPr>
          <a:xfrm rot="-5400000">
            <a:off x="6251525" y="2056450"/>
            <a:ext cx="4149300" cy="453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222222"/>
                </a:solidFill>
                <a:latin typeface="Proxima Nova"/>
                <a:ea typeface="Proxima Nova"/>
                <a:cs typeface="Proxima Nova"/>
                <a:sym typeface="Proxima Nova"/>
              </a:rPr>
              <a:t>V I S I B I L I T Y</a:t>
            </a:r>
            <a:endParaRPr b="1" i="1" sz="700">
              <a:solidFill>
                <a:srgbClr val="806F7D"/>
              </a:solidFill>
              <a:latin typeface="Open Sans"/>
              <a:ea typeface="Open Sans"/>
              <a:cs typeface="Open Sans"/>
              <a:sym typeface="Open Sans"/>
            </a:endParaRPr>
          </a:p>
        </p:txBody>
      </p:sp>
      <p:sp>
        <p:nvSpPr>
          <p:cNvPr id="260" name="Google Shape;260;p43"/>
          <p:cNvSpPr txBox="1"/>
          <p:nvPr/>
        </p:nvSpPr>
        <p:spPr>
          <a:xfrm>
            <a:off x="571500" y="1418900"/>
            <a:ext cx="7366500" cy="313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sz="3600">
                <a:solidFill>
                  <a:srgbClr val="222222"/>
                </a:solidFill>
                <a:latin typeface="Space Grotesk SemiBold"/>
                <a:ea typeface="Space Grotesk SemiBold"/>
                <a:cs typeface="Space Grotesk SemiBold"/>
                <a:sym typeface="Space Grotesk SemiBold"/>
              </a:rPr>
              <a:t>Anonymizácia dát</a:t>
            </a:r>
            <a:endParaRPr sz="3600">
              <a:solidFill>
                <a:srgbClr val="222222"/>
              </a:solidFill>
              <a:latin typeface="Space Grotesk SemiBold"/>
              <a:ea typeface="Space Grotesk SemiBold"/>
              <a:cs typeface="Space Grotesk SemiBold"/>
              <a:sym typeface="Space Grotesk SemiBold"/>
            </a:endParaRPr>
          </a:p>
          <a:p>
            <a:pPr indent="0" lvl="0" marL="0" rtl="0" algn="l">
              <a:lnSpc>
                <a:spcPct val="115000"/>
              </a:lnSpc>
              <a:spcBef>
                <a:spcPts val="0"/>
              </a:spcBef>
              <a:spcAft>
                <a:spcPts val="0"/>
              </a:spcAft>
              <a:buNone/>
            </a:pPr>
            <a:r>
              <a:t/>
            </a:r>
            <a:endParaRPr sz="1800">
              <a:solidFill>
                <a:srgbClr val="806F7D"/>
              </a:solidFill>
              <a:latin typeface="Open Sans ExtraBold"/>
              <a:ea typeface="Open Sans ExtraBold"/>
              <a:cs typeface="Open Sans ExtraBold"/>
              <a:sym typeface="Open Sans ExtraBold"/>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latin typeface="Proxima Nova"/>
                <a:ea typeface="Proxima Nova"/>
                <a:cs typeface="Proxima Nova"/>
                <a:sym typeface="Proxima Nova"/>
              </a:rPr>
              <a:t>Rakúsky úrad na ochranu osobných údajov:</a:t>
            </a:r>
            <a:endParaRPr>
              <a:solidFill>
                <a:srgbClr val="222222"/>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a:solidFill>
                <a:srgbClr val="222222"/>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latin typeface="Proxima Nova"/>
                <a:ea typeface="Proxima Nova"/>
                <a:cs typeface="Proxima Nova"/>
                <a:sym typeface="Proxima Nova"/>
              </a:rPr>
              <a:t>“</a:t>
            </a:r>
            <a:r>
              <a:rPr b="1" lang="en">
                <a:solidFill>
                  <a:srgbClr val="222222"/>
                </a:solidFill>
                <a:latin typeface="Proxima Nova"/>
                <a:ea typeface="Proxima Nova"/>
                <a:cs typeface="Proxima Nova"/>
                <a:sym typeface="Proxima Nova"/>
              </a:rPr>
              <a:t>IP anonymization only concerns the IP address.</a:t>
            </a:r>
            <a:r>
              <a:rPr lang="en">
                <a:solidFill>
                  <a:srgbClr val="222222"/>
                </a:solidFill>
                <a:latin typeface="Proxima Nova"/>
                <a:ea typeface="Proxima Nova"/>
                <a:cs typeface="Proxima Nova"/>
                <a:sym typeface="Proxima Nova"/>
              </a:rPr>
              <a:t> Other kinds of data, such as online identifiers, which are set via cookies or device data, are still transmitted by Google in plain text. IP anonymization takes place only after the data has been transferred to Google.”</a:t>
            </a:r>
            <a:endParaRPr>
              <a:solidFill>
                <a:srgbClr val="22222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rgbClr val="222222"/>
              </a:solidFill>
              <a:latin typeface="Proxima Nova"/>
              <a:ea typeface="Proxima Nova"/>
              <a:cs typeface="Proxima Nova"/>
              <a:sym typeface="Proxima Nova"/>
            </a:endParaRPr>
          </a:p>
        </p:txBody>
      </p:sp>
      <p:pic>
        <p:nvPicPr>
          <p:cNvPr id="261" name="Google Shape;261;p43"/>
          <p:cNvPicPr preferRelativeResize="0"/>
          <p:nvPr/>
        </p:nvPicPr>
        <p:blipFill>
          <a:blip r:embed="rId4">
            <a:alphaModFix/>
          </a:blip>
          <a:stretch>
            <a:fillRect/>
          </a:stretch>
        </p:blipFill>
        <p:spPr>
          <a:xfrm>
            <a:off x="5085074" y="830675"/>
            <a:ext cx="2294424" cy="15300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265" name="Shape 265"/>
        <p:cNvGrpSpPr/>
        <p:nvPr/>
      </p:nvGrpSpPr>
      <p:grpSpPr>
        <a:xfrm>
          <a:off x="0" y="0"/>
          <a:ext cx="0" cy="0"/>
          <a:chOff x="0" y="0"/>
          <a:chExt cx="0" cy="0"/>
        </a:xfrm>
      </p:grpSpPr>
      <p:pic>
        <p:nvPicPr>
          <p:cNvPr id="266" name="Google Shape;266;p44"/>
          <p:cNvPicPr preferRelativeResize="0"/>
          <p:nvPr/>
        </p:nvPicPr>
        <p:blipFill rotWithShape="1">
          <a:blip r:embed="rId3">
            <a:alphaModFix/>
          </a:blip>
          <a:srcRect b="0" l="-5764" r="0" t="0"/>
          <a:stretch/>
        </p:blipFill>
        <p:spPr>
          <a:xfrm rot="5400000">
            <a:off x="1592813" y="930188"/>
            <a:ext cx="1627300" cy="877175"/>
          </a:xfrm>
          <a:prstGeom prst="rect">
            <a:avLst/>
          </a:prstGeom>
          <a:noFill/>
          <a:ln>
            <a:noFill/>
          </a:ln>
        </p:spPr>
      </p:pic>
      <p:sp>
        <p:nvSpPr>
          <p:cNvPr id="267" name="Google Shape;267;p44"/>
          <p:cNvSpPr/>
          <p:nvPr/>
        </p:nvSpPr>
        <p:spPr>
          <a:xfrm>
            <a:off x="8124100" y="4473325"/>
            <a:ext cx="453300" cy="789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4"/>
          <p:cNvSpPr txBox="1"/>
          <p:nvPr/>
        </p:nvSpPr>
        <p:spPr>
          <a:xfrm rot="-5400000">
            <a:off x="6251525" y="2056450"/>
            <a:ext cx="4149300" cy="453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222222"/>
                </a:solidFill>
                <a:latin typeface="Proxima Nova"/>
                <a:ea typeface="Proxima Nova"/>
                <a:cs typeface="Proxima Nova"/>
                <a:sym typeface="Proxima Nova"/>
              </a:rPr>
              <a:t>V I S I B I L I T Y</a:t>
            </a:r>
            <a:endParaRPr b="1" i="1" sz="700">
              <a:solidFill>
                <a:srgbClr val="806F7D"/>
              </a:solidFill>
              <a:latin typeface="Open Sans"/>
              <a:ea typeface="Open Sans"/>
              <a:cs typeface="Open Sans"/>
              <a:sym typeface="Open Sans"/>
            </a:endParaRPr>
          </a:p>
        </p:txBody>
      </p:sp>
      <p:sp>
        <p:nvSpPr>
          <p:cNvPr id="269" name="Google Shape;269;p44"/>
          <p:cNvSpPr txBox="1"/>
          <p:nvPr/>
        </p:nvSpPr>
        <p:spPr>
          <a:xfrm>
            <a:off x="571500" y="1418900"/>
            <a:ext cx="7366500" cy="313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sz="3600">
                <a:solidFill>
                  <a:srgbClr val="222222"/>
                </a:solidFill>
                <a:latin typeface="Space Grotesk SemiBold"/>
                <a:ea typeface="Space Grotesk SemiBold"/>
                <a:cs typeface="Space Grotesk SemiBold"/>
                <a:sym typeface="Space Grotesk SemiBold"/>
              </a:rPr>
              <a:t>Dáta využíva</a:t>
            </a:r>
            <a:endParaRPr sz="3600">
              <a:solidFill>
                <a:srgbClr val="222222"/>
              </a:solidFill>
              <a:latin typeface="Space Grotesk SemiBold"/>
              <a:ea typeface="Space Grotesk SemiBold"/>
              <a:cs typeface="Space Grotesk SemiBold"/>
              <a:sym typeface="Space Grotesk SemiBold"/>
            </a:endParaRPr>
          </a:p>
          <a:p>
            <a:pPr indent="0" lvl="0" marL="0" marR="0" rtl="0" algn="l">
              <a:lnSpc>
                <a:spcPct val="100000"/>
              </a:lnSpc>
              <a:spcBef>
                <a:spcPts val="0"/>
              </a:spcBef>
              <a:spcAft>
                <a:spcPts val="0"/>
              </a:spcAft>
              <a:buClr>
                <a:schemeClr val="dk1"/>
              </a:buClr>
              <a:buSzPts val="1100"/>
              <a:buFont typeface="Arial"/>
              <a:buNone/>
            </a:pPr>
            <a:r>
              <a:rPr lang="en" sz="3600">
                <a:solidFill>
                  <a:srgbClr val="222222"/>
                </a:solidFill>
                <a:latin typeface="Space Grotesk SemiBold"/>
                <a:ea typeface="Space Grotesk SemiBold"/>
                <a:cs typeface="Space Grotesk SemiBold"/>
                <a:sym typeface="Space Grotesk SemiBold"/>
              </a:rPr>
              <a:t>na vlastné účely</a:t>
            </a:r>
            <a:endParaRPr sz="3600">
              <a:solidFill>
                <a:srgbClr val="222222"/>
              </a:solidFill>
              <a:latin typeface="Space Grotesk SemiBold"/>
              <a:ea typeface="Space Grotesk SemiBold"/>
              <a:cs typeface="Space Grotesk SemiBold"/>
              <a:sym typeface="Space Grotesk SemiBold"/>
            </a:endParaRPr>
          </a:p>
          <a:p>
            <a:pPr indent="0" lvl="0" marL="0" rtl="0" algn="l">
              <a:lnSpc>
                <a:spcPct val="115000"/>
              </a:lnSpc>
              <a:spcBef>
                <a:spcPts val="0"/>
              </a:spcBef>
              <a:spcAft>
                <a:spcPts val="0"/>
              </a:spcAft>
              <a:buNone/>
            </a:pPr>
            <a:r>
              <a:t/>
            </a:r>
            <a:endParaRPr sz="1800">
              <a:solidFill>
                <a:srgbClr val="806F7D"/>
              </a:solidFill>
              <a:latin typeface="Open Sans ExtraBold"/>
              <a:ea typeface="Open Sans ExtraBold"/>
              <a:cs typeface="Open Sans ExtraBold"/>
              <a:sym typeface="Open Sans ExtraBold"/>
            </a:endParaRPr>
          </a:p>
          <a:p>
            <a:pPr indent="0" lvl="0" marL="0" rtl="0" algn="l">
              <a:lnSpc>
                <a:spcPct val="115000"/>
              </a:lnSpc>
              <a:spcBef>
                <a:spcPts val="0"/>
              </a:spcBef>
              <a:spcAft>
                <a:spcPts val="0"/>
              </a:spcAft>
              <a:buNone/>
            </a:pPr>
            <a:r>
              <a:rPr b="1" lang="en">
                <a:solidFill>
                  <a:srgbClr val="222222"/>
                </a:solidFill>
                <a:latin typeface="Proxima Nova"/>
                <a:ea typeface="Proxima Nova"/>
                <a:cs typeface="Proxima Nova"/>
                <a:sym typeface="Proxima Nova"/>
              </a:rPr>
              <a:t>Ako Google uvádza v zmluvných podmienkach:</a:t>
            </a:r>
            <a:endParaRPr b="1">
              <a:solidFill>
                <a:srgbClr val="22222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rgbClr val="22222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a:solidFill>
                  <a:srgbClr val="222222"/>
                </a:solidFill>
                <a:latin typeface="Proxima Nova"/>
                <a:ea typeface="Proxima Nova"/>
                <a:cs typeface="Proxima Nova"/>
                <a:sym typeface="Proxima Nova"/>
              </a:rPr>
              <a:t>“Google uses the information shared by sites and apps to deliver our services, maintain and improve them, develop new services, measure the effectiveness of advertising, protect against fraud and abuse, and personalize content and ads you see on Google and on our partners’ sites and apps.“</a:t>
            </a:r>
            <a:endParaRPr>
              <a:solidFill>
                <a:srgbClr val="22222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rgbClr val="222222"/>
              </a:solidFill>
              <a:latin typeface="Proxima Nova"/>
              <a:ea typeface="Proxima Nova"/>
              <a:cs typeface="Proxima Nova"/>
              <a:sym typeface="Proxima Nova"/>
            </a:endParaRPr>
          </a:p>
        </p:txBody>
      </p:sp>
      <p:pic>
        <p:nvPicPr>
          <p:cNvPr id="270" name="Google Shape;270;p44"/>
          <p:cNvPicPr preferRelativeResize="0"/>
          <p:nvPr/>
        </p:nvPicPr>
        <p:blipFill>
          <a:blip r:embed="rId4">
            <a:alphaModFix/>
          </a:blip>
          <a:stretch>
            <a:fillRect/>
          </a:stretch>
        </p:blipFill>
        <p:spPr>
          <a:xfrm>
            <a:off x="5207375" y="1968375"/>
            <a:ext cx="2403277" cy="813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274" name="Shape 274"/>
        <p:cNvGrpSpPr/>
        <p:nvPr/>
      </p:nvGrpSpPr>
      <p:grpSpPr>
        <a:xfrm>
          <a:off x="0" y="0"/>
          <a:ext cx="0" cy="0"/>
          <a:chOff x="0" y="0"/>
          <a:chExt cx="0" cy="0"/>
        </a:xfrm>
      </p:grpSpPr>
      <p:pic>
        <p:nvPicPr>
          <p:cNvPr id="275" name="Google Shape;275;p45"/>
          <p:cNvPicPr preferRelativeResize="0"/>
          <p:nvPr/>
        </p:nvPicPr>
        <p:blipFill rotWithShape="1">
          <a:blip r:embed="rId3">
            <a:alphaModFix/>
          </a:blip>
          <a:srcRect b="0" l="-5764" r="0" t="0"/>
          <a:stretch/>
        </p:blipFill>
        <p:spPr>
          <a:xfrm rot="5400000">
            <a:off x="1592813" y="930188"/>
            <a:ext cx="1627300" cy="877175"/>
          </a:xfrm>
          <a:prstGeom prst="rect">
            <a:avLst/>
          </a:prstGeom>
          <a:noFill/>
          <a:ln>
            <a:noFill/>
          </a:ln>
        </p:spPr>
      </p:pic>
      <p:sp>
        <p:nvSpPr>
          <p:cNvPr id="276" name="Google Shape;276;p45"/>
          <p:cNvSpPr/>
          <p:nvPr/>
        </p:nvSpPr>
        <p:spPr>
          <a:xfrm>
            <a:off x="8124100" y="4473325"/>
            <a:ext cx="453300" cy="789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5"/>
          <p:cNvSpPr txBox="1"/>
          <p:nvPr/>
        </p:nvSpPr>
        <p:spPr>
          <a:xfrm rot="-5400000">
            <a:off x="6251525" y="2056450"/>
            <a:ext cx="4149300" cy="453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222222"/>
                </a:solidFill>
                <a:latin typeface="Proxima Nova"/>
                <a:ea typeface="Proxima Nova"/>
                <a:cs typeface="Proxima Nova"/>
                <a:sym typeface="Proxima Nova"/>
              </a:rPr>
              <a:t>V I S I B I L I T Y</a:t>
            </a:r>
            <a:endParaRPr b="1" i="1" sz="700">
              <a:solidFill>
                <a:srgbClr val="806F7D"/>
              </a:solidFill>
              <a:latin typeface="Open Sans"/>
              <a:ea typeface="Open Sans"/>
              <a:cs typeface="Open Sans"/>
              <a:sym typeface="Open Sans"/>
            </a:endParaRPr>
          </a:p>
        </p:txBody>
      </p:sp>
      <p:sp>
        <p:nvSpPr>
          <p:cNvPr id="278" name="Google Shape;278;p45"/>
          <p:cNvSpPr txBox="1"/>
          <p:nvPr/>
        </p:nvSpPr>
        <p:spPr>
          <a:xfrm>
            <a:off x="571500" y="1418900"/>
            <a:ext cx="4000500" cy="313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sz="3600">
                <a:solidFill>
                  <a:srgbClr val="222222"/>
                </a:solidFill>
                <a:latin typeface="Space Grotesk SemiBold"/>
                <a:ea typeface="Space Grotesk SemiBold"/>
                <a:cs typeface="Space Grotesk SemiBold"/>
                <a:sym typeface="Space Grotesk SemiBold"/>
              </a:rPr>
              <a:t>EÚ dáta v USA</a:t>
            </a:r>
            <a:endParaRPr sz="3600">
              <a:solidFill>
                <a:srgbClr val="222222"/>
              </a:solidFill>
              <a:latin typeface="Space Grotesk SemiBold"/>
              <a:ea typeface="Space Grotesk SemiBold"/>
              <a:cs typeface="Space Grotesk SemiBold"/>
              <a:sym typeface="Space Grotesk SemiBold"/>
            </a:endParaRPr>
          </a:p>
          <a:p>
            <a:pPr indent="0" lvl="0" marL="0" rtl="0" algn="l">
              <a:lnSpc>
                <a:spcPct val="115000"/>
              </a:lnSpc>
              <a:spcBef>
                <a:spcPts val="0"/>
              </a:spcBef>
              <a:spcAft>
                <a:spcPts val="0"/>
              </a:spcAft>
              <a:buNone/>
            </a:pPr>
            <a:r>
              <a:t/>
            </a:r>
            <a:endParaRPr sz="1800">
              <a:solidFill>
                <a:srgbClr val="806F7D"/>
              </a:solidFill>
              <a:latin typeface="Open Sans ExtraBold"/>
              <a:ea typeface="Open Sans ExtraBold"/>
              <a:cs typeface="Open Sans ExtraBold"/>
              <a:sym typeface="Open Sans ExtraBold"/>
            </a:endParaRPr>
          </a:p>
          <a:p>
            <a:pPr indent="-298450" lvl="0" marL="457200" rtl="0" algn="l">
              <a:lnSpc>
                <a:spcPct val="115000"/>
              </a:lnSpc>
              <a:spcBef>
                <a:spcPts val="0"/>
              </a:spcBef>
              <a:spcAft>
                <a:spcPts val="0"/>
              </a:spcAft>
              <a:buClr>
                <a:srgbClr val="806F7D"/>
              </a:buClr>
              <a:buSzPts val="1100"/>
              <a:buFont typeface="Open Sans"/>
              <a:buChar char="●"/>
            </a:pPr>
            <a:r>
              <a:rPr lang="en">
                <a:solidFill>
                  <a:srgbClr val="222222"/>
                </a:solidFill>
                <a:latin typeface="Proxima Nova"/>
                <a:ea typeface="Proxima Nova"/>
                <a:cs typeface="Proxima Nova"/>
                <a:sym typeface="Proxima Nova"/>
              </a:rPr>
              <a:t>Údaje o EÚ občanoch bez udania dôvodu od amerických firiem</a:t>
            </a:r>
            <a:endParaRPr>
              <a:solidFill>
                <a:srgbClr val="222222"/>
              </a:solidFill>
              <a:latin typeface="Proxima Nova"/>
              <a:ea typeface="Proxima Nova"/>
              <a:cs typeface="Proxima Nova"/>
              <a:sym typeface="Proxima Nova"/>
            </a:endParaRPr>
          </a:p>
          <a:p>
            <a:pPr indent="-298450" lvl="0" marL="457200" rtl="0" algn="l">
              <a:lnSpc>
                <a:spcPct val="115000"/>
              </a:lnSpc>
              <a:spcBef>
                <a:spcPts val="0"/>
              </a:spcBef>
              <a:spcAft>
                <a:spcPts val="0"/>
              </a:spcAft>
              <a:buClr>
                <a:srgbClr val="806F7D"/>
              </a:buClr>
              <a:buSzPts val="1100"/>
              <a:buFont typeface="Open Sans"/>
              <a:buChar char="●"/>
            </a:pPr>
            <a:r>
              <a:rPr lang="en">
                <a:solidFill>
                  <a:srgbClr val="222222"/>
                </a:solidFill>
                <a:latin typeface="Proxima Nova"/>
                <a:ea typeface="Proxima Nova"/>
                <a:cs typeface="Proxima Nova"/>
                <a:sym typeface="Proxima Nova"/>
              </a:rPr>
              <a:t>EP to prekáža preto vytvorili niekoľko riešení</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USA a tajná služba to používajú na boj s terorizmom</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Max Schrems podnet na EÚ súd a úrady na ochranu osobných údajov</a:t>
            </a:r>
            <a:endParaRPr>
              <a:solidFill>
                <a:srgbClr val="222222"/>
              </a:solidFill>
              <a:latin typeface="Proxima Nova"/>
              <a:ea typeface="Proxima Nova"/>
              <a:cs typeface="Proxima Nova"/>
              <a:sym typeface="Proxima Nova"/>
            </a:endParaRPr>
          </a:p>
        </p:txBody>
      </p:sp>
      <p:pic>
        <p:nvPicPr>
          <p:cNvPr id="279" name="Google Shape;279;p45"/>
          <p:cNvPicPr preferRelativeResize="0"/>
          <p:nvPr/>
        </p:nvPicPr>
        <p:blipFill>
          <a:blip r:embed="rId4">
            <a:alphaModFix/>
          </a:blip>
          <a:stretch>
            <a:fillRect/>
          </a:stretch>
        </p:blipFill>
        <p:spPr>
          <a:xfrm>
            <a:off x="4464275" y="1075400"/>
            <a:ext cx="4498101" cy="32190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283" name="Shape 283"/>
        <p:cNvGrpSpPr/>
        <p:nvPr/>
      </p:nvGrpSpPr>
      <p:grpSpPr>
        <a:xfrm>
          <a:off x="0" y="0"/>
          <a:ext cx="0" cy="0"/>
          <a:chOff x="0" y="0"/>
          <a:chExt cx="0" cy="0"/>
        </a:xfrm>
      </p:grpSpPr>
      <p:pic>
        <p:nvPicPr>
          <p:cNvPr id="284" name="Google Shape;284;p46"/>
          <p:cNvPicPr preferRelativeResize="0"/>
          <p:nvPr/>
        </p:nvPicPr>
        <p:blipFill rotWithShape="1">
          <a:blip r:embed="rId3">
            <a:alphaModFix/>
          </a:blip>
          <a:srcRect b="0" l="-5764" r="0" t="0"/>
          <a:stretch/>
        </p:blipFill>
        <p:spPr>
          <a:xfrm rot="5400000">
            <a:off x="1592813" y="930188"/>
            <a:ext cx="1627300" cy="877175"/>
          </a:xfrm>
          <a:prstGeom prst="rect">
            <a:avLst/>
          </a:prstGeom>
          <a:noFill/>
          <a:ln>
            <a:noFill/>
          </a:ln>
        </p:spPr>
      </p:pic>
      <p:sp>
        <p:nvSpPr>
          <p:cNvPr id="285" name="Google Shape;285;p46"/>
          <p:cNvSpPr/>
          <p:nvPr/>
        </p:nvSpPr>
        <p:spPr>
          <a:xfrm>
            <a:off x="8124100" y="4473325"/>
            <a:ext cx="453300" cy="789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6"/>
          <p:cNvSpPr txBox="1"/>
          <p:nvPr/>
        </p:nvSpPr>
        <p:spPr>
          <a:xfrm rot="-5400000">
            <a:off x="6251525" y="2056450"/>
            <a:ext cx="4149300" cy="453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222222"/>
                </a:solidFill>
                <a:latin typeface="Proxima Nova"/>
                <a:ea typeface="Proxima Nova"/>
                <a:cs typeface="Proxima Nova"/>
                <a:sym typeface="Proxima Nova"/>
              </a:rPr>
              <a:t>V I S I B I L I T Y</a:t>
            </a:r>
            <a:endParaRPr sz="1000">
              <a:solidFill>
                <a:srgbClr val="222222"/>
              </a:solidFill>
              <a:latin typeface="Proxima Nova"/>
              <a:ea typeface="Proxima Nova"/>
              <a:cs typeface="Proxima Nova"/>
              <a:sym typeface="Proxima Nova"/>
            </a:endParaRPr>
          </a:p>
        </p:txBody>
      </p:sp>
      <p:sp>
        <p:nvSpPr>
          <p:cNvPr id="287" name="Google Shape;287;p46"/>
          <p:cNvSpPr txBox="1"/>
          <p:nvPr/>
        </p:nvSpPr>
        <p:spPr>
          <a:xfrm>
            <a:off x="571500" y="1418900"/>
            <a:ext cx="5697000" cy="313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sz="3600">
                <a:solidFill>
                  <a:srgbClr val="222222"/>
                </a:solidFill>
                <a:latin typeface="Space Grotesk SemiBold"/>
                <a:ea typeface="Space Grotesk SemiBold"/>
                <a:cs typeface="Space Grotesk SemiBold"/>
                <a:sym typeface="Space Grotesk SemiBold"/>
              </a:rPr>
              <a:t>Dohoda medzi EÚ a USA</a:t>
            </a:r>
            <a:endParaRPr sz="3600">
              <a:solidFill>
                <a:srgbClr val="222222"/>
              </a:solidFill>
              <a:latin typeface="Space Grotesk SemiBold"/>
              <a:ea typeface="Space Grotesk SemiBold"/>
              <a:cs typeface="Space Grotesk SemiBold"/>
              <a:sym typeface="Space Grotesk SemiBold"/>
            </a:endParaRPr>
          </a:p>
          <a:p>
            <a:pPr indent="0" lvl="0" marL="0" rtl="0" algn="l">
              <a:lnSpc>
                <a:spcPct val="115000"/>
              </a:lnSpc>
              <a:spcBef>
                <a:spcPts val="0"/>
              </a:spcBef>
              <a:spcAft>
                <a:spcPts val="0"/>
              </a:spcAft>
              <a:buNone/>
            </a:pPr>
            <a:r>
              <a:t/>
            </a:r>
            <a:endParaRPr sz="1800">
              <a:solidFill>
                <a:srgbClr val="806F7D"/>
              </a:solidFill>
              <a:latin typeface="Open Sans ExtraBold"/>
              <a:ea typeface="Open Sans ExtraBold"/>
              <a:cs typeface="Open Sans ExtraBold"/>
              <a:sym typeface="Open Sans ExtraBold"/>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Výkonný príkaz zo strany USA</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V januári EK spustil proces prijatia rozhodnutia</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Konečné rozhodnutie by malo byť v lete 2023</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Zdroj informácií spir.cz</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Max Schrems</a:t>
            </a:r>
            <a:endParaRPr>
              <a:solidFill>
                <a:srgbClr val="222222"/>
              </a:solidFill>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291" name="Shape 291"/>
        <p:cNvGrpSpPr/>
        <p:nvPr/>
      </p:nvGrpSpPr>
      <p:grpSpPr>
        <a:xfrm>
          <a:off x="0" y="0"/>
          <a:ext cx="0" cy="0"/>
          <a:chOff x="0" y="0"/>
          <a:chExt cx="0" cy="0"/>
        </a:xfrm>
      </p:grpSpPr>
      <p:pic>
        <p:nvPicPr>
          <p:cNvPr id="292" name="Google Shape;292;p47"/>
          <p:cNvPicPr preferRelativeResize="0"/>
          <p:nvPr/>
        </p:nvPicPr>
        <p:blipFill rotWithShape="1">
          <a:blip r:embed="rId3">
            <a:alphaModFix/>
          </a:blip>
          <a:srcRect b="0" l="-5764" r="0" t="0"/>
          <a:stretch/>
        </p:blipFill>
        <p:spPr>
          <a:xfrm rot="5400000">
            <a:off x="1592813" y="930188"/>
            <a:ext cx="1627300" cy="877175"/>
          </a:xfrm>
          <a:prstGeom prst="rect">
            <a:avLst/>
          </a:prstGeom>
          <a:noFill/>
          <a:ln>
            <a:noFill/>
          </a:ln>
        </p:spPr>
      </p:pic>
      <p:sp>
        <p:nvSpPr>
          <p:cNvPr id="293" name="Google Shape;293;p47"/>
          <p:cNvSpPr/>
          <p:nvPr/>
        </p:nvSpPr>
        <p:spPr>
          <a:xfrm>
            <a:off x="8124100" y="4473325"/>
            <a:ext cx="453300" cy="789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7"/>
          <p:cNvSpPr txBox="1"/>
          <p:nvPr/>
        </p:nvSpPr>
        <p:spPr>
          <a:xfrm rot="-5400000">
            <a:off x="6251525" y="2056450"/>
            <a:ext cx="4149300" cy="453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222222"/>
                </a:solidFill>
                <a:latin typeface="Proxima Nova"/>
                <a:ea typeface="Proxima Nova"/>
                <a:cs typeface="Proxima Nova"/>
                <a:sym typeface="Proxima Nova"/>
              </a:rPr>
              <a:t>V I S I B I L I T Y</a:t>
            </a:r>
            <a:endParaRPr sz="1000">
              <a:solidFill>
                <a:srgbClr val="222222"/>
              </a:solidFill>
              <a:latin typeface="Proxima Nova"/>
              <a:ea typeface="Proxima Nova"/>
              <a:cs typeface="Proxima Nova"/>
              <a:sym typeface="Proxima Nova"/>
            </a:endParaRPr>
          </a:p>
        </p:txBody>
      </p:sp>
      <p:sp>
        <p:nvSpPr>
          <p:cNvPr id="295" name="Google Shape;295;p47"/>
          <p:cNvSpPr txBox="1"/>
          <p:nvPr/>
        </p:nvSpPr>
        <p:spPr>
          <a:xfrm>
            <a:off x="105850" y="4656675"/>
            <a:ext cx="6720300" cy="415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sz="1500" u="sng">
                <a:solidFill>
                  <a:schemeClr val="hlink"/>
                </a:solidFill>
                <a:hlinkClick r:id="rId4"/>
              </a:rPr>
              <a:t>https://www.simpleanalytics.com/google-analytics-is-illegal-in-these-countries</a:t>
            </a:r>
            <a:endParaRPr sz="1500" u="sng">
              <a:solidFill>
                <a:schemeClr val="hlink"/>
              </a:solidFill>
            </a:endParaRPr>
          </a:p>
        </p:txBody>
      </p:sp>
      <p:pic>
        <p:nvPicPr>
          <p:cNvPr id="296" name="Google Shape;296;p47"/>
          <p:cNvPicPr preferRelativeResize="0"/>
          <p:nvPr/>
        </p:nvPicPr>
        <p:blipFill>
          <a:blip r:embed="rId5">
            <a:alphaModFix/>
          </a:blip>
          <a:stretch>
            <a:fillRect/>
          </a:stretch>
        </p:blipFill>
        <p:spPr>
          <a:xfrm>
            <a:off x="1082662" y="291375"/>
            <a:ext cx="6978675" cy="42608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30"/>
          <p:cNvPicPr preferRelativeResize="0"/>
          <p:nvPr/>
        </p:nvPicPr>
        <p:blipFill>
          <a:blip r:embed="rId3">
            <a:alphaModFix/>
          </a:blip>
          <a:stretch>
            <a:fillRect/>
          </a:stretch>
        </p:blipFill>
        <p:spPr>
          <a:xfrm rot="-2700000">
            <a:off x="1453912" y="3530425"/>
            <a:ext cx="467865" cy="748575"/>
          </a:xfrm>
          <a:prstGeom prst="rect">
            <a:avLst/>
          </a:prstGeom>
          <a:noFill/>
          <a:ln>
            <a:noFill/>
          </a:ln>
        </p:spPr>
      </p:pic>
      <p:sp>
        <p:nvSpPr>
          <p:cNvPr id="124" name="Google Shape;124;p30"/>
          <p:cNvSpPr txBox="1"/>
          <p:nvPr/>
        </p:nvSpPr>
        <p:spPr>
          <a:xfrm>
            <a:off x="422575" y="1641438"/>
            <a:ext cx="3943500" cy="186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sz="3600">
                <a:solidFill>
                  <a:srgbClr val="3C3C3C"/>
                </a:solidFill>
                <a:latin typeface="Space Grotesk SemiBold"/>
                <a:ea typeface="Space Grotesk SemiBold"/>
                <a:cs typeface="Space Grotesk SemiBold"/>
                <a:sym typeface="Space Grotesk SemiBold"/>
              </a:rPr>
              <a:t>Google Analytics Universal končí od 1.7.2023</a:t>
            </a:r>
            <a:endParaRPr sz="3600">
              <a:solidFill>
                <a:srgbClr val="3C3C3C"/>
              </a:solidFill>
              <a:latin typeface="Space Grotesk SemiBold"/>
              <a:ea typeface="Space Grotesk SemiBold"/>
              <a:cs typeface="Space Grotesk SemiBold"/>
              <a:sym typeface="Space Grotesk SemiBold"/>
            </a:endParaRPr>
          </a:p>
        </p:txBody>
      </p:sp>
      <p:pic>
        <p:nvPicPr>
          <p:cNvPr id="125" name="Google Shape;125;p30"/>
          <p:cNvPicPr preferRelativeResize="0"/>
          <p:nvPr/>
        </p:nvPicPr>
        <p:blipFill rotWithShape="1">
          <a:blip r:embed="rId4">
            <a:alphaModFix/>
          </a:blip>
          <a:srcRect b="0" l="0" r="25495" t="0"/>
          <a:stretch/>
        </p:blipFill>
        <p:spPr>
          <a:xfrm>
            <a:off x="7086625" y="67138"/>
            <a:ext cx="2057375" cy="2494775"/>
          </a:xfrm>
          <a:prstGeom prst="rect">
            <a:avLst/>
          </a:prstGeom>
          <a:noFill/>
          <a:ln>
            <a:noFill/>
          </a:ln>
        </p:spPr>
      </p:pic>
      <p:pic>
        <p:nvPicPr>
          <p:cNvPr id="126" name="Google Shape;126;p30"/>
          <p:cNvPicPr preferRelativeResize="0"/>
          <p:nvPr/>
        </p:nvPicPr>
        <p:blipFill>
          <a:blip r:embed="rId5">
            <a:alphaModFix/>
          </a:blip>
          <a:stretch>
            <a:fillRect/>
          </a:stretch>
        </p:blipFill>
        <p:spPr>
          <a:xfrm>
            <a:off x="4739899" y="1956350"/>
            <a:ext cx="3576099" cy="1230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7069"/>
        </a:solidFill>
      </p:bgPr>
    </p:bg>
    <p:spTree>
      <p:nvGrpSpPr>
        <p:cNvPr id="300" name="Shape 300"/>
        <p:cNvGrpSpPr/>
        <p:nvPr/>
      </p:nvGrpSpPr>
      <p:grpSpPr>
        <a:xfrm>
          <a:off x="0" y="0"/>
          <a:ext cx="0" cy="0"/>
          <a:chOff x="0" y="0"/>
          <a:chExt cx="0" cy="0"/>
        </a:xfrm>
      </p:grpSpPr>
      <p:sp>
        <p:nvSpPr>
          <p:cNvPr id="301" name="Google Shape;301;p48"/>
          <p:cNvSpPr/>
          <p:nvPr/>
        </p:nvSpPr>
        <p:spPr>
          <a:xfrm>
            <a:off x="571500" y="591275"/>
            <a:ext cx="453300" cy="78900"/>
          </a:xfrm>
          <a:prstGeom prst="rect">
            <a:avLst/>
          </a:pr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8"/>
          <p:cNvSpPr txBox="1"/>
          <p:nvPr/>
        </p:nvSpPr>
        <p:spPr>
          <a:xfrm>
            <a:off x="571500" y="1225950"/>
            <a:ext cx="4884000" cy="31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900">
                <a:solidFill>
                  <a:srgbClr val="F5F5F5"/>
                </a:solidFill>
                <a:latin typeface="Space Grotesk SemiBold"/>
                <a:ea typeface="Space Grotesk SemiBold"/>
                <a:cs typeface="Space Grotesk SemiBold"/>
                <a:sym typeface="Space Grotesk SemiBold"/>
              </a:rPr>
              <a:t>GDPR-ready</a:t>
            </a:r>
            <a:endParaRPr sz="3900">
              <a:solidFill>
                <a:srgbClr val="F5F5F5"/>
              </a:solidFill>
              <a:latin typeface="Space Grotesk SemiBold"/>
              <a:ea typeface="Space Grotesk SemiBold"/>
              <a:cs typeface="Space Grotesk SemiBold"/>
              <a:sym typeface="Space Grotesk SemiBold"/>
            </a:endParaRPr>
          </a:p>
          <a:p>
            <a:pPr indent="0" lvl="0" marL="0" marR="0" rtl="0" algn="l">
              <a:lnSpc>
                <a:spcPct val="100000"/>
              </a:lnSpc>
              <a:spcBef>
                <a:spcPts val="0"/>
              </a:spcBef>
              <a:spcAft>
                <a:spcPts val="0"/>
              </a:spcAft>
              <a:buClr>
                <a:srgbClr val="000000"/>
              </a:buClr>
              <a:buSzPts val="1100"/>
              <a:buFont typeface="Arial"/>
              <a:buNone/>
            </a:pPr>
            <a:r>
              <a:rPr lang="en" sz="3900">
                <a:solidFill>
                  <a:srgbClr val="F5F5F5"/>
                </a:solidFill>
                <a:latin typeface="Space Grotesk SemiBold"/>
                <a:ea typeface="Space Grotesk SemiBold"/>
                <a:cs typeface="Space Grotesk SemiBold"/>
                <a:sym typeface="Space Grotesk SemiBold"/>
              </a:rPr>
              <a:t>alternatívne nástroje</a:t>
            </a:r>
            <a:endParaRPr sz="3900">
              <a:solidFill>
                <a:srgbClr val="F5F5F5"/>
              </a:solidFill>
              <a:latin typeface="Space Grotesk SemiBold"/>
              <a:ea typeface="Space Grotesk SemiBold"/>
              <a:cs typeface="Space Grotesk SemiBold"/>
              <a:sym typeface="Space Grotesk SemiBold"/>
            </a:endParaRPr>
          </a:p>
        </p:txBody>
      </p:sp>
      <p:sp>
        <p:nvSpPr>
          <p:cNvPr id="303" name="Google Shape;303;p48"/>
          <p:cNvSpPr/>
          <p:nvPr/>
        </p:nvSpPr>
        <p:spPr>
          <a:xfrm>
            <a:off x="8124100" y="4473325"/>
            <a:ext cx="453300" cy="78900"/>
          </a:xfrm>
          <a:prstGeom prst="rect">
            <a:avLst/>
          </a:pr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8"/>
          <p:cNvSpPr txBox="1"/>
          <p:nvPr/>
        </p:nvSpPr>
        <p:spPr>
          <a:xfrm rot="-5400000">
            <a:off x="6251525" y="2056450"/>
            <a:ext cx="4149300" cy="453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F5F5F5"/>
                </a:solidFill>
                <a:latin typeface="Proxima Nova"/>
                <a:ea typeface="Proxima Nova"/>
                <a:cs typeface="Proxima Nova"/>
                <a:sym typeface="Proxima Nova"/>
              </a:rPr>
              <a:t>V I S I B I L I T Y</a:t>
            </a:r>
            <a:endParaRPr b="1" i="1" sz="700">
              <a:solidFill>
                <a:srgbClr val="F5F5F5"/>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308" name="Shape 308"/>
        <p:cNvGrpSpPr/>
        <p:nvPr/>
      </p:nvGrpSpPr>
      <p:grpSpPr>
        <a:xfrm>
          <a:off x="0" y="0"/>
          <a:ext cx="0" cy="0"/>
          <a:chOff x="0" y="0"/>
          <a:chExt cx="0" cy="0"/>
        </a:xfrm>
      </p:grpSpPr>
      <p:pic>
        <p:nvPicPr>
          <p:cNvPr id="309" name="Google Shape;309;p49"/>
          <p:cNvPicPr preferRelativeResize="0"/>
          <p:nvPr/>
        </p:nvPicPr>
        <p:blipFill rotWithShape="1">
          <a:blip r:embed="rId3">
            <a:alphaModFix/>
          </a:blip>
          <a:srcRect b="0" l="-5764" r="0" t="0"/>
          <a:stretch/>
        </p:blipFill>
        <p:spPr>
          <a:xfrm rot="5400000">
            <a:off x="1592813" y="930188"/>
            <a:ext cx="1627300" cy="877175"/>
          </a:xfrm>
          <a:prstGeom prst="rect">
            <a:avLst/>
          </a:prstGeom>
          <a:noFill/>
          <a:ln>
            <a:noFill/>
          </a:ln>
        </p:spPr>
      </p:pic>
      <p:sp>
        <p:nvSpPr>
          <p:cNvPr id="310" name="Google Shape;310;p49"/>
          <p:cNvSpPr/>
          <p:nvPr/>
        </p:nvSpPr>
        <p:spPr>
          <a:xfrm>
            <a:off x="8124100" y="4473325"/>
            <a:ext cx="453300" cy="789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9"/>
          <p:cNvSpPr txBox="1"/>
          <p:nvPr/>
        </p:nvSpPr>
        <p:spPr>
          <a:xfrm rot="-5400000">
            <a:off x="6251525" y="2056450"/>
            <a:ext cx="4149300" cy="453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222222"/>
                </a:solidFill>
                <a:latin typeface="Proxima Nova"/>
                <a:ea typeface="Proxima Nova"/>
                <a:cs typeface="Proxima Nova"/>
                <a:sym typeface="Proxima Nova"/>
              </a:rPr>
              <a:t>V I S I B I L I T Y</a:t>
            </a:r>
            <a:endParaRPr sz="1000">
              <a:solidFill>
                <a:srgbClr val="222222"/>
              </a:solidFill>
              <a:latin typeface="Proxima Nova"/>
              <a:ea typeface="Proxima Nova"/>
              <a:cs typeface="Proxima Nova"/>
              <a:sym typeface="Proxima Nova"/>
            </a:endParaRPr>
          </a:p>
        </p:txBody>
      </p:sp>
      <p:sp>
        <p:nvSpPr>
          <p:cNvPr id="312" name="Google Shape;312;p49"/>
          <p:cNvSpPr txBox="1"/>
          <p:nvPr/>
        </p:nvSpPr>
        <p:spPr>
          <a:xfrm>
            <a:off x="571500" y="1418900"/>
            <a:ext cx="5697000" cy="313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sz="3600">
                <a:solidFill>
                  <a:srgbClr val="222222"/>
                </a:solidFill>
                <a:latin typeface="Space Grotesk SemiBold"/>
                <a:ea typeface="Space Grotesk SemiBold"/>
                <a:cs typeface="Space Grotesk SemiBold"/>
                <a:sym typeface="Space Grotesk SemiBold"/>
              </a:rPr>
              <a:t>Adobe Analytics</a:t>
            </a:r>
            <a:endParaRPr sz="3600">
              <a:solidFill>
                <a:srgbClr val="222222"/>
              </a:solidFill>
              <a:latin typeface="Space Grotesk SemiBold"/>
              <a:ea typeface="Space Grotesk SemiBold"/>
              <a:cs typeface="Space Grotesk SemiBold"/>
              <a:sym typeface="Space Grotesk SemiBold"/>
            </a:endParaRPr>
          </a:p>
          <a:p>
            <a:pPr indent="0" lvl="0" marL="0" rtl="0" algn="l">
              <a:lnSpc>
                <a:spcPct val="115000"/>
              </a:lnSpc>
              <a:spcBef>
                <a:spcPts val="0"/>
              </a:spcBef>
              <a:spcAft>
                <a:spcPts val="0"/>
              </a:spcAft>
              <a:buNone/>
            </a:pPr>
            <a:r>
              <a:t/>
            </a:r>
            <a:endParaRPr sz="1800">
              <a:solidFill>
                <a:srgbClr val="806F7D"/>
              </a:solidFill>
              <a:latin typeface="Open Sans ExtraBold"/>
              <a:ea typeface="Open Sans ExtraBold"/>
              <a:cs typeface="Open Sans ExtraBold"/>
              <a:sym typeface="Open Sans ExtraBold"/>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Určený pre stredné a veľké weby</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Disponuje rozsiahlými a pokročilými funkciám</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Rozšírená segmentácia</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Virtuálne skúšobne miestnosti</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Cena nie je verejne dostupná</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Podpora pre veľké dáta veľkých spoločností</a:t>
            </a:r>
            <a:endParaRPr>
              <a:solidFill>
                <a:srgbClr val="222222"/>
              </a:solidFill>
              <a:latin typeface="Proxima Nova"/>
              <a:ea typeface="Proxima Nova"/>
              <a:cs typeface="Proxima Nova"/>
              <a:sym typeface="Proxima Nova"/>
            </a:endParaRPr>
          </a:p>
        </p:txBody>
      </p:sp>
      <p:pic>
        <p:nvPicPr>
          <p:cNvPr id="313" name="Google Shape;313;p49"/>
          <p:cNvPicPr preferRelativeResize="0"/>
          <p:nvPr/>
        </p:nvPicPr>
        <p:blipFill>
          <a:blip r:embed="rId4">
            <a:alphaModFix/>
          </a:blip>
          <a:stretch>
            <a:fillRect/>
          </a:stretch>
        </p:blipFill>
        <p:spPr>
          <a:xfrm>
            <a:off x="5467525" y="1752600"/>
            <a:ext cx="2381250" cy="1638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317" name="Shape 317"/>
        <p:cNvGrpSpPr/>
        <p:nvPr/>
      </p:nvGrpSpPr>
      <p:grpSpPr>
        <a:xfrm>
          <a:off x="0" y="0"/>
          <a:ext cx="0" cy="0"/>
          <a:chOff x="0" y="0"/>
          <a:chExt cx="0" cy="0"/>
        </a:xfrm>
      </p:grpSpPr>
      <p:pic>
        <p:nvPicPr>
          <p:cNvPr id="318" name="Google Shape;318;p50"/>
          <p:cNvPicPr preferRelativeResize="0"/>
          <p:nvPr/>
        </p:nvPicPr>
        <p:blipFill rotWithShape="1">
          <a:blip r:embed="rId3">
            <a:alphaModFix/>
          </a:blip>
          <a:srcRect b="0" l="-5764" r="0" t="0"/>
          <a:stretch/>
        </p:blipFill>
        <p:spPr>
          <a:xfrm rot="5400000">
            <a:off x="1592813" y="930188"/>
            <a:ext cx="1627300" cy="877175"/>
          </a:xfrm>
          <a:prstGeom prst="rect">
            <a:avLst/>
          </a:prstGeom>
          <a:noFill/>
          <a:ln>
            <a:noFill/>
          </a:ln>
        </p:spPr>
      </p:pic>
      <p:sp>
        <p:nvSpPr>
          <p:cNvPr id="319" name="Google Shape;319;p50"/>
          <p:cNvSpPr/>
          <p:nvPr/>
        </p:nvSpPr>
        <p:spPr>
          <a:xfrm>
            <a:off x="8124100" y="4473325"/>
            <a:ext cx="453300" cy="789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50"/>
          <p:cNvSpPr txBox="1"/>
          <p:nvPr/>
        </p:nvSpPr>
        <p:spPr>
          <a:xfrm rot="-5400000">
            <a:off x="6251525" y="2056450"/>
            <a:ext cx="4149300" cy="453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222222"/>
                </a:solidFill>
                <a:latin typeface="Proxima Nova"/>
                <a:ea typeface="Proxima Nova"/>
                <a:cs typeface="Proxima Nova"/>
                <a:sym typeface="Proxima Nova"/>
              </a:rPr>
              <a:t>V I S I B I L I T Y</a:t>
            </a:r>
            <a:endParaRPr sz="1000">
              <a:solidFill>
                <a:srgbClr val="222222"/>
              </a:solidFill>
              <a:latin typeface="Proxima Nova"/>
              <a:ea typeface="Proxima Nova"/>
              <a:cs typeface="Proxima Nova"/>
              <a:sym typeface="Proxima Nova"/>
            </a:endParaRPr>
          </a:p>
        </p:txBody>
      </p:sp>
      <p:sp>
        <p:nvSpPr>
          <p:cNvPr id="321" name="Google Shape;321;p50"/>
          <p:cNvSpPr txBox="1"/>
          <p:nvPr/>
        </p:nvSpPr>
        <p:spPr>
          <a:xfrm>
            <a:off x="571500" y="1418900"/>
            <a:ext cx="5697000" cy="313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sz="3600">
                <a:solidFill>
                  <a:srgbClr val="222222"/>
                </a:solidFill>
                <a:latin typeface="Space Grotesk SemiBold"/>
                <a:ea typeface="Space Grotesk SemiBold"/>
                <a:cs typeface="Space Grotesk SemiBold"/>
                <a:sym typeface="Space Grotesk SemiBold"/>
              </a:rPr>
              <a:t>Matomo Analytics</a:t>
            </a:r>
            <a:endParaRPr sz="3600">
              <a:solidFill>
                <a:srgbClr val="222222"/>
              </a:solidFill>
              <a:latin typeface="Space Grotesk SemiBold"/>
              <a:ea typeface="Space Grotesk SemiBold"/>
              <a:cs typeface="Space Grotesk SemiBold"/>
              <a:sym typeface="Space Grotesk SemiBold"/>
            </a:endParaRPr>
          </a:p>
          <a:p>
            <a:pPr indent="0" lvl="0" marL="0" rtl="0" algn="l">
              <a:lnSpc>
                <a:spcPct val="115000"/>
              </a:lnSpc>
              <a:spcBef>
                <a:spcPts val="0"/>
              </a:spcBef>
              <a:spcAft>
                <a:spcPts val="0"/>
              </a:spcAft>
              <a:buNone/>
            </a:pPr>
            <a:r>
              <a:t/>
            </a:r>
            <a:endParaRPr sz="1800">
              <a:solidFill>
                <a:srgbClr val="806F7D"/>
              </a:solidFill>
              <a:latin typeface="Open Sans ExtraBold"/>
              <a:ea typeface="Open Sans ExtraBold"/>
              <a:cs typeface="Open Sans ExtraBold"/>
              <a:sym typeface="Open Sans ExtraBold"/>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100% vlastníctvo dát</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Žiadne modelovanie dát</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Open-source</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Pri on-premise verzií platíte za to čo využívate</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Dostupná aj cloud verzia</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Možnosť napojenia aj na intranet</a:t>
            </a:r>
            <a:endParaRPr>
              <a:solidFill>
                <a:srgbClr val="222222"/>
              </a:solidFill>
              <a:latin typeface="Proxima Nova"/>
              <a:ea typeface="Proxima Nova"/>
              <a:cs typeface="Proxima Nova"/>
              <a:sym typeface="Proxima Nova"/>
            </a:endParaRPr>
          </a:p>
        </p:txBody>
      </p:sp>
      <p:pic>
        <p:nvPicPr>
          <p:cNvPr id="322" name="Google Shape;322;p50"/>
          <p:cNvPicPr preferRelativeResize="0"/>
          <p:nvPr/>
        </p:nvPicPr>
        <p:blipFill>
          <a:blip r:embed="rId4">
            <a:alphaModFix/>
          </a:blip>
          <a:stretch>
            <a:fillRect/>
          </a:stretch>
        </p:blipFill>
        <p:spPr>
          <a:xfrm>
            <a:off x="5385850" y="1752600"/>
            <a:ext cx="2381250" cy="1638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326" name="Shape 326"/>
        <p:cNvGrpSpPr/>
        <p:nvPr/>
      </p:nvGrpSpPr>
      <p:grpSpPr>
        <a:xfrm>
          <a:off x="0" y="0"/>
          <a:ext cx="0" cy="0"/>
          <a:chOff x="0" y="0"/>
          <a:chExt cx="0" cy="0"/>
        </a:xfrm>
      </p:grpSpPr>
      <p:pic>
        <p:nvPicPr>
          <p:cNvPr id="327" name="Google Shape;327;p51"/>
          <p:cNvPicPr preferRelativeResize="0"/>
          <p:nvPr/>
        </p:nvPicPr>
        <p:blipFill rotWithShape="1">
          <a:blip r:embed="rId3">
            <a:alphaModFix/>
          </a:blip>
          <a:srcRect b="0" l="-5764" r="0" t="0"/>
          <a:stretch/>
        </p:blipFill>
        <p:spPr>
          <a:xfrm rot="5400000">
            <a:off x="1592813" y="930188"/>
            <a:ext cx="1627300" cy="877175"/>
          </a:xfrm>
          <a:prstGeom prst="rect">
            <a:avLst/>
          </a:prstGeom>
          <a:noFill/>
          <a:ln>
            <a:noFill/>
          </a:ln>
        </p:spPr>
      </p:pic>
      <p:sp>
        <p:nvSpPr>
          <p:cNvPr id="328" name="Google Shape;328;p51"/>
          <p:cNvSpPr/>
          <p:nvPr/>
        </p:nvSpPr>
        <p:spPr>
          <a:xfrm>
            <a:off x="8124100" y="4473325"/>
            <a:ext cx="453300" cy="789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51"/>
          <p:cNvSpPr txBox="1"/>
          <p:nvPr/>
        </p:nvSpPr>
        <p:spPr>
          <a:xfrm rot="-5400000">
            <a:off x="6251525" y="2056450"/>
            <a:ext cx="4149300" cy="453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222222"/>
                </a:solidFill>
                <a:latin typeface="Proxima Nova"/>
                <a:ea typeface="Proxima Nova"/>
                <a:cs typeface="Proxima Nova"/>
                <a:sym typeface="Proxima Nova"/>
              </a:rPr>
              <a:t>V I S I B I L I T Y</a:t>
            </a:r>
            <a:endParaRPr sz="1000">
              <a:solidFill>
                <a:srgbClr val="222222"/>
              </a:solidFill>
              <a:latin typeface="Proxima Nova"/>
              <a:ea typeface="Proxima Nova"/>
              <a:cs typeface="Proxima Nova"/>
              <a:sym typeface="Proxima Nova"/>
            </a:endParaRPr>
          </a:p>
        </p:txBody>
      </p:sp>
      <p:sp>
        <p:nvSpPr>
          <p:cNvPr id="330" name="Google Shape;330;p51"/>
          <p:cNvSpPr txBox="1"/>
          <p:nvPr/>
        </p:nvSpPr>
        <p:spPr>
          <a:xfrm>
            <a:off x="571500" y="1418900"/>
            <a:ext cx="5697000" cy="313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sz="3600">
                <a:solidFill>
                  <a:srgbClr val="222222"/>
                </a:solidFill>
                <a:latin typeface="Space Grotesk SemiBold"/>
                <a:ea typeface="Space Grotesk SemiBold"/>
                <a:cs typeface="Space Grotesk SemiBold"/>
                <a:sym typeface="Space Grotesk SemiBold"/>
              </a:rPr>
              <a:t>Piwik Pro</a:t>
            </a:r>
            <a:endParaRPr sz="3600">
              <a:solidFill>
                <a:srgbClr val="222222"/>
              </a:solidFill>
              <a:latin typeface="Space Grotesk SemiBold"/>
              <a:ea typeface="Space Grotesk SemiBold"/>
              <a:cs typeface="Space Grotesk SemiBold"/>
              <a:sym typeface="Space Grotesk SemiBold"/>
            </a:endParaRPr>
          </a:p>
          <a:p>
            <a:pPr indent="0" lvl="0" marL="0" rtl="0" algn="l">
              <a:lnSpc>
                <a:spcPct val="115000"/>
              </a:lnSpc>
              <a:spcBef>
                <a:spcPts val="0"/>
              </a:spcBef>
              <a:spcAft>
                <a:spcPts val="0"/>
              </a:spcAft>
              <a:buNone/>
            </a:pPr>
            <a:r>
              <a:t/>
            </a:r>
            <a:endParaRPr sz="1800">
              <a:solidFill>
                <a:srgbClr val="806F7D"/>
              </a:solidFill>
              <a:latin typeface="Open Sans ExtraBold"/>
              <a:ea typeface="Open Sans ExtraBold"/>
              <a:cs typeface="Open Sans ExtraBold"/>
              <a:sym typeface="Open Sans ExtraBold"/>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Určený pre malé a stredné weby</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Jednoduchá technická konfigurácia</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Analytika, Tag Manager, Consent manager a CDP</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Anonymizované trackovanie</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Slabšia komunita, support však na vysokej úrovni</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Data retention až 25+ mesiacov</a:t>
            </a:r>
            <a:endParaRPr>
              <a:solidFill>
                <a:srgbClr val="222222"/>
              </a:solidFill>
              <a:latin typeface="Proxima Nova"/>
              <a:ea typeface="Proxima Nova"/>
              <a:cs typeface="Proxima Nova"/>
              <a:sym typeface="Proxima Nova"/>
            </a:endParaRPr>
          </a:p>
        </p:txBody>
      </p:sp>
      <p:pic>
        <p:nvPicPr>
          <p:cNvPr id="331" name="Google Shape;331;p51"/>
          <p:cNvPicPr preferRelativeResize="0"/>
          <p:nvPr/>
        </p:nvPicPr>
        <p:blipFill>
          <a:blip r:embed="rId4">
            <a:alphaModFix/>
          </a:blip>
          <a:stretch>
            <a:fillRect/>
          </a:stretch>
        </p:blipFill>
        <p:spPr>
          <a:xfrm>
            <a:off x="5286875" y="2216336"/>
            <a:ext cx="2837225" cy="710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335" name="Shape 335"/>
        <p:cNvGrpSpPr/>
        <p:nvPr/>
      </p:nvGrpSpPr>
      <p:grpSpPr>
        <a:xfrm>
          <a:off x="0" y="0"/>
          <a:ext cx="0" cy="0"/>
          <a:chOff x="0" y="0"/>
          <a:chExt cx="0" cy="0"/>
        </a:xfrm>
      </p:grpSpPr>
      <p:pic>
        <p:nvPicPr>
          <p:cNvPr id="336" name="Google Shape;336;p52"/>
          <p:cNvPicPr preferRelativeResize="0"/>
          <p:nvPr/>
        </p:nvPicPr>
        <p:blipFill rotWithShape="1">
          <a:blip r:embed="rId3">
            <a:alphaModFix/>
          </a:blip>
          <a:srcRect b="0" l="-5764" r="0" t="0"/>
          <a:stretch/>
        </p:blipFill>
        <p:spPr>
          <a:xfrm rot="5400000">
            <a:off x="1592813" y="930188"/>
            <a:ext cx="1627300" cy="877175"/>
          </a:xfrm>
          <a:prstGeom prst="rect">
            <a:avLst/>
          </a:prstGeom>
          <a:noFill/>
          <a:ln>
            <a:noFill/>
          </a:ln>
        </p:spPr>
      </p:pic>
      <p:sp>
        <p:nvSpPr>
          <p:cNvPr id="337" name="Google Shape;337;p52"/>
          <p:cNvSpPr/>
          <p:nvPr/>
        </p:nvSpPr>
        <p:spPr>
          <a:xfrm>
            <a:off x="8124100" y="4473325"/>
            <a:ext cx="453300" cy="789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52"/>
          <p:cNvSpPr txBox="1"/>
          <p:nvPr/>
        </p:nvSpPr>
        <p:spPr>
          <a:xfrm rot="-5400000">
            <a:off x="6251525" y="2056450"/>
            <a:ext cx="4149300" cy="453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222222"/>
                </a:solidFill>
                <a:latin typeface="Proxima Nova"/>
                <a:ea typeface="Proxima Nova"/>
                <a:cs typeface="Proxima Nova"/>
                <a:sym typeface="Proxima Nova"/>
              </a:rPr>
              <a:t>V I S I B I L I T Y</a:t>
            </a:r>
            <a:endParaRPr sz="1000">
              <a:solidFill>
                <a:srgbClr val="222222"/>
              </a:solidFill>
              <a:latin typeface="Proxima Nova"/>
              <a:ea typeface="Proxima Nova"/>
              <a:cs typeface="Proxima Nova"/>
              <a:sym typeface="Proxima Nova"/>
            </a:endParaRPr>
          </a:p>
        </p:txBody>
      </p:sp>
      <p:sp>
        <p:nvSpPr>
          <p:cNvPr id="339" name="Google Shape;339;p52"/>
          <p:cNvSpPr txBox="1"/>
          <p:nvPr/>
        </p:nvSpPr>
        <p:spPr>
          <a:xfrm>
            <a:off x="571500" y="1418900"/>
            <a:ext cx="5697000" cy="313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sz="3600">
                <a:solidFill>
                  <a:srgbClr val="222222"/>
                </a:solidFill>
                <a:latin typeface="Space Grotesk SemiBold"/>
                <a:ea typeface="Space Grotesk SemiBold"/>
                <a:cs typeface="Space Grotesk SemiBold"/>
                <a:sym typeface="Space Grotesk SemiBold"/>
              </a:rPr>
              <a:t>Simple Analytics</a:t>
            </a:r>
            <a:endParaRPr sz="3600">
              <a:solidFill>
                <a:srgbClr val="222222"/>
              </a:solidFill>
              <a:latin typeface="Space Grotesk SemiBold"/>
              <a:ea typeface="Space Grotesk SemiBold"/>
              <a:cs typeface="Space Grotesk SemiBold"/>
              <a:sym typeface="Space Grotesk SemiBold"/>
            </a:endParaRPr>
          </a:p>
          <a:p>
            <a:pPr indent="0" lvl="0" marL="0" rtl="0" algn="l">
              <a:lnSpc>
                <a:spcPct val="115000"/>
              </a:lnSpc>
              <a:spcBef>
                <a:spcPts val="0"/>
              </a:spcBef>
              <a:spcAft>
                <a:spcPts val="0"/>
              </a:spcAft>
              <a:buNone/>
            </a:pPr>
            <a:r>
              <a:t/>
            </a:r>
            <a:endParaRPr sz="1800">
              <a:solidFill>
                <a:srgbClr val="806F7D"/>
              </a:solidFill>
              <a:latin typeface="Open Sans ExtraBold"/>
              <a:ea typeface="Open Sans ExtraBold"/>
              <a:cs typeface="Open Sans ExtraBold"/>
              <a:sym typeface="Open Sans ExtraBold"/>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Určený na veľmi jednoduchú analytiku</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Nezbiera žiadne osobné údaje </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Nie je potrebný cookie banner</a:t>
            </a:r>
            <a:endParaRPr>
              <a:solidFill>
                <a:srgbClr val="222222"/>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22222"/>
              </a:buClr>
              <a:buSzPts val="1400"/>
              <a:buFont typeface="Proxima Nova"/>
              <a:buChar char="●"/>
            </a:pPr>
            <a:r>
              <a:rPr lang="en">
                <a:solidFill>
                  <a:srgbClr val="222222"/>
                </a:solidFill>
                <a:latin typeface="Proxima Nova"/>
                <a:ea typeface="Proxima Nova"/>
                <a:cs typeface="Proxima Nova"/>
                <a:sym typeface="Proxima Nova"/>
              </a:rPr>
              <a:t>Page views, visitors, refferals, krajiny,</a:t>
            </a:r>
            <a:br>
              <a:rPr lang="en">
                <a:solidFill>
                  <a:srgbClr val="222222"/>
                </a:solidFill>
                <a:latin typeface="Proxima Nova"/>
                <a:ea typeface="Proxima Nova"/>
                <a:cs typeface="Proxima Nova"/>
                <a:sym typeface="Proxima Nova"/>
              </a:rPr>
            </a:br>
            <a:r>
              <a:rPr lang="en">
                <a:solidFill>
                  <a:srgbClr val="222222"/>
                </a:solidFill>
                <a:latin typeface="Proxima Nova"/>
                <a:ea typeface="Proxima Nova"/>
                <a:cs typeface="Proxima Nova"/>
                <a:sym typeface="Proxima Nova"/>
              </a:rPr>
              <a:t>zariadenia, čas na webe</a:t>
            </a:r>
            <a:endParaRPr>
              <a:solidFill>
                <a:srgbClr val="222222"/>
              </a:solidFill>
              <a:latin typeface="Proxima Nova"/>
              <a:ea typeface="Proxima Nova"/>
              <a:cs typeface="Proxima Nova"/>
              <a:sym typeface="Proxima Nova"/>
            </a:endParaRPr>
          </a:p>
        </p:txBody>
      </p:sp>
      <p:pic>
        <p:nvPicPr>
          <p:cNvPr id="340" name="Google Shape;340;p52"/>
          <p:cNvPicPr preferRelativeResize="0"/>
          <p:nvPr/>
        </p:nvPicPr>
        <p:blipFill>
          <a:blip r:embed="rId4">
            <a:alphaModFix/>
          </a:blip>
          <a:stretch>
            <a:fillRect/>
          </a:stretch>
        </p:blipFill>
        <p:spPr>
          <a:xfrm>
            <a:off x="5424600" y="1680115"/>
            <a:ext cx="2674926" cy="17832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344" name="Shape 344"/>
        <p:cNvGrpSpPr/>
        <p:nvPr/>
      </p:nvGrpSpPr>
      <p:grpSpPr>
        <a:xfrm>
          <a:off x="0" y="0"/>
          <a:ext cx="0" cy="0"/>
          <a:chOff x="0" y="0"/>
          <a:chExt cx="0" cy="0"/>
        </a:xfrm>
      </p:grpSpPr>
      <p:sp>
        <p:nvSpPr>
          <p:cNvPr id="345" name="Google Shape;345;p53"/>
          <p:cNvSpPr/>
          <p:nvPr/>
        </p:nvSpPr>
        <p:spPr>
          <a:xfrm>
            <a:off x="8124100" y="4473325"/>
            <a:ext cx="453300" cy="789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53">
            <a:hlinkClick r:id="rId3"/>
          </p:cNvPr>
          <p:cNvSpPr txBox="1"/>
          <p:nvPr/>
        </p:nvSpPr>
        <p:spPr>
          <a:xfrm rot="-5400000">
            <a:off x="6251525" y="2056450"/>
            <a:ext cx="4149300" cy="453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222222"/>
                </a:solidFill>
                <a:latin typeface="Proxima Nova"/>
                <a:ea typeface="Proxima Nova"/>
                <a:cs typeface="Proxima Nova"/>
                <a:sym typeface="Proxima Nova"/>
              </a:rPr>
              <a:t>V I S I B I L I T Y</a:t>
            </a:r>
            <a:endParaRPr b="1" i="1" sz="700">
              <a:solidFill>
                <a:srgbClr val="806F7D"/>
              </a:solidFill>
              <a:latin typeface="Open Sans"/>
              <a:ea typeface="Open Sans"/>
              <a:cs typeface="Open Sans"/>
              <a:sym typeface="Open Sans"/>
            </a:endParaRPr>
          </a:p>
        </p:txBody>
      </p:sp>
      <p:pic>
        <p:nvPicPr>
          <p:cNvPr id="347" name="Google Shape;347;p53"/>
          <p:cNvPicPr preferRelativeResize="0"/>
          <p:nvPr/>
        </p:nvPicPr>
        <p:blipFill>
          <a:blip r:embed="rId4">
            <a:alphaModFix/>
          </a:blip>
          <a:stretch>
            <a:fillRect/>
          </a:stretch>
        </p:blipFill>
        <p:spPr>
          <a:xfrm>
            <a:off x="503097" y="4089932"/>
            <a:ext cx="1561250" cy="494926"/>
          </a:xfrm>
          <a:prstGeom prst="rect">
            <a:avLst/>
          </a:prstGeom>
          <a:noFill/>
          <a:ln>
            <a:noFill/>
          </a:ln>
        </p:spPr>
      </p:pic>
      <p:sp>
        <p:nvSpPr>
          <p:cNvPr id="348" name="Google Shape;348;p53"/>
          <p:cNvSpPr txBox="1"/>
          <p:nvPr/>
        </p:nvSpPr>
        <p:spPr>
          <a:xfrm>
            <a:off x="2132763" y="1426726"/>
            <a:ext cx="3932100" cy="313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3000">
                <a:solidFill>
                  <a:srgbClr val="222222"/>
                </a:solidFill>
                <a:latin typeface="Space Grotesk SemiBold"/>
                <a:ea typeface="Space Grotesk SemiBold"/>
                <a:cs typeface="Space Grotesk SemiBold"/>
                <a:sym typeface="Space Grotesk SemiBold"/>
              </a:rPr>
              <a:t>Matúš Rebroš</a:t>
            </a:r>
            <a:endParaRPr sz="3000">
              <a:solidFill>
                <a:srgbClr val="222222"/>
              </a:solidFill>
              <a:latin typeface="Space Grotesk SemiBold"/>
              <a:ea typeface="Space Grotesk SemiBold"/>
              <a:cs typeface="Space Grotesk SemiBold"/>
              <a:sym typeface="Space Grotesk SemiBold"/>
            </a:endParaRPr>
          </a:p>
          <a:p>
            <a:pPr indent="0" lvl="0" marL="0" rtl="0" algn="l">
              <a:lnSpc>
                <a:spcPct val="115000"/>
              </a:lnSpc>
              <a:spcBef>
                <a:spcPts val="0"/>
              </a:spcBef>
              <a:spcAft>
                <a:spcPts val="0"/>
              </a:spcAft>
              <a:buNone/>
            </a:pPr>
            <a:r>
              <a:rPr lang="en" sz="1200">
                <a:solidFill>
                  <a:srgbClr val="222222"/>
                </a:solidFill>
                <a:latin typeface="Proxima Nova"/>
                <a:ea typeface="Proxima Nova"/>
                <a:cs typeface="Proxima Nova"/>
                <a:sym typeface="Proxima Nova"/>
              </a:rPr>
              <a:t>SEO Specialist</a:t>
            </a:r>
            <a:endParaRPr b="1" i="1" sz="900">
              <a:solidFill>
                <a:srgbClr val="806F7D"/>
              </a:solidFill>
              <a:latin typeface="Open Sans"/>
              <a:ea typeface="Open Sans"/>
              <a:cs typeface="Open Sans"/>
              <a:sym typeface="Open Sans"/>
            </a:endParaRPr>
          </a:p>
        </p:txBody>
      </p:sp>
      <p:pic>
        <p:nvPicPr>
          <p:cNvPr id="349" name="Google Shape;349;p53"/>
          <p:cNvPicPr preferRelativeResize="0"/>
          <p:nvPr/>
        </p:nvPicPr>
        <p:blipFill>
          <a:blip r:embed="rId5">
            <a:alphaModFix/>
          </a:blip>
          <a:stretch>
            <a:fillRect/>
          </a:stretch>
        </p:blipFill>
        <p:spPr>
          <a:xfrm>
            <a:off x="2953913" y="2253375"/>
            <a:ext cx="289825" cy="289825"/>
          </a:xfrm>
          <a:prstGeom prst="rect">
            <a:avLst/>
          </a:prstGeom>
          <a:noFill/>
          <a:ln>
            <a:noFill/>
          </a:ln>
        </p:spPr>
      </p:pic>
      <p:pic>
        <p:nvPicPr>
          <p:cNvPr id="350" name="Google Shape;350;p53"/>
          <p:cNvPicPr preferRelativeResize="0"/>
          <p:nvPr/>
        </p:nvPicPr>
        <p:blipFill>
          <a:blip r:embed="rId6">
            <a:alphaModFix/>
          </a:blip>
          <a:stretch>
            <a:fillRect/>
          </a:stretch>
        </p:blipFill>
        <p:spPr>
          <a:xfrm>
            <a:off x="2145363" y="2253353"/>
            <a:ext cx="289825" cy="289825"/>
          </a:xfrm>
          <a:prstGeom prst="rect">
            <a:avLst/>
          </a:prstGeom>
          <a:noFill/>
          <a:ln>
            <a:noFill/>
          </a:ln>
        </p:spPr>
      </p:pic>
      <p:pic>
        <p:nvPicPr>
          <p:cNvPr id="351" name="Google Shape;351;p53"/>
          <p:cNvPicPr preferRelativeResize="0"/>
          <p:nvPr/>
        </p:nvPicPr>
        <p:blipFill>
          <a:blip r:embed="rId7">
            <a:alphaModFix/>
          </a:blip>
          <a:stretch>
            <a:fillRect/>
          </a:stretch>
        </p:blipFill>
        <p:spPr>
          <a:xfrm>
            <a:off x="2549638" y="2253373"/>
            <a:ext cx="289825" cy="289825"/>
          </a:xfrm>
          <a:prstGeom prst="rect">
            <a:avLst/>
          </a:prstGeom>
          <a:noFill/>
          <a:ln>
            <a:noFill/>
          </a:ln>
        </p:spPr>
      </p:pic>
      <p:pic>
        <p:nvPicPr>
          <p:cNvPr id="352" name="Google Shape;352;p53"/>
          <p:cNvPicPr preferRelativeResize="0"/>
          <p:nvPr/>
        </p:nvPicPr>
        <p:blipFill>
          <a:blip r:embed="rId8">
            <a:alphaModFix/>
          </a:blip>
          <a:stretch>
            <a:fillRect/>
          </a:stretch>
        </p:blipFill>
        <p:spPr>
          <a:xfrm>
            <a:off x="3358188" y="2253352"/>
            <a:ext cx="289825" cy="289825"/>
          </a:xfrm>
          <a:prstGeom prst="rect">
            <a:avLst/>
          </a:prstGeom>
          <a:noFill/>
          <a:ln>
            <a:noFill/>
          </a:ln>
        </p:spPr>
      </p:pic>
      <p:pic>
        <p:nvPicPr>
          <p:cNvPr id="353" name="Google Shape;353;p53"/>
          <p:cNvPicPr preferRelativeResize="0"/>
          <p:nvPr/>
        </p:nvPicPr>
        <p:blipFill rotWithShape="1">
          <a:blip r:embed="rId9">
            <a:alphaModFix/>
          </a:blip>
          <a:srcRect b="0" l="-5765" r="42963" t="0"/>
          <a:stretch/>
        </p:blipFill>
        <p:spPr>
          <a:xfrm rot="5400000">
            <a:off x="5050875" y="4234175"/>
            <a:ext cx="966275" cy="877175"/>
          </a:xfrm>
          <a:prstGeom prst="rect">
            <a:avLst/>
          </a:prstGeom>
          <a:noFill/>
          <a:ln>
            <a:noFill/>
          </a:ln>
        </p:spPr>
      </p:pic>
      <p:pic>
        <p:nvPicPr>
          <p:cNvPr id="354" name="Google Shape;354;p53"/>
          <p:cNvPicPr preferRelativeResize="0"/>
          <p:nvPr/>
        </p:nvPicPr>
        <p:blipFill rotWithShape="1">
          <a:blip r:embed="rId10">
            <a:alphaModFix/>
          </a:blip>
          <a:srcRect b="0" l="0" r="0" t="0"/>
          <a:stretch/>
        </p:blipFill>
        <p:spPr>
          <a:xfrm>
            <a:off x="840850" y="1600200"/>
            <a:ext cx="964149" cy="9641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31"/>
          <p:cNvPicPr preferRelativeResize="0"/>
          <p:nvPr/>
        </p:nvPicPr>
        <p:blipFill>
          <a:blip r:embed="rId3">
            <a:alphaModFix/>
          </a:blip>
          <a:stretch>
            <a:fillRect/>
          </a:stretch>
        </p:blipFill>
        <p:spPr>
          <a:xfrm rot="-2700000">
            <a:off x="1453912" y="3530425"/>
            <a:ext cx="467865" cy="748575"/>
          </a:xfrm>
          <a:prstGeom prst="rect">
            <a:avLst/>
          </a:prstGeom>
          <a:noFill/>
          <a:ln>
            <a:noFill/>
          </a:ln>
        </p:spPr>
      </p:pic>
      <p:sp>
        <p:nvSpPr>
          <p:cNvPr id="132" name="Google Shape;132;p31"/>
          <p:cNvSpPr txBox="1"/>
          <p:nvPr/>
        </p:nvSpPr>
        <p:spPr>
          <a:xfrm>
            <a:off x="422575" y="1641450"/>
            <a:ext cx="4225500" cy="186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sz="3600">
                <a:solidFill>
                  <a:srgbClr val="3C3C3C"/>
                </a:solidFill>
                <a:latin typeface="Space Grotesk SemiBold"/>
                <a:ea typeface="Space Grotesk SemiBold"/>
                <a:cs typeface="Space Grotesk SemiBold"/>
                <a:sym typeface="Space Grotesk SemiBold"/>
              </a:rPr>
              <a:t>Google Analytics Universal 360 končí od 1.7.2024</a:t>
            </a:r>
            <a:endParaRPr sz="3600">
              <a:solidFill>
                <a:srgbClr val="3C3C3C"/>
              </a:solidFill>
              <a:latin typeface="Space Grotesk SemiBold"/>
              <a:ea typeface="Space Grotesk SemiBold"/>
              <a:cs typeface="Space Grotesk SemiBold"/>
              <a:sym typeface="Space Grotesk SemiBold"/>
            </a:endParaRPr>
          </a:p>
        </p:txBody>
      </p:sp>
      <p:pic>
        <p:nvPicPr>
          <p:cNvPr id="133" name="Google Shape;133;p31"/>
          <p:cNvPicPr preferRelativeResize="0"/>
          <p:nvPr/>
        </p:nvPicPr>
        <p:blipFill rotWithShape="1">
          <a:blip r:embed="rId4">
            <a:alphaModFix/>
          </a:blip>
          <a:srcRect b="0" l="0" r="25495" t="0"/>
          <a:stretch/>
        </p:blipFill>
        <p:spPr>
          <a:xfrm>
            <a:off x="7086625" y="67138"/>
            <a:ext cx="2057375" cy="2494775"/>
          </a:xfrm>
          <a:prstGeom prst="rect">
            <a:avLst/>
          </a:prstGeom>
          <a:noFill/>
          <a:ln>
            <a:noFill/>
          </a:ln>
        </p:spPr>
      </p:pic>
      <p:pic>
        <p:nvPicPr>
          <p:cNvPr id="134" name="Google Shape;134;p31"/>
          <p:cNvPicPr preferRelativeResize="0"/>
          <p:nvPr/>
        </p:nvPicPr>
        <p:blipFill>
          <a:blip r:embed="rId5">
            <a:alphaModFix/>
          </a:blip>
          <a:stretch>
            <a:fillRect/>
          </a:stretch>
        </p:blipFill>
        <p:spPr>
          <a:xfrm>
            <a:off x="4648075" y="2183299"/>
            <a:ext cx="3667750" cy="776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32"/>
          <p:cNvPicPr preferRelativeResize="0"/>
          <p:nvPr/>
        </p:nvPicPr>
        <p:blipFill>
          <a:blip r:embed="rId3">
            <a:alphaModFix/>
          </a:blip>
          <a:stretch>
            <a:fillRect/>
          </a:stretch>
        </p:blipFill>
        <p:spPr>
          <a:xfrm rot="-2700000">
            <a:off x="1453912" y="3530425"/>
            <a:ext cx="467865" cy="748575"/>
          </a:xfrm>
          <a:prstGeom prst="rect">
            <a:avLst/>
          </a:prstGeom>
          <a:noFill/>
          <a:ln>
            <a:noFill/>
          </a:ln>
        </p:spPr>
      </p:pic>
      <p:sp>
        <p:nvSpPr>
          <p:cNvPr id="140" name="Google Shape;140;p32"/>
          <p:cNvSpPr txBox="1"/>
          <p:nvPr/>
        </p:nvSpPr>
        <p:spPr>
          <a:xfrm>
            <a:off x="800100" y="2212200"/>
            <a:ext cx="3039000" cy="71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sz="3800">
                <a:solidFill>
                  <a:srgbClr val="3C3C3C"/>
                </a:solidFill>
                <a:latin typeface="Space Grotesk SemiBold"/>
                <a:ea typeface="Space Grotesk SemiBold"/>
                <a:cs typeface="Space Grotesk SemiBold"/>
                <a:sym typeface="Space Grotesk SemiBold"/>
              </a:rPr>
              <a:t>Prichádza</a:t>
            </a:r>
            <a:endParaRPr i="1" sz="1300">
              <a:solidFill>
                <a:srgbClr val="3C3C3C"/>
              </a:solidFill>
              <a:latin typeface="Space Grotesk SemiBold"/>
              <a:ea typeface="Space Grotesk SemiBold"/>
              <a:cs typeface="Space Grotesk SemiBold"/>
              <a:sym typeface="Space Grotesk SemiBold"/>
            </a:endParaRPr>
          </a:p>
        </p:txBody>
      </p:sp>
      <p:pic>
        <p:nvPicPr>
          <p:cNvPr id="141" name="Google Shape;141;p32"/>
          <p:cNvPicPr preferRelativeResize="0"/>
          <p:nvPr/>
        </p:nvPicPr>
        <p:blipFill rotWithShape="1">
          <a:blip r:embed="rId4">
            <a:alphaModFix/>
          </a:blip>
          <a:srcRect b="0" l="0" r="25495" t="0"/>
          <a:stretch/>
        </p:blipFill>
        <p:spPr>
          <a:xfrm>
            <a:off x="7086625" y="67138"/>
            <a:ext cx="2057375" cy="2494775"/>
          </a:xfrm>
          <a:prstGeom prst="rect">
            <a:avLst/>
          </a:prstGeom>
          <a:noFill/>
          <a:ln>
            <a:noFill/>
          </a:ln>
        </p:spPr>
      </p:pic>
      <p:pic>
        <p:nvPicPr>
          <p:cNvPr id="142" name="Google Shape;142;p32"/>
          <p:cNvPicPr preferRelativeResize="0"/>
          <p:nvPr/>
        </p:nvPicPr>
        <p:blipFill>
          <a:blip r:embed="rId5">
            <a:alphaModFix/>
          </a:blip>
          <a:stretch>
            <a:fillRect/>
          </a:stretch>
        </p:blipFill>
        <p:spPr>
          <a:xfrm>
            <a:off x="3923050" y="1257727"/>
            <a:ext cx="4672099" cy="2628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3"/>
          <p:cNvSpPr txBox="1"/>
          <p:nvPr/>
        </p:nvSpPr>
        <p:spPr>
          <a:xfrm>
            <a:off x="571500" y="1418900"/>
            <a:ext cx="8001000" cy="203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sz="3800">
                <a:solidFill>
                  <a:schemeClr val="lt1"/>
                </a:solidFill>
                <a:highlight>
                  <a:schemeClr val="dk1"/>
                </a:highlight>
                <a:latin typeface="Space Grotesk SemiBold"/>
                <a:ea typeface="Space Grotesk SemiBold"/>
                <a:cs typeface="Space Grotesk SemiBold"/>
                <a:sym typeface="Space Grotesk SemiBold"/>
              </a:rPr>
              <a:t>Dáta</a:t>
            </a:r>
            <a:r>
              <a:rPr lang="en" sz="3800">
                <a:solidFill>
                  <a:srgbClr val="222222"/>
                </a:solidFill>
                <a:latin typeface="Space Grotesk SemiBold"/>
                <a:ea typeface="Space Grotesk SemiBold"/>
                <a:cs typeface="Space Grotesk SemiBold"/>
                <a:sym typeface="Space Grotesk SemiBold"/>
              </a:rPr>
              <a:t> z Universal GA budú k dispozícii len </a:t>
            </a:r>
            <a:r>
              <a:rPr lang="en" sz="3800">
                <a:solidFill>
                  <a:schemeClr val="lt1"/>
                </a:solidFill>
                <a:highlight>
                  <a:schemeClr val="dk1"/>
                </a:highlight>
                <a:latin typeface="Space Grotesk SemiBold"/>
                <a:ea typeface="Space Grotesk SemiBold"/>
                <a:cs typeface="Space Grotesk SemiBold"/>
                <a:sym typeface="Space Grotesk SemiBold"/>
              </a:rPr>
              <a:t>6 mesiacov</a:t>
            </a:r>
            <a:r>
              <a:rPr lang="en" sz="3800">
                <a:solidFill>
                  <a:srgbClr val="222222"/>
                </a:solidFill>
                <a:latin typeface="Space Grotesk SemiBold"/>
                <a:ea typeface="Space Grotesk SemiBold"/>
                <a:cs typeface="Space Grotesk SemiBold"/>
                <a:sym typeface="Space Grotesk SemiBold"/>
              </a:rPr>
              <a:t>. Je potrebné spraviť ich exporty.</a:t>
            </a:r>
            <a:endParaRPr i="1" sz="1300">
              <a:solidFill>
                <a:srgbClr val="806F7D"/>
              </a:solidFill>
              <a:latin typeface="Space Grotesk SemiBold"/>
              <a:ea typeface="Space Grotesk SemiBold"/>
              <a:cs typeface="Space Grotesk SemiBold"/>
              <a:sym typeface="Space Grotesk SemiBold"/>
            </a:endParaRPr>
          </a:p>
        </p:txBody>
      </p:sp>
      <p:sp>
        <p:nvSpPr>
          <p:cNvPr id="148" name="Google Shape;148;p33"/>
          <p:cNvSpPr/>
          <p:nvPr/>
        </p:nvSpPr>
        <p:spPr>
          <a:xfrm>
            <a:off x="593553" y="4473325"/>
            <a:ext cx="453300" cy="789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3"/>
          <p:cNvSpPr txBox="1"/>
          <p:nvPr/>
        </p:nvSpPr>
        <p:spPr>
          <a:xfrm>
            <a:off x="1270550" y="4271425"/>
            <a:ext cx="4149300" cy="482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222222"/>
                </a:solidFill>
                <a:latin typeface="Proxima Nova"/>
                <a:ea typeface="Proxima Nova"/>
                <a:cs typeface="Proxima Nova"/>
                <a:sym typeface="Proxima Nova"/>
              </a:rPr>
              <a:t>P  R  E  C  H  O  D</a:t>
            </a:r>
            <a:endParaRPr b="1" i="1" sz="700">
              <a:solidFill>
                <a:srgbClr val="806F7D"/>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34"/>
          <p:cNvPicPr preferRelativeResize="0"/>
          <p:nvPr/>
        </p:nvPicPr>
        <p:blipFill>
          <a:blip r:embed="rId3">
            <a:alphaModFix/>
          </a:blip>
          <a:stretch>
            <a:fillRect/>
          </a:stretch>
        </p:blipFill>
        <p:spPr>
          <a:xfrm rot="-2700000">
            <a:off x="1453912" y="3530425"/>
            <a:ext cx="467865" cy="748575"/>
          </a:xfrm>
          <a:prstGeom prst="rect">
            <a:avLst/>
          </a:prstGeom>
          <a:noFill/>
          <a:ln>
            <a:noFill/>
          </a:ln>
        </p:spPr>
      </p:pic>
      <p:pic>
        <p:nvPicPr>
          <p:cNvPr id="155" name="Google Shape;155;p34"/>
          <p:cNvPicPr preferRelativeResize="0"/>
          <p:nvPr/>
        </p:nvPicPr>
        <p:blipFill rotWithShape="1">
          <a:blip r:embed="rId4">
            <a:alphaModFix/>
          </a:blip>
          <a:srcRect b="0" l="0" r="25495" t="0"/>
          <a:stretch/>
        </p:blipFill>
        <p:spPr>
          <a:xfrm>
            <a:off x="7086625" y="67138"/>
            <a:ext cx="2057375" cy="2494775"/>
          </a:xfrm>
          <a:prstGeom prst="rect">
            <a:avLst/>
          </a:prstGeom>
          <a:noFill/>
          <a:ln>
            <a:noFill/>
          </a:ln>
        </p:spPr>
      </p:pic>
      <p:pic>
        <p:nvPicPr>
          <p:cNvPr id="156" name="Google Shape;156;p34"/>
          <p:cNvPicPr preferRelativeResize="0"/>
          <p:nvPr/>
        </p:nvPicPr>
        <p:blipFill>
          <a:blip r:embed="rId5">
            <a:alphaModFix/>
          </a:blip>
          <a:stretch>
            <a:fillRect/>
          </a:stretch>
        </p:blipFill>
        <p:spPr>
          <a:xfrm>
            <a:off x="328599" y="1790797"/>
            <a:ext cx="3666450" cy="1561900"/>
          </a:xfrm>
          <a:prstGeom prst="rect">
            <a:avLst/>
          </a:prstGeom>
          <a:noFill/>
          <a:ln>
            <a:noFill/>
          </a:ln>
        </p:spPr>
      </p:pic>
      <p:pic>
        <p:nvPicPr>
          <p:cNvPr id="157" name="Google Shape;157;p34"/>
          <p:cNvPicPr preferRelativeResize="0"/>
          <p:nvPr/>
        </p:nvPicPr>
        <p:blipFill>
          <a:blip r:embed="rId6">
            <a:alphaModFix/>
          </a:blip>
          <a:stretch>
            <a:fillRect/>
          </a:stretch>
        </p:blipFill>
        <p:spPr>
          <a:xfrm>
            <a:off x="4132025" y="1721725"/>
            <a:ext cx="1830825" cy="1700050"/>
          </a:xfrm>
          <a:prstGeom prst="rect">
            <a:avLst/>
          </a:prstGeom>
          <a:noFill/>
          <a:ln>
            <a:noFill/>
          </a:ln>
        </p:spPr>
      </p:pic>
      <p:pic>
        <p:nvPicPr>
          <p:cNvPr id="158" name="Google Shape;158;p34"/>
          <p:cNvPicPr preferRelativeResize="0"/>
          <p:nvPr/>
        </p:nvPicPr>
        <p:blipFill>
          <a:blip r:embed="rId7">
            <a:alphaModFix/>
          </a:blip>
          <a:stretch>
            <a:fillRect/>
          </a:stretch>
        </p:blipFill>
        <p:spPr>
          <a:xfrm>
            <a:off x="6538624" y="1433362"/>
            <a:ext cx="2276787" cy="22767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35"/>
          <p:cNvPicPr preferRelativeResize="0"/>
          <p:nvPr/>
        </p:nvPicPr>
        <p:blipFill>
          <a:blip r:embed="rId3">
            <a:alphaModFix/>
          </a:blip>
          <a:stretch>
            <a:fillRect/>
          </a:stretch>
        </p:blipFill>
        <p:spPr>
          <a:xfrm rot="-2700000">
            <a:off x="4501912" y="3225625"/>
            <a:ext cx="467865" cy="748575"/>
          </a:xfrm>
          <a:prstGeom prst="rect">
            <a:avLst/>
          </a:prstGeom>
          <a:noFill/>
          <a:ln>
            <a:noFill/>
          </a:ln>
        </p:spPr>
      </p:pic>
      <p:sp>
        <p:nvSpPr>
          <p:cNvPr id="164" name="Google Shape;164;p35"/>
          <p:cNvSpPr txBox="1"/>
          <p:nvPr/>
        </p:nvSpPr>
        <p:spPr>
          <a:xfrm>
            <a:off x="498900" y="1415675"/>
            <a:ext cx="4149300" cy="132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sz="3600">
                <a:solidFill>
                  <a:srgbClr val="222222"/>
                </a:solidFill>
                <a:latin typeface="Space Grotesk SemiBold"/>
                <a:ea typeface="Space Grotesk SemiBold"/>
                <a:cs typeface="Space Grotesk SemiBold"/>
                <a:sym typeface="Space Grotesk SemiBold"/>
              </a:rPr>
              <a:t>Ako funguje Universal Analytics</a:t>
            </a:r>
            <a:endParaRPr i="1" sz="1100">
              <a:solidFill>
                <a:srgbClr val="806F7D"/>
              </a:solidFill>
              <a:latin typeface="Space Grotesk SemiBold"/>
              <a:ea typeface="Space Grotesk SemiBold"/>
              <a:cs typeface="Space Grotesk SemiBold"/>
              <a:sym typeface="Space Grotesk SemiBold"/>
            </a:endParaRPr>
          </a:p>
        </p:txBody>
      </p:sp>
      <p:pic>
        <p:nvPicPr>
          <p:cNvPr id="165" name="Google Shape;165;p35"/>
          <p:cNvPicPr preferRelativeResize="0"/>
          <p:nvPr/>
        </p:nvPicPr>
        <p:blipFill rotWithShape="1">
          <a:blip r:embed="rId4">
            <a:alphaModFix/>
          </a:blip>
          <a:srcRect b="0" l="0" r="25495" t="0"/>
          <a:stretch/>
        </p:blipFill>
        <p:spPr>
          <a:xfrm>
            <a:off x="7086625" y="67138"/>
            <a:ext cx="2057375" cy="2494775"/>
          </a:xfrm>
          <a:prstGeom prst="rect">
            <a:avLst/>
          </a:prstGeom>
          <a:noFill/>
          <a:ln>
            <a:noFill/>
          </a:ln>
        </p:spPr>
      </p:pic>
      <p:sp>
        <p:nvSpPr>
          <p:cNvPr id="166" name="Google Shape;166;p35"/>
          <p:cNvSpPr/>
          <p:nvPr/>
        </p:nvSpPr>
        <p:spPr>
          <a:xfrm>
            <a:off x="5630235" y="1146050"/>
            <a:ext cx="820200" cy="546600"/>
          </a:xfrm>
          <a:prstGeom prst="roundRect">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User</a:t>
            </a:r>
            <a:endParaRPr>
              <a:solidFill>
                <a:srgbClr val="FFFFFF"/>
              </a:solidFill>
            </a:endParaRPr>
          </a:p>
        </p:txBody>
      </p:sp>
      <p:sp>
        <p:nvSpPr>
          <p:cNvPr id="167" name="Google Shape;167;p35"/>
          <p:cNvSpPr/>
          <p:nvPr/>
        </p:nvSpPr>
        <p:spPr>
          <a:xfrm>
            <a:off x="6574311" y="2257242"/>
            <a:ext cx="820200" cy="546600"/>
          </a:xfrm>
          <a:prstGeom prst="roundRect">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Session</a:t>
            </a:r>
            <a:endParaRPr>
              <a:solidFill>
                <a:srgbClr val="FFFFFF"/>
              </a:solidFill>
            </a:endParaRPr>
          </a:p>
        </p:txBody>
      </p:sp>
      <p:sp>
        <p:nvSpPr>
          <p:cNvPr id="168" name="Google Shape;168;p35"/>
          <p:cNvSpPr/>
          <p:nvPr/>
        </p:nvSpPr>
        <p:spPr>
          <a:xfrm>
            <a:off x="4686159" y="2257242"/>
            <a:ext cx="820200" cy="546600"/>
          </a:xfrm>
          <a:prstGeom prst="roundRect">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Session</a:t>
            </a:r>
            <a:endParaRPr>
              <a:solidFill>
                <a:srgbClr val="FFFFFF"/>
              </a:solidFill>
            </a:endParaRPr>
          </a:p>
        </p:txBody>
      </p:sp>
      <p:sp>
        <p:nvSpPr>
          <p:cNvPr id="169" name="Google Shape;169;p35"/>
          <p:cNvSpPr/>
          <p:nvPr/>
        </p:nvSpPr>
        <p:spPr>
          <a:xfrm>
            <a:off x="4235400" y="3368435"/>
            <a:ext cx="820200" cy="546600"/>
          </a:xfrm>
          <a:prstGeom prst="roundRect">
            <a:avLst>
              <a:gd fmla="val 50000" name="adj"/>
            </a:avLst>
          </a:prstGeom>
          <a:solidFill>
            <a:srgbClr val="D8382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Hit</a:t>
            </a:r>
            <a:endParaRPr>
              <a:solidFill>
                <a:srgbClr val="FFFFFF"/>
              </a:solidFill>
            </a:endParaRPr>
          </a:p>
        </p:txBody>
      </p:sp>
      <p:sp>
        <p:nvSpPr>
          <p:cNvPr id="170" name="Google Shape;170;p35"/>
          <p:cNvSpPr/>
          <p:nvPr/>
        </p:nvSpPr>
        <p:spPr>
          <a:xfrm>
            <a:off x="5136918" y="3368435"/>
            <a:ext cx="820200" cy="546600"/>
          </a:xfrm>
          <a:prstGeom prst="roundRect">
            <a:avLst>
              <a:gd fmla="val 50000" name="adj"/>
            </a:avLst>
          </a:prstGeom>
          <a:solidFill>
            <a:srgbClr val="D8382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Hit</a:t>
            </a:r>
            <a:endParaRPr>
              <a:solidFill>
                <a:srgbClr val="FFFFFF"/>
              </a:solidFill>
            </a:endParaRPr>
          </a:p>
        </p:txBody>
      </p:sp>
      <p:sp>
        <p:nvSpPr>
          <p:cNvPr id="171" name="Google Shape;171;p35"/>
          <p:cNvSpPr/>
          <p:nvPr/>
        </p:nvSpPr>
        <p:spPr>
          <a:xfrm>
            <a:off x="6123556" y="3368435"/>
            <a:ext cx="820200" cy="546600"/>
          </a:xfrm>
          <a:prstGeom prst="roundRect">
            <a:avLst>
              <a:gd fmla="val 50000" name="adj"/>
            </a:avLst>
          </a:prstGeom>
          <a:solidFill>
            <a:srgbClr val="D8382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Hit</a:t>
            </a:r>
            <a:endParaRPr>
              <a:solidFill>
                <a:srgbClr val="FFFFFF"/>
              </a:solidFill>
            </a:endParaRPr>
          </a:p>
        </p:txBody>
      </p:sp>
      <p:sp>
        <p:nvSpPr>
          <p:cNvPr id="172" name="Google Shape;172;p35"/>
          <p:cNvSpPr/>
          <p:nvPr/>
        </p:nvSpPr>
        <p:spPr>
          <a:xfrm>
            <a:off x="7025074" y="3368435"/>
            <a:ext cx="820200" cy="546600"/>
          </a:xfrm>
          <a:prstGeom prst="roundRect">
            <a:avLst>
              <a:gd fmla="val 50000" name="adj"/>
            </a:avLst>
          </a:prstGeom>
          <a:solidFill>
            <a:srgbClr val="D8382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Hit</a:t>
            </a:r>
            <a:endParaRPr>
              <a:solidFill>
                <a:srgbClr val="FFFFFF"/>
              </a:solidFill>
            </a:endParaRPr>
          </a:p>
        </p:txBody>
      </p:sp>
      <p:cxnSp>
        <p:nvCxnSpPr>
          <p:cNvPr id="173" name="Google Shape;173;p35"/>
          <p:cNvCxnSpPr>
            <a:stCxn id="166" idx="2"/>
            <a:endCxn id="167" idx="0"/>
          </p:cNvCxnSpPr>
          <p:nvPr/>
        </p:nvCxnSpPr>
        <p:spPr>
          <a:xfrm flipH="1" rot="-5400000">
            <a:off x="6230085" y="1502900"/>
            <a:ext cx="564600" cy="944100"/>
          </a:xfrm>
          <a:prstGeom prst="bentConnector3">
            <a:avLst>
              <a:gd fmla="val 49999" name="adj1"/>
            </a:avLst>
          </a:prstGeom>
          <a:noFill/>
          <a:ln cap="flat" cmpd="sng" w="9525">
            <a:solidFill>
              <a:srgbClr val="C2C2C2"/>
            </a:solidFill>
            <a:prstDash val="solid"/>
            <a:round/>
            <a:headEnd len="sm" w="sm" type="none"/>
            <a:tailEnd len="sm" w="sm" type="none"/>
          </a:ln>
        </p:spPr>
      </p:cxnSp>
      <p:cxnSp>
        <p:nvCxnSpPr>
          <p:cNvPr id="174" name="Google Shape;174;p35"/>
          <p:cNvCxnSpPr>
            <a:stCxn id="168" idx="0"/>
            <a:endCxn id="166" idx="2"/>
          </p:cNvCxnSpPr>
          <p:nvPr/>
        </p:nvCxnSpPr>
        <p:spPr>
          <a:xfrm rot="-5400000">
            <a:off x="5286009" y="1502892"/>
            <a:ext cx="564600" cy="944100"/>
          </a:xfrm>
          <a:prstGeom prst="bentConnector3">
            <a:avLst>
              <a:gd fmla="val 49999" name="adj1"/>
            </a:avLst>
          </a:prstGeom>
          <a:noFill/>
          <a:ln cap="flat" cmpd="sng" w="9525">
            <a:solidFill>
              <a:srgbClr val="C2C2C2"/>
            </a:solidFill>
            <a:prstDash val="solid"/>
            <a:round/>
            <a:headEnd len="sm" w="sm" type="none"/>
            <a:tailEnd len="sm" w="sm" type="none"/>
          </a:ln>
        </p:spPr>
      </p:cxnSp>
      <p:cxnSp>
        <p:nvCxnSpPr>
          <p:cNvPr id="175" name="Google Shape;175;p35"/>
          <p:cNvCxnSpPr>
            <a:stCxn id="168" idx="2"/>
            <a:endCxn id="170" idx="0"/>
          </p:cNvCxnSpPr>
          <p:nvPr/>
        </p:nvCxnSpPr>
        <p:spPr>
          <a:xfrm flipH="1" rot="-5400000">
            <a:off x="5039409" y="2860692"/>
            <a:ext cx="564600" cy="450900"/>
          </a:xfrm>
          <a:prstGeom prst="bentConnector3">
            <a:avLst>
              <a:gd fmla="val 49999" name="adj1"/>
            </a:avLst>
          </a:prstGeom>
          <a:noFill/>
          <a:ln cap="flat" cmpd="sng" w="9525">
            <a:solidFill>
              <a:srgbClr val="C2C2C2"/>
            </a:solidFill>
            <a:prstDash val="solid"/>
            <a:round/>
            <a:headEnd len="sm" w="sm" type="none"/>
            <a:tailEnd len="sm" w="sm" type="none"/>
          </a:ln>
        </p:spPr>
      </p:cxnSp>
      <p:cxnSp>
        <p:nvCxnSpPr>
          <p:cNvPr id="176" name="Google Shape;176;p35"/>
          <p:cNvCxnSpPr>
            <a:stCxn id="169" idx="0"/>
            <a:endCxn id="168" idx="2"/>
          </p:cNvCxnSpPr>
          <p:nvPr/>
        </p:nvCxnSpPr>
        <p:spPr>
          <a:xfrm rot="-5400000">
            <a:off x="4588650" y="2860685"/>
            <a:ext cx="564600" cy="450900"/>
          </a:xfrm>
          <a:prstGeom prst="bentConnector3">
            <a:avLst>
              <a:gd fmla="val 49999" name="adj1"/>
            </a:avLst>
          </a:prstGeom>
          <a:noFill/>
          <a:ln cap="flat" cmpd="sng" w="9525">
            <a:solidFill>
              <a:srgbClr val="C2C2C2"/>
            </a:solidFill>
            <a:prstDash val="solid"/>
            <a:round/>
            <a:headEnd len="sm" w="sm" type="none"/>
            <a:tailEnd len="sm" w="sm" type="none"/>
          </a:ln>
        </p:spPr>
      </p:cxnSp>
      <p:cxnSp>
        <p:nvCxnSpPr>
          <p:cNvPr id="177" name="Google Shape;177;p35"/>
          <p:cNvCxnSpPr>
            <a:stCxn id="167" idx="2"/>
            <a:endCxn id="172" idx="0"/>
          </p:cNvCxnSpPr>
          <p:nvPr/>
        </p:nvCxnSpPr>
        <p:spPr>
          <a:xfrm flipH="1" rot="-5400000">
            <a:off x="6927561" y="2860692"/>
            <a:ext cx="564600" cy="450900"/>
          </a:xfrm>
          <a:prstGeom prst="bentConnector3">
            <a:avLst>
              <a:gd fmla="val 49999" name="adj1"/>
            </a:avLst>
          </a:prstGeom>
          <a:noFill/>
          <a:ln cap="flat" cmpd="sng" w="9525">
            <a:solidFill>
              <a:srgbClr val="C2C2C2"/>
            </a:solidFill>
            <a:prstDash val="solid"/>
            <a:round/>
            <a:headEnd len="sm" w="sm" type="none"/>
            <a:tailEnd len="sm" w="sm" type="none"/>
          </a:ln>
        </p:spPr>
      </p:cxnSp>
      <p:cxnSp>
        <p:nvCxnSpPr>
          <p:cNvPr id="178" name="Google Shape;178;p35"/>
          <p:cNvCxnSpPr>
            <a:stCxn id="171" idx="0"/>
            <a:endCxn id="167" idx="2"/>
          </p:cNvCxnSpPr>
          <p:nvPr/>
        </p:nvCxnSpPr>
        <p:spPr>
          <a:xfrm rot="-5400000">
            <a:off x="6476806" y="2860685"/>
            <a:ext cx="564600" cy="450900"/>
          </a:xfrm>
          <a:prstGeom prst="bentConnector3">
            <a:avLst>
              <a:gd fmla="val 49999" name="adj1"/>
            </a:avLst>
          </a:prstGeom>
          <a:noFill/>
          <a:ln cap="flat" cmpd="sng" w="9525">
            <a:solidFill>
              <a:srgbClr val="C2C2C2"/>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6"/>
          <p:cNvSpPr txBox="1"/>
          <p:nvPr/>
        </p:nvSpPr>
        <p:spPr>
          <a:xfrm>
            <a:off x="498900" y="1415675"/>
            <a:ext cx="3689100" cy="132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sz="3600">
                <a:solidFill>
                  <a:srgbClr val="222222"/>
                </a:solidFill>
                <a:latin typeface="Space Grotesk SemiBold"/>
                <a:ea typeface="Space Grotesk SemiBold"/>
                <a:cs typeface="Space Grotesk SemiBold"/>
                <a:sym typeface="Space Grotesk SemiBold"/>
              </a:rPr>
              <a:t>Ako funguje Google Analytics 4</a:t>
            </a:r>
            <a:endParaRPr i="1" sz="1100">
              <a:solidFill>
                <a:srgbClr val="806F7D"/>
              </a:solidFill>
              <a:latin typeface="Space Grotesk SemiBold"/>
              <a:ea typeface="Space Grotesk SemiBold"/>
              <a:cs typeface="Space Grotesk SemiBold"/>
              <a:sym typeface="Space Grotesk SemiBold"/>
            </a:endParaRPr>
          </a:p>
        </p:txBody>
      </p:sp>
      <p:pic>
        <p:nvPicPr>
          <p:cNvPr id="184" name="Google Shape;184;p36"/>
          <p:cNvPicPr preferRelativeResize="0"/>
          <p:nvPr/>
        </p:nvPicPr>
        <p:blipFill rotWithShape="1">
          <a:blip r:embed="rId3">
            <a:alphaModFix/>
          </a:blip>
          <a:srcRect b="0" l="0" r="25495" t="0"/>
          <a:stretch/>
        </p:blipFill>
        <p:spPr>
          <a:xfrm>
            <a:off x="7086625" y="67138"/>
            <a:ext cx="2057375" cy="2494775"/>
          </a:xfrm>
          <a:prstGeom prst="rect">
            <a:avLst/>
          </a:prstGeom>
          <a:noFill/>
          <a:ln>
            <a:noFill/>
          </a:ln>
        </p:spPr>
      </p:pic>
      <p:sp>
        <p:nvSpPr>
          <p:cNvPr id="185" name="Google Shape;185;p36"/>
          <p:cNvSpPr/>
          <p:nvPr/>
        </p:nvSpPr>
        <p:spPr>
          <a:xfrm>
            <a:off x="5616331" y="1110100"/>
            <a:ext cx="907500" cy="401700"/>
          </a:xfrm>
          <a:prstGeom prst="roundRect">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User</a:t>
            </a:r>
            <a:endParaRPr>
              <a:solidFill>
                <a:srgbClr val="FFFFFF"/>
              </a:solidFill>
            </a:endParaRPr>
          </a:p>
        </p:txBody>
      </p:sp>
      <p:sp>
        <p:nvSpPr>
          <p:cNvPr id="186" name="Google Shape;186;p36"/>
          <p:cNvSpPr/>
          <p:nvPr/>
        </p:nvSpPr>
        <p:spPr>
          <a:xfrm>
            <a:off x="6660662" y="1926707"/>
            <a:ext cx="907500" cy="401700"/>
          </a:xfrm>
          <a:prstGeom prst="roundRect">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Event</a:t>
            </a:r>
            <a:endParaRPr>
              <a:solidFill>
                <a:srgbClr val="FFFFFF"/>
              </a:solidFill>
            </a:endParaRPr>
          </a:p>
        </p:txBody>
      </p:sp>
      <p:sp>
        <p:nvSpPr>
          <p:cNvPr id="187" name="Google Shape;187;p36"/>
          <p:cNvSpPr/>
          <p:nvPr/>
        </p:nvSpPr>
        <p:spPr>
          <a:xfrm>
            <a:off x="4571999" y="1926707"/>
            <a:ext cx="907500" cy="401700"/>
          </a:xfrm>
          <a:prstGeom prst="roundRect">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Event</a:t>
            </a:r>
            <a:endParaRPr>
              <a:solidFill>
                <a:srgbClr val="FFFFFF"/>
              </a:solidFill>
            </a:endParaRPr>
          </a:p>
        </p:txBody>
      </p:sp>
      <p:sp>
        <p:nvSpPr>
          <p:cNvPr id="188" name="Google Shape;188;p36"/>
          <p:cNvSpPr/>
          <p:nvPr/>
        </p:nvSpPr>
        <p:spPr>
          <a:xfrm>
            <a:off x="4572178" y="2779201"/>
            <a:ext cx="907500" cy="401700"/>
          </a:xfrm>
          <a:prstGeom prst="roundRect">
            <a:avLst>
              <a:gd fmla="val 50000" name="adj"/>
            </a:avLst>
          </a:prstGeom>
          <a:solidFill>
            <a:srgbClr val="D8382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Parameter</a:t>
            </a:r>
            <a:endParaRPr>
              <a:solidFill>
                <a:srgbClr val="FFFFFF"/>
              </a:solidFill>
            </a:endParaRPr>
          </a:p>
        </p:txBody>
      </p:sp>
      <p:sp>
        <p:nvSpPr>
          <p:cNvPr id="189" name="Google Shape;189;p36"/>
          <p:cNvSpPr/>
          <p:nvPr/>
        </p:nvSpPr>
        <p:spPr>
          <a:xfrm>
            <a:off x="4571997" y="3631693"/>
            <a:ext cx="907500" cy="401700"/>
          </a:xfrm>
          <a:prstGeom prst="roundRect">
            <a:avLst>
              <a:gd fmla="val 50000" name="adj"/>
            </a:avLst>
          </a:prstGeom>
          <a:solidFill>
            <a:srgbClr val="D8382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Parameter</a:t>
            </a:r>
            <a:endParaRPr>
              <a:solidFill>
                <a:srgbClr val="FFFFFF"/>
              </a:solidFill>
            </a:endParaRPr>
          </a:p>
        </p:txBody>
      </p:sp>
      <p:sp>
        <p:nvSpPr>
          <p:cNvPr id="190" name="Google Shape;190;p36"/>
          <p:cNvSpPr/>
          <p:nvPr/>
        </p:nvSpPr>
        <p:spPr>
          <a:xfrm>
            <a:off x="6660668" y="2779201"/>
            <a:ext cx="907500" cy="401700"/>
          </a:xfrm>
          <a:prstGeom prst="roundRect">
            <a:avLst>
              <a:gd fmla="val 50000" name="adj"/>
            </a:avLst>
          </a:prstGeom>
          <a:solidFill>
            <a:srgbClr val="D8382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Parameter</a:t>
            </a:r>
            <a:endParaRPr>
              <a:solidFill>
                <a:srgbClr val="FFFFFF"/>
              </a:solidFill>
            </a:endParaRPr>
          </a:p>
        </p:txBody>
      </p:sp>
      <p:sp>
        <p:nvSpPr>
          <p:cNvPr id="191" name="Google Shape;191;p36"/>
          <p:cNvSpPr/>
          <p:nvPr/>
        </p:nvSpPr>
        <p:spPr>
          <a:xfrm>
            <a:off x="6660664" y="3631693"/>
            <a:ext cx="907500" cy="401700"/>
          </a:xfrm>
          <a:prstGeom prst="roundRect">
            <a:avLst>
              <a:gd fmla="val 50000" name="adj"/>
            </a:avLst>
          </a:prstGeom>
          <a:solidFill>
            <a:srgbClr val="D8382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Parameter</a:t>
            </a:r>
            <a:endParaRPr>
              <a:solidFill>
                <a:srgbClr val="FFFFFF"/>
              </a:solidFill>
            </a:endParaRPr>
          </a:p>
        </p:txBody>
      </p:sp>
      <p:cxnSp>
        <p:nvCxnSpPr>
          <p:cNvPr id="192" name="Google Shape;192;p36"/>
          <p:cNvCxnSpPr>
            <a:stCxn id="185" idx="2"/>
            <a:endCxn id="186" idx="0"/>
          </p:cNvCxnSpPr>
          <p:nvPr/>
        </p:nvCxnSpPr>
        <p:spPr>
          <a:xfrm flipH="1" rot="-5400000">
            <a:off x="6384781" y="1197100"/>
            <a:ext cx="414900" cy="1044300"/>
          </a:xfrm>
          <a:prstGeom prst="bentConnector3">
            <a:avLst>
              <a:gd fmla="val 50001" name="adj1"/>
            </a:avLst>
          </a:prstGeom>
          <a:noFill/>
          <a:ln cap="flat" cmpd="sng" w="9525">
            <a:solidFill>
              <a:srgbClr val="C2C2C2"/>
            </a:solidFill>
            <a:prstDash val="solid"/>
            <a:round/>
            <a:headEnd len="sm" w="sm" type="none"/>
            <a:tailEnd len="sm" w="sm" type="none"/>
          </a:ln>
        </p:spPr>
      </p:cxnSp>
      <p:cxnSp>
        <p:nvCxnSpPr>
          <p:cNvPr id="193" name="Google Shape;193;p36"/>
          <p:cNvCxnSpPr>
            <a:stCxn id="187" idx="0"/>
            <a:endCxn id="185" idx="2"/>
          </p:cNvCxnSpPr>
          <p:nvPr/>
        </p:nvCxnSpPr>
        <p:spPr>
          <a:xfrm rot="-5400000">
            <a:off x="5340449" y="1197107"/>
            <a:ext cx="414900" cy="1044300"/>
          </a:xfrm>
          <a:prstGeom prst="bentConnector3">
            <a:avLst>
              <a:gd fmla="val 50001" name="adj1"/>
            </a:avLst>
          </a:prstGeom>
          <a:noFill/>
          <a:ln cap="flat" cmpd="sng" w="9525">
            <a:solidFill>
              <a:srgbClr val="C2C2C2"/>
            </a:solidFill>
            <a:prstDash val="solid"/>
            <a:round/>
            <a:headEnd len="sm" w="sm" type="none"/>
            <a:tailEnd len="sm" w="sm" type="none"/>
          </a:ln>
        </p:spPr>
      </p:cxnSp>
      <p:cxnSp>
        <p:nvCxnSpPr>
          <p:cNvPr id="194" name="Google Shape;194;p36"/>
          <p:cNvCxnSpPr>
            <a:stCxn id="188" idx="2"/>
            <a:endCxn id="189" idx="0"/>
          </p:cNvCxnSpPr>
          <p:nvPr/>
        </p:nvCxnSpPr>
        <p:spPr>
          <a:xfrm flipH="1" rot="-5400000">
            <a:off x="4800778" y="3406051"/>
            <a:ext cx="450900" cy="600"/>
          </a:xfrm>
          <a:prstGeom prst="bentConnector3">
            <a:avLst>
              <a:gd fmla="val 49988" name="adj1"/>
            </a:avLst>
          </a:prstGeom>
          <a:noFill/>
          <a:ln cap="flat" cmpd="sng" w="9525">
            <a:solidFill>
              <a:srgbClr val="C2C2C2"/>
            </a:solidFill>
            <a:prstDash val="solid"/>
            <a:round/>
            <a:headEnd len="sm" w="sm" type="none"/>
            <a:tailEnd len="sm" w="sm" type="none"/>
          </a:ln>
        </p:spPr>
      </p:cxnSp>
      <p:cxnSp>
        <p:nvCxnSpPr>
          <p:cNvPr id="195" name="Google Shape;195;p36"/>
          <p:cNvCxnSpPr>
            <a:stCxn id="188" idx="0"/>
            <a:endCxn id="187" idx="2"/>
          </p:cNvCxnSpPr>
          <p:nvPr/>
        </p:nvCxnSpPr>
        <p:spPr>
          <a:xfrm rot="-5400000">
            <a:off x="4800778" y="2553451"/>
            <a:ext cx="450900" cy="600"/>
          </a:xfrm>
          <a:prstGeom prst="bentConnector3">
            <a:avLst>
              <a:gd fmla="val 49988" name="adj1"/>
            </a:avLst>
          </a:prstGeom>
          <a:noFill/>
          <a:ln cap="flat" cmpd="sng" w="9525">
            <a:solidFill>
              <a:srgbClr val="C2C2C2"/>
            </a:solidFill>
            <a:prstDash val="solid"/>
            <a:round/>
            <a:headEnd len="sm" w="sm" type="none"/>
            <a:tailEnd len="sm" w="sm" type="none"/>
          </a:ln>
        </p:spPr>
      </p:cxnSp>
      <p:cxnSp>
        <p:nvCxnSpPr>
          <p:cNvPr id="196" name="Google Shape;196;p36"/>
          <p:cNvCxnSpPr>
            <a:stCxn id="190" idx="2"/>
            <a:endCxn id="191" idx="0"/>
          </p:cNvCxnSpPr>
          <p:nvPr/>
        </p:nvCxnSpPr>
        <p:spPr>
          <a:xfrm flipH="1" rot="-5400000">
            <a:off x="6889268" y="3406051"/>
            <a:ext cx="450900" cy="600"/>
          </a:xfrm>
          <a:prstGeom prst="bentConnector3">
            <a:avLst>
              <a:gd fmla="val 49988" name="adj1"/>
            </a:avLst>
          </a:prstGeom>
          <a:noFill/>
          <a:ln cap="flat" cmpd="sng" w="9525">
            <a:solidFill>
              <a:srgbClr val="C2C2C2"/>
            </a:solidFill>
            <a:prstDash val="solid"/>
            <a:round/>
            <a:headEnd len="sm" w="sm" type="none"/>
            <a:tailEnd len="sm" w="sm" type="none"/>
          </a:ln>
        </p:spPr>
      </p:cxnSp>
      <p:cxnSp>
        <p:nvCxnSpPr>
          <p:cNvPr id="197" name="Google Shape;197;p36"/>
          <p:cNvCxnSpPr>
            <a:stCxn id="190" idx="0"/>
            <a:endCxn id="186" idx="2"/>
          </p:cNvCxnSpPr>
          <p:nvPr/>
        </p:nvCxnSpPr>
        <p:spPr>
          <a:xfrm rot="-5400000">
            <a:off x="6889268" y="2553451"/>
            <a:ext cx="450900" cy="600"/>
          </a:xfrm>
          <a:prstGeom prst="bentConnector3">
            <a:avLst>
              <a:gd fmla="val 49988" name="adj1"/>
            </a:avLst>
          </a:prstGeom>
          <a:noFill/>
          <a:ln cap="flat" cmpd="sng" w="9525">
            <a:solidFill>
              <a:srgbClr val="C2C2C2"/>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7"/>
          <p:cNvSpPr/>
          <p:nvPr/>
        </p:nvSpPr>
        <p:spPr>
          <a:xfrm>
            <a:off x="994150" y="451600"/>
            <a:ext cx="7006200" cy="3576300"/>
          </a:xfrm>
          <a:prstGeom prst="rect">
            <a:avLst/>
          </a:prstGeom>
          <a:solidFill>
            <a:schemeClr val="lt1"/>
          </a:solidFill>
          <a:ln>
            <a:noFill/>
          </a:ln>
          <a:effectLst>
            <a:outerShdw blurRad="842963" rotWithShape="0" algn="bl" dir="5820000" dist="22860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7"/>
          <p:cNvSpPr txBox="1"/>
          <p:nvPr/>
        </p:nvSpPr>
        <p:spPr>
          <a:xfrm>
            <a:off x="587997" y="3344375"/>
            <a:ext cx="5022600" cy="1326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sz="1800">
                <a:solidFill>
                  <a:srgbClr val="FFFFFF"/>
                </a:solidFill>
                <a:highlight>
                  <a:srgbClr val="222222"/>
                </a:highlight>
                <a:latin typeface="Space Grotesk SemiBold"/>
                <a:ea typeface="Space Grotesk SemiBold"/>
                <a:cs typeface="Space Grotesk SemiBold"/>
                <a:sym typeface="Space Grotesk SemiBold"/>
              </a:rPr>
              <a:t>Preddefinované jednoduché prehľady</a:t>
            </a:r>
            <a:endParaRPr i="1" sz="1300">
              <a:solidFill>
                <a:srgbClr val="FFFFFF"/>
              </a:solidFill>
              <a:highlight>
                <a:srgbClr val="222222"/>
              </a:highlight>
              <a:latin typeface="Space Grotesk SemiBold"/>
              <a:ea typeface="Space Grotesk SemiBold"/>
              <a:cs typeface="Space Grotesk SemiBold"/>
              <a:sym typeface="Space Grotesk SemiBold"/>
            </a:endParaRPr>
          </a:p>
        </p:txBody>
      </p:sp>
      <p:sp>
        <p:nvSpPr>
          <p:cNvPr id="204" name="Google Shape;204;p37"/>
          <p:cNvSpPr/>
          <p:nvPr/>
        </p:nvSpPr>
        <p:spPr>
          <a:xfrm>
            <a:off x="8124100" y="4473325"/>
            <a:ext cx="453300" cy="78900"/>
          </a:xfrm>
          <a:prstGeom prst="rect">
            <a:avLst/>
          </a:pr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5" name="Google Shape;205;p37"/>
          <p:cNvPicPr preferRelativeResize="0"/>
          <p:nvPr/>
        </p:nvPicPr>
        <p:blipFill>
          <a:blip r:embed="rId3">
            <a:alphaModFix/>
          </a:blip>
          <a:stretch>
            <a:fillRect/>
          </a:stretch>
        </p:blipFill>
        <p:spPr>
          <a:xfrm>
            <a:off x="1298950" y="451599"/>
            <a:ext cx="6364960" cy="35763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