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77" r:id="rId4"/>
    <p:sldId id="278" r:id="rId5"/>
    <p:sldId id="274" r:id="rId6"/>
    <p:sldId id="279" r:id="rId7"/>
    <p:sldId id="273" r:id="rId8"/>
    <p:sldId id="275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E4E9D"/>
    <a:srgbClr val="FFCC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C8EE1-FCF8-46AB-9D46-C84D308D2C9E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8E535-9A9B-452A-99D6-524EB6D14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121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1693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8041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3815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1839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1110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5156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5104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193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278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570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918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765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423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927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193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125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62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334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55F42-B735-477D-9BC0-7657D9BC8324}" type="datetimeFigureOut">
              <a:rPr lang="sk-SK" smtClean="0"/>
              <a:t>26. 4. 2023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120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lov-lex.sk/legislativne-procesy/SK/LP/2022/3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ur-lex.europa.eu/legal-content/SK/TXT/?uri=CELEX%3A52021XC1229%2805%29&amp;qid=168251878422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ur-lex.europa.eu/legal-content/SK/TXT/?uri=CELEX:52021XC1229(06)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onsumer@mhsr.sk" TargetMode="External"/><Relationship Id="rId5" Type="http://schemas.openxmlformats.org/officeDocument/2006/relationships/hyperlink" Target="mailto:zuzana.kvetkova@mhsr.sk" TargetMode="External"/><Relationship Id="rId4" Type="http://schemas.openxmlformats.org/officeDocument/2006/relationships/hyperlink" Target="mailto:ivana.pavlovska@mhsr.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9"/>
          <a:stretch/>
        </p:blipFill>
        <p:spPr>
          <a:xfrm>
            <a:off x="-5" y="9360"/>
            <a:ext cx="9144005" cy="6876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4434927" y="2060848"/>
            <a:ext cx="4572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00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20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200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ZÁKON </a:t>
            </a:r>
            <a:b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OCHRANE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SPOTREBITEĽA</a:t>
            </a:r>
            <a:endParaRPr lang="sk-SK" sz="2000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Ministerstvo </a:t>
            </a:r>
            <a:r>
              <a:rPr lang="sk-SK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hospodárstva </a:t>
            </a:r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SR</a:t>
            </a:r>
          </a:p>
          <a:p>
            <a:r>
              <a:rPr lang="sk-SK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Mgr</a:t>
            </a:r>
            <a:r>
              <a:rPr lang="sk-SK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Ivana </a:t>
            </a:r>
            <a:r>
              <a:rPr lang="sk-SK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Pavlovská</a:t>
            </a:r>
            <a:endParaRPr lang="sk-SK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755576" y="6042779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Okrúhly stôl SAEC, </a:t>
            </a:r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 </a:t>
            </a:r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sk-SK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1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ový </a:t>
            </a:r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o ochrane spotrebiteľa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539552" y="907802"/>
            <a:ext cx="828092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sk-SK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príl 2023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– vláda SR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áj 2023 – NR SR/ 1. čítanie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ún 2023 – NR SR/ 2. a 3. čítanie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ugusta 2023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– plánovaná účinnosť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sk-SK" u="sng" dirty="0" smtClean="0"/>
          </a:p>
          <a:p>
            <a:pPr>
              <a:lnSpc>
                <a:spcPct val="150000"/>
              </a:lnSpc>
            </a:pPr>
            <a:r>
              <a:rPr lang="sk-SK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Štruktúra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26 článkov a 4 prílohy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ušia sa 4 predpisy a novelizuje ďalších 24 predpisov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všetci obchodníci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l. I (nový zákon o ochrane spotrebiteľa)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l. II (OZ)</a:t>
            </a: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inančný trh: čl. III, VI, X, XII, XIII, XIV, XVII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sobitná kategória obchodníkov: čl. XVI (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timesharing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), čl. XIX (energetika), čl. XXIV (zájazdy)</a:t>
            </a:r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sprievodné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leg.-technické zmeny – čl. IV, V, VII, VIII, IX, XI, XV, XVIII, XX, XXI, XXII, XXIII, XXV, XXVI (účinnosť)</a:t>
            </a:r>
          </a:p>
          <a:p>
            <a:pPr>
              <a:lnSpc>
                <a:spcPct val="150000"/>
              </a:lnSpc>
            </a:pPr>
            <a:endParaRPr lang="sk-SK" dirty="0" smtClean="0">
              <a:hlinkClick r:id="rId4"/>
            </a:endParaRPr>
          </a:p>
          <a:p>
            <a:pPr algn="ctr">
              <a:lnSpc>
                <a:spcPct val="150000"/>
              </a:lnSpc>
            </a:pPr>
            <a:endParaRPr lang="sk-SK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k-SK" sz="1400" dirty="0"/>
              <a:t/>
            </a:r>
            <a:br>
              <a:rPr lang="sk-SK" sz="1400" dirty="0"/>
            </a:br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85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-4511" y="0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Hlavné </a:t>
            </a:r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zmeny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467544" y="964460"/>
            <a:ext cx="828092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Reklamačné konanie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úprava len v OZ, zmena 30-dňovej lehoty na vybavenie reklamácie na primeranú lehotu, vypustenie obligatórnych odborných posúdení</a:t>
            </a:r>
          </a:p>
          <a:p>
            <a:pPr marL="0" lvl="1" algn="just">
              <a:lnSpc>
                <a:spcPct val="150000"/>
              </a:lnSpc>
            </a:pPr>
            <a:endParaRPr lang="sk-SK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just">
              <a:lnSpc>
                <a:spcPct val="150000"/>
              </a:lnSpc>
            </a:pP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Spotrebitelia</a:t>
            </a:r>
          </a:p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evyžiadané návštevy a predajné akcie – predĺženie lehoty na odstúpenie od zmluvy na 30 dní</a:t>
            </a:r>
          </a:p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zvýšenie ochrany spotrebiteľov pred umelým navyšovaním cien pred rôznymi zľavami či výpredajmi </a:t>
            </a:r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avedenie prostriedkov nápravy pri nekalých obchodných praktikách</a:t>
            </a:r>
          </a:p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lepšia informovanosť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spotrebiteľov pri uzatváraní zmlúv prostredníctvom online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trhov</a:t>
            </a:r>
          </a:p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chrana pred falošnými recenziami</a:t>
            </a:r>
          </a:p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neodôvodnená dvojitá kvalita tovarov – zakazuje sa marketing, ktorý propaguje tovar ako identický s tovarom v inom členskom štáte, pričom tomu tak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nie</a:t>
            </a:r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algn="just">
              <a:lnSpc>
                <a:spcPct val="150000"/>
              </a:lnSpc>
            </a:pPr>
            <a:endParaRPr lang="sk-SK" sz="1400" dirty="0" smtClean="0">
              <a:cs typeface="Arial" panose="020B0604020202020204" pitchFamily="34" charset="0"/>
            </a:endParaRPr>
          </a:p>
          <a:p>
            <a:pPr marL="457200" lvl="2">
              <a:lnSpc>
                <a:spcPct val="150000"/>
              </a:lnSpc>
            </a:pPr>
            <a:endParaRPr lang="sk-SK" sz="1600" dirty="0">
              <a:cs typeface="Arial" panose="020B0604020202020204" pitchFamily="34" charset="0"/>
            </a:endParaRPr>
          </a:p>
          <a:p>
            <a:pPr marL="0" lvl="1">
              <a:lnSpc>
                <a:spcPct val="150000"/>
              </a:lnSpc>
            </a:pPr>
            <a:endParaRPr lang="sk-SK" sz="1600" b="1" dirty="0" smtClean="0">
              <a:cs typeface="Arial" panose="020B0604020202020204" pitchFamily="34" charset="0"/>
            </a:endParaRPr>
          </a:p>
          <a:p>
            <a:pPr marL="457200" lvl="2">
              <a:lnSpc>
                <a:spcPct val="150000"/>
              </a:lnSpc>
            </a:pPr>
            <a:r>
              <a:rPr lang="sk-SK" sz="1400" dirty="0"/>
              <a:t/>
            </a:r>
            <a:br>
              <a:rPr lang="sk-SK" sz="1400" dirty="0"/>
            </a:br>
            <a:endParaRPr lang="sk-SK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17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-4511" y="0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Hlavné </a:t>
            </a:r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zmeny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467544" y="964460"/>
            <a:ext cx="82809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lnSpc>
                <a:spcPct val="150000"/>
              </a:lnSpc>
            </a:pPr>
            <a:endParaRPr lang="sk-SK" sz="1600" b="1" dirty="0" smtClean="0">
              <a:cs typeface="Arial" panose="020B0604020202020204" pitchFamily="34" charset="0"/>
            </a:endParaRPr>
          </a:p>
          <a:p>
            <a:pPr marL="0" lvl="1" algn="just">
              <a:lnSpc>
                <a:spcPct val="150000"/>
              </a:lnSpc>
            </a:pP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Obchodníci</a:t>
            </a:r>
          </a:p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ypustenie neopodstatnených </a:t>
            </a:r>
            <a:r>
              <a:rPr lang="sk-SK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goldplatingov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napr. duplicitná úprava náležitostí dokladu o kúpe, povinnosti uverejňovať oznam o dočasnom zatvorení prevádzkarne aspoň 24 hodín vopred, potvrdenia o vybavení reklamácie, oznamovať zrušenie prevádzkarne obci, generálny zákaz ukladania povinností bez právneho dôvodu, zákaz odmietnuť predať výrobok alebo poskytnúť službu, ktorá je v prevádzkových možnostiach predávajúceho... </a:t>
            </a:r>
          </a:p>
          <a:p>
            <a:pPr marL="0" lvl="1" algn="just"/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zavedenie nových zásad ukladania sankcií s cieľom zabrániť ukladaniu likvidačných pokút, sadzby pokút sú určené percentuálnym podielom z obratu obchodníka, čím sa má zabezpečiť, aby boli ukladané sankcie spravodlivejšie a proporcionálnejšie </a:t>
            </a:r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just"/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zavedenie tzv. druhej šance </a:t>
            </a:r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>
              <a:lnSpc>
                <a:spcPct val="150000"/>
              </a:lnSpc>
            </a:pP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ct val="150000"/>
              </a:lnSpc>
            </a:pPr>
            <a:endParaRPr lang="sk-SK" sz="1600" b="1" dirty="0" smtClean="0">
              <a:cs typeface="Arial" panose="020B0604020202020204" pitchFamily="34" charset="0"/>
            </a:endParaRPr>
          </a:p>
          <a:p>
            <a:pPr marL="457200" lvl="2">
              <a:lnSpc>
                <a:spcPct val="150000"/>
              </a:lnSpc>
            </a:pPr>
            <a:r>
              <a:rPr lang="sk-SK" sz="1400" dirty="0"/>
              <a:t/>
            </a:r>
            <a:br>
              <a:rPr lang="sk-SK" sz="1400" dirty="0"/>
            </a:br>
            <a:endParaRPr lang="sk-SK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06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75608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</a:rPr>
              <a:t>Nekalé obchodné praktiky</a:t>
            </a:r>
            <a:endParaRPr lang="sk-SK" sz="2100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827584" y="1196752"/>
            <a:ext cx="76328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Smernica 2005/29/ES + OMNIBUS (smernica (EÚ) 2019/2161)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Usmernenie EK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2021/C 526/01 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lamlivé konanie, klamlivé opomenutie konania a agresívne obchodné praktiky</a:t>
            </a:r>
          </a:p>
          <a:p>
            <a:pPr lvl="0" algn="just"/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Hlavné zmeny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Duálna kvalita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Spotrebiteľské hodnotenia produktov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Vyhľadávacie nástroje – hlavné parametre určujúce poradie výsledkov vyhľadávania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Druhotný predaj vstupeniek</a:t>
            </a:r>
          </a:p>
          <a:p>
            <a:pPr lvl="0" algn="just"/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Sankcie (ak sa nevyužije DRUHÁ ŠANCA)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árodná úroveň: od 200 € do 2% obratu, max. do 200 000 €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pakované porušenie: od 300 € do 4% obratu, max. do 400 000 €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oordinovaný postup na úrovni EÚ: od 500 € do 4% obratu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pakované porušenie: od 600 € do 5 % obratu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sk-SK" dirty="0"/>
          </a:p>
          <a:p>
            <a:pPr algn="just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22691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119" y="394021"/>
            <a:ext cx="75608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</a:rPr>
              <a:t>Nekalé obchodné praktiky – prostriedky nápravy</a:t>
            </a:r>
            <a:endParaRPr lang="sk-SK" sz="2100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827584" y="1196752"/>
            <a:ext cx="763284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9 ods. 7</a:t>
            </a:r>
          </a:p>
          <a:p>
            <a:pPr lvl="0"/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Spotrebiteľ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, ktorý bol priamo dotknutý nekalou obchodnou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praktikou obchodníka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, má podľa povahy nekalej obchodnej praktiky právo </a:t>
            </a:r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lphaLcParenR"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na bezplatnú nápravu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najmä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právo na </a:t>
            </a: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opravu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produktu, </a:t>
            </a: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výmenu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produktu alebo na vyplatenie dodatočnej </a:t>
            </a: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zľavy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z ceny, ak podľa povahy a okolnosti použitia nekalej obchodnej praktiky je dodatočná náprava možná, alebo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odstúpiť od zmluvy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, ak bola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použitá agresívna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obchodná praktika pri uzavretí zmluvy,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alebo nekalá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obchodná praktika, bez použitia ktorej by spotrebiteľ zmluvu neuzavrel. 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sk-SK" dirty="0"/>
          </a:p>
          <a:p>
            <a:pPr algn="just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88253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-25411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Oznámenie o </a:t>
            </a:r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znížení ceny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539552" y="894638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7 </a:t>
            </a:r>
            <a:b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Zníženie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ceny tovaru</a:t>
            </a: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(1) Obchodník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je povinný v každom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oznámení o znížení ceny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tovaru uviesť predchádzajúcu cenu tovaru.</a:t>
            </a:r>
          </a:p>
          <a:p>
            <a:pPr lvl="0" algn="just"/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(2) Predchádzajúca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cena tovaru je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najnižšia cena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za ktorú obchodník predával alebo poskytoval tovar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 období nie kratšom ako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30 dní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pred znížením ceny tovaru,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alebo od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začiatku predaja alebo poskytovania tovaru, ak obchodník predával alebo poskytoval tovar v období kratšom ako 30 dní pred znížením ceny.</a:t>
            </a:r>
          </a:p>
          <a:p>
            <a:pPr lvl="0" algn="just"/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(3) Obchodník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môže pri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postupnom znižovaní ceny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tovaru uviesť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ako predchádzajúcu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cenu tovaru pôvodnú cenu tovaru pred prvým znížením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ceny tovaru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bez ohľadu na čas predaja alebo poskytovania tovaru.</a:t>
            </a:r>
          </a:p>
          <a:p>
            <a:pPr lvl="0" algn="just"/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(4) Odsek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1 sa nevzťahuje na tovar, ktorý podlieha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rýchlemu zníženiu kvality alebo skaze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Oznámenie Komisie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sk-SK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Usmernenie k výkladu a uplatňovaniu článku 6a smernice Európskeho parlamentu a Rady 98/6/ES o ochrane spotrebiteľa pri označovaní cien výrobkov ponúkaných spotrebiteľovi</a:t>
            </a:r>
            <a:endParaRPr lang="sk-SK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74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-36512" y="-25411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</a:rPr>
              <a:t>Odbor </a:t>
            </a:r>
            <a:r>
              <a:rPr lang="sk-SK" sz="2100" b="1" dirty="0" smtClean="0">
                <a:solidFill>
                  <a:schemeClr val="bg1"/>
                </a:solidFill>
              </a:rPr>
              <a:t>ochrany </a:t>
            </a:r>
            <a:r>
              <a:rPr lang="sk-SK" sz="2100" b="1" dirty="0" smtClean="0">
                <a:solidFill>
                  <a:schemeClr val="bg1"/>
                </a:solidFill>
              </a:rPr>
              <a:t>spotrebiteľa MH SR</a:t>
            </a:r>
            <a:endParaRPr lang="sk-SK" sz="2100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647056" y="1469799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sz="2400" b="1" dirty="0" smtClean="0"/>
              <a:t>ĎAKUJEM ZA POZORNOSŤ!</a:t>
            </a:r>
          </a:p>
          <a:p>
            <a:pPr algn="ctr">
              <a:lnSpc>
                <a:spcPct val="150000"/>
              </a:lnSpc>
            </a:pPr>
            <a:endParaRPr lang="sk-SK" sz="2400" b="1" dirty="0" smtClean="0"/>
          </a:p>
          <a:p>
            <a:pPr algn="ctr">
              <a:lnSpc>
                <a:spcPct val="150000"/>
              </a:lnSpc>
            </a:pPr>
            <a:r>
              <a:rPr lang="sk-SK" sz="2400" b="1" dirty="0" smtClean="0">
                <a:hlinkClick r:id="rId4"/>
              </a:rPr>
              <a:t>ivana.pavlovska@mhsr.sk</a:t>
            </a:r>
            <a:endParaRPr lang="sk-SK" sz="2400" b="1" dirty="0" smtClean="0"/>
          </a:p>
          <a:p>
            <a:pPr algn="ctr">
              <a:lnSpc>
                <a:spcPct val="150000"/>
              </a:lnSpc>
            </a:pPr>
            <a:r>
              <a:rPr lang="sk-SK" sz="2400" b="1" dirty="0" smtClean="0">
                <a:hlinkClick r:id="rId5"/>
              </a:rPr>
              <a:t>zuzana.kvetkova@mhsr.sk</a:t>
            </a:r>
            <a:r>
              <a:rPr lang="sk-SK" sz="2400" b="1" dirty="0" smtClean="0"/>
              <a:t> </a:t>
            </a:r>
            <a:endParaRPr lang="sk-SK" sz="2400" b="1" dirty="0" smtClean="0"/>
          </a:p>
          <a:p>
            <a:pPr algn="ctr">
              <a:lnSpc>
                <a:spcPct val="150000"/>
              </a:lnSpc>
            </a:pPr>
            <a:r>
              <a:rPr lang="sk-SK" sz="2400" b="1" dirty="0" smtClean="0">
                <a:hlinkClick r:id="rId6"/>
              </a:rPr>
              <a:t>consumer@mhsr.sk</a:t>
            </a:r>
            <a:r>
              <a:rPr lang="sk-SK" sz="2400" b="1" dirty="0" smtClean="0"/>
              <a:t> </a:t>
            </a:r>
            <a:r>
              <a:rPr lang="sk-SK" sz="2400" b="1" dirty="0" smtClean="0"/>
              <a:t> </a:t>
            </a:r>
            <a:endParaRPr lang="sk-SK" sz="2400" b="1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74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794</Words>
  <Application>Microsoft Office PowerPoint</Application>
  <PresentationFormat>Prezentácia na obrazovke (4:3)</PresentationFormat>
  <Paragraphs>110</Paragraphs>
  <Slides>8</Slides>
  <Notes>7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MZV 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Livia L</dc:creator>
  <cp:lastModifiedBy>Pavlovska Ivana</cp:lastModifiedBy>
  <cp:revision>90</cp:revision>
  <dcterms:created xsi:type="dcterms:W3CDTF">2016-04-20T11:06:35Z</dcterms:created>
  <dcterms:modified xsi:type="dcterms:W3CDTF">2023-04-26T18:07:38Z</dcterms:modified>
</cp:coreProperties>
</file>