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83" r:id="rId4"/>
    <p:sldId id="284" r:id="rId5"/>
    <p:sldId id="287" r:id="rId6"/>
    <p:sldId id="286" r:id="rId7"/>
    <p:sldId id="289" r:id="rId8"/>
    <p:sldId id="273" r:id="rId9"/>
    <p:sldId id="290" r:id="rId10"/>
    <p:sldId id="291" r:id="rId11"/>
    <p:sldId id="282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E9D"/>
    <a:srgbClr val="0000FF"/>
    <a:srgbClr val="FFCC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8EE1-FCF8-46AB-9D46-C84D308D2C9E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8E535-9A9B-452A-99D6-524EB6D1421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21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sz="12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69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sz="1200" b="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479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sz="1200" b="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5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b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9016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b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2762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9049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5156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sz="1200" b="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4784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82D9-322D-4810-BBB5-159334DB2905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951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193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278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70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91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765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42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27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193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25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2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34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5F42-B735-477D-9BC0-7657D9BC8324}" type="datetimeFigureOut">
              <a:rPr lang="sk-SK" smtClean="0"/>
              <a:t>13. 5. 2024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1834-7B7E-4723-B27A-69AAB014FBC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20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zuzana.kvetkova@mhsr.s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legal-content/SK/TXT/?uri=CELEX:52021XC1229(06)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9"/>
          <a:stretch/>
        </p:blipFill>
        <p:spPr>
          <a:xfrm>
            <a:off x="-5" y="0"/>
            <a:ext cx="9144005" cy="6876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4283968" y="2037616"/>
            <a:ext cx="47525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</a:p>
          <a:p>
            <a:pPr algn="ctr"/>
            <a:endParaRPr lang="sk-SK" sz="8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3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sk-SK" sz="32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apríla </a:t>
            </a:r>
            <a:r>
              <a:rPr lang="sk-SK" sz="3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algn="ctr"/>
            <a:endParaRPr lang="sk-SK" sz="8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32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ochrane spotrebiteľa </a:t>
            </a:r>
            <a:endParaRPr lang="sk-SK" sz="32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3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k-SK" sz="32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zmene a doplnení niektorých zákonov</a:t>
            </a:r>
          </a:p>
        </p:txBody>
      </p:sp>
      <p:sp>
        <p:nvSpPr>
          <p:cNvPr id="2" name="BlokTextu 1"/>
          <p:cNvSpPr txBox="1"/>
          <p:nvPr/>
        </p:nvSpPr>
        <p:spPr>
          <a:xfrm>
            <a:off x="755576" y="5209267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JUDr. ZUZANA KVETKOVÁ</a:t>
            </a:r>
          </a:p>
          <a:p>
            <a:r>
              <a:rPr lang="sk-SK" sz="16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ochrany spotrebiteľa</a:t>
            </a:r>
          </a:p>
          <a:p>
            <a:r>
              <a:rPr lang="sk-SK" sz="16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hospodárstva SR</a:t>
            </a:r>
          </a:p>
          <a:p>
            <a:endParaRPr lang="sk-SK" sz="16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Okrúhly stôl SAEC, 14. 5. 2024</a:t>
            </a:r>
            <a:endParaRPr lang="sk-SK" sz="1600" i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1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Zodpovednosť za vady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894638"/>
            <a:ext cx="7920880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lehota na vytknutie vady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 mesiace od zistenia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vady, najneskôr do uplynutia doby zodpovednosti za vady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potvrdenie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vytknutí vady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bezodkladne + oznámiť lehotu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lehota: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primeraná lehota – 30 dní,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dlhšia lehota nie je odôvodnená objektívnym dôvodom, ktorý predávajúci nemôže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ovplyvniť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odmietnutie zodpovednosti za vady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písomné oznámenie dôvodov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l-PL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znalecký posudok </a:t>
            </a:r>
            <a:r>
              <a:rPr lang="pl-PL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alebo </a:t>
            </a:r>
            <a:r>
              <a:rPr lang="pl-PL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odborné stanovisko predložené spotrebiteľom</a:t>
            </a:r>
            <a:r>
              <a:rPr lang="pl-PL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možnosť vytknúť vadu opakovane 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l-PL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</a:t>
            </a:r>
            <a:r>
              <a:rPr lang="pl-PL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 zodpovednosti za </a:t>
            </a:r>
            <a:r>
              <a:rPr lang="pl-PL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vady</a:t>
            </a:r>
            <a:r>
              <a:rPr lang="pl-PL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právo na odstránenie vady opravou alebo výmenou (§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623 OZ)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právo na primeranú zľavu z kúpnej ceny alebo právo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odstúpenie od zmluvy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624 OZ)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509 OZ: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náhrada účelne vynaložených nákladov – dvojmesačná prekluzívna lehota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sankcionovanie SOI: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4 ods. 2 písm. d) a e) ZOS </a:t>
            </a:r>
            <a:endParaRPr lang="sk-SK" sz="19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2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9"/>
          <a:stretch/>
        </p:blipFill>
        <p:spPr>
          <a:xfrm>
            <a:off x="-5" y="0"/>
            <a:ext cx="9144005" cy="6876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4391472" y="2996952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pozornosť!</a:t>
            </a:r>
            <a:endParaRPr lang="sk-SK" sz="32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162332" y="4485991"/>
            <a:ext cx="4032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JUDr. ZUZANA KVETKOVÁ</a:t>
            </a:r>
          </a:p>
          <a:p>
            <a:r>
              <a:rPr lang="sk-SK" sz="22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ochrany spotrebiteľa</a:t>
            </a:r>
          </a:p>
          <a:p>
            <a:r>
              <a:rPr lang="sk-SK" sz="22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hospodárstva SR</a:t>
            </a:r>
          </a:p>
          <a:p>
            <a:r>
              <a:rPr lang="sk-SK" sz="22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zuzana.kvetkova@mhsr.sk</a:t>
            </a:r>
            <a:endParaRPr lang="sk-SK" sz="22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4860032" y="5209266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600" i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2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ový zákon o ochrane spotrebiteľa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apríl 2024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schválenie v NR SR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máj 2024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podpísanie prezidentkou SR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máj 2024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publikácia v Zbierke zákonov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2000" b="1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júl 2024 </a:t>
            </a:r>
            <a:r>
              <a:rPr lang="sk-SK" sz="2000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účinnosť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transpozícia nových smerníc (EÚ) 2019/770, (EÚ) 2019/771, (EÚ) 2019/2161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ruší sa zákon č. 250/2007 Z. z., zákon č. 102/2014 Z. z. a zákon </a:t>
            </a:r>
            <a:b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</a:t>
            </a:r>
            <a:r>
              <a:rPr lang="pl-PL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299/2019 </a:t>
            </a:r>
            <a:r>
              <a:rPr lang="pl-PL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 </a:t>
            </a:r>
            <a:r>
              <a:rPr lang="pl-PL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</a:t>
            </a:r>
            <a:endParaRPr lang="sk-SK" sz="20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novelizácia Občianskeho zákonníka (OZ) a ďalších predpisov: finančné služby, energetika, </a:t>
            </a:r>
            <a:r>
              <a:rPr lang="sk-SK" sz="2000" dirty="0" err="1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timesharing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zájazdy, alternatívne riešenie spotrebiteľských sporov, elektronické komunikácie a ďalšie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zjednotenie a modernizácia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právnej úpravy, vypustenie neopodstatnených </a:t>
            </a:r>
            <a:r>
              <a:rPr lang="sk-SK" sz="2000" dirty="0" err="1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goldplatingov</a:t>
            </a:r>
            <a:endParaRPr lang="sk-SK" sz="20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5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zmeny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301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zmena terminológie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spotrebiteľ a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obchodník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zodpovednosť za vady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reklamácie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komplexná úprava v OZ + služby v sektorových predpisoch, lehota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vybavenie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reklamácie,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vypustenie obligatórnych odborných posúdení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zníženie ceny tovaru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zvýšenie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ochrany spotrebiteľov pred umelým navyšovaním cien pred rôznymi zľavami či výpredajmi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nekalé obchodné praktiky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zavedenie prostriedkov nápravy</a:t>
            </a: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  <a:r>
              <a:rPr lang="sk-SK" sz="1900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právo na </a:t>
            </a:r>
            <a:r>
              <a:rPr lang="sk-SK" sz="1900" u="sng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bezplatnú </a:t>
            </a:r>
            <a:r>
              <a:rPr lang="sk-SK" sz="1900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nápravu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oprava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produktu,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výmena 	produktu, vyplatenie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dodatočnej zľavy z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ceny, alebo</a:t>
            </a: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  <a:r>
              <a:rPr lang="sk-SK" sz="1900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právo odstúpiť </a:t>
            </a:r>
            <a:r>
              <a:rPr lang="sk-SK" sz="1900" u="sng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sk-SK" sz="1900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zmluvy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použitá agresívna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obchodná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praktika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uzavretí zmluvy,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alebo nekalá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obchodná praktika, bez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ktorej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spotrebiteľ zmluvu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neuzavrel</a:t>
            </a:r>
          </a:p>
        </p:txBody>
      </p:sp>
    </p:spTree>
    <p:extLst>
      <p:ext uri="{BB962C8B-B14F-4D97-AF65-F5344CB8AC3E}">
        <p14:creationId xmlns:p14="http://schemas.microsoft.com/office/powerpoint/2010/main" val="253861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zmeny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nevyžiadané návštevy a predajné </a:t>
            </a: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akcie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predĺženie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lehoty na odstúpenie od zmluvy na 30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dní, neskoršie plnenie spotrebiteľa</a:t>
            </a:r>
            <a:endParaRPr lang="sk-SK" sz="20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zmluvy uzatvárané prostredníctvom online trhov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lepšia informovanosť spotrebiteľov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spotrebiteľské hodnotenia produktov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ochrana pred falošnými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recenziami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vyhľadávacie nástroje: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parametre určujúce poradie výsledkov vyhľadávania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neodôvodnená </a:t>
            </a:r>
            <a:r>
              <a:rPr lang="sk-SK" sz="20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dvojitá kvalita tovarov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zakazuje sa marketing, ktorý propaguje tovar ako identický s tovarom v inom členskom štáte, pričom tomu tak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sk-SK" sz="20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00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Hlavné zmeny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301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vypustenie povinností obchodníkov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duplicitná úprava náležitostí dokladu o kúpe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povinnosť uverejňovať oznam o dočasnom zatvorení prevádzkarne aspoň 24 hodín vopred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povinnosť oznamovať zrušenie prevádzkarne obci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potvrdenia o vybavení reklamácie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generálny zákaz ukladania povinností bez právneho dôvodu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 odmietnuť predať výrobok alebo poskytnúť službu, ktorá je v prevádzkových možnostiach predávajúceho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viazanie produktov 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sobitné </a:t>
            </a:r>
            <a:r>
              <a:rPr lang="pl-PL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ustanovenia o spotrebiteľskej kúpnej </a:t>
            </a:r>
            <a:r>
              <a:rPr lang="pl-PL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zmluve a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osobitné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ustanovenia o spotrebiteľských zmluvách s digitálnym plnením</a:t>
            </a:r>
          </a:p>
        </p:txBody>
      </p:sp>
    </p:spTree>
    <p:extLst>
      <p:ext uri="{BB962C8B-B14F-4D97-AF65-F5344CB8AC3E}">
        <p14:creationId xmlns:p14="http://schemas.microsoft.com/office/powerpoint/2010/main" val="24924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jednoznačné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vymedzenie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pôsobnosti orgánov dohľadu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zavedenie nových zásad ukladania 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sankcií: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zabrániť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ukladaniu likvidačných pokút, sadzby pokút sú určené percentuálnym podielom z obratu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obchodníka = spravodlivejšie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proporcionálnejšie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sankcie – porušenia vyplývajúce z vybranej legislatívy EÚ: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národná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úroveň: od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200 € do 2% obratu, max.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opakované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porušenie: od 300 € do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obratu, max.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koordinovaný postup: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500 € do 4%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obratu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sankcie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ostatné porušenia:</a:t>
            </a:r>
            <a:endParaRPr lang="sk-SK" sz="19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národná úroveň: od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 do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obratu, max.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000 €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opakované porušenie: od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 do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obratu, max.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000 €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koordinovaný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postup: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 do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obratu, max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sk-SK" sz="19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6787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907802"/>
            <a:ext cx="8280920" cy="511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blokovanie webových stránok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zavedenie inštitútov tzv</a:t>
            </a:r>
            <a:r>
              <a:rPr lang="sk-SK" sz="20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druhej </a:t>
            </a:r>
            <a:r>
              <a:rPr lang="sk-SK" sz="20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šance: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dobrovoľné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opatrenia (§ 35 ZOS)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odloženie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veci v nadväznosti na dohodu so spotrebiteľom [§ 38 ods. 1 písm. b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ZOS]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prihliadanie na preukázaný záujem o odškodnenie spotrebiteľov ako obligatórne kritérium, na ktoré sa má prihliadať pri rozhodovaní o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druhu </a:t>
            </a: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výmere sankcie [§ 42 ods. 3 písm. b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ZOS]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20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znižovanie sadzieb pokuty pri preukázaní ukončenia porušovania povinnosti a vykonania nápravy v prospech spotrebiteľov (§ 44 ods. </a:t>
            </a:r>
            <a:r>
              <a:rPr lang="sk-SK" sz="2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ZOS)</a:t>
            </a:r>
          </a:p>
        </p:txBody>
      </p:sp>
    </p:spTree>
    <p:extLst>
      <p:ext uri="{BB962C8B-B14F-4D97-AF65-F5344CB8AC3E}">
        <p14:creationId xmlns:p14="http://schemas.microsoft.com/office/powerpoint/2010/main" val="423451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Oznámenia o znížení ceny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894638"/>
            <a:ext cx="79208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k-SK" sz="1600" b="1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Obchodník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povinný </a:t>
            </a:r>
            <a:r>
              <a:rPr lang="sk-SK" sz="1600" b="1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každom oznámení o znížení ceny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tovaru uviesť predchádzajúcu cenu tovaru.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sk-SK" sz="1600" b="1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Predchádzajúca </a:t>
            </a:r>
            <a:r>
              <a:rPr lang="sk-SK" sz="1600" b="1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cena tovaru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najnižšia cena, za ktorú obchodník predával alebo poskytoval tovar 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sk-SK" sz="1600" b="1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600" b="1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období 30 dní pred znížením ceny tovaru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alebo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od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začiatku predaja alebo poskytovania tovaru, ak obchodník predával alebo poskytoval tovar v období kratšom ako 30 dní pred znížením ceny.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Obchodník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môže pri </a:t>
            </a:r>
            <a:r>
              <a:rPr lang="sk-SK" sz="1600" b="1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postupnom znižovaní ceny tovaru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uviesť ako predchádzajúcu cenu tovaru pôvodnú cenu tovaru pred prvým znížením ceny tovaru bez ohľadu na čas predaja alebo poskytovania tovaru.</a:t>
            </a:r>
          </a:p>
          <a:p>
            <a:pPr lvl="0" algn="just"/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Odseky </a:t>
            </a:r>
            <a:r>
              <a:rPr lang="sk-SK" sz="1600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 2 sa nevzťahujú na </a:t>
            </a:r>
            <a:r>
              <a:rPr lang="sk-SK" sz="1600" b="1" i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tovar, ktorý podlieha rýchlemu zníženiu kvality alebo </a:t>
            </a:r>
            <a:r>
              <a:rPr lang="sk-SK" sz="1600" b="1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skaze</a:t>
            </a:r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k-SK" sz="1600" i="1" baseline="300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sk-SK" sz="1600" i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/>
            <a:endParaRPr lang="sk-SK" sz="1600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k-SK" sz="16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Oznámenie Komisie</a:t>
            </a:r>
            <a:r>
              <a:rPr lang="sk-SK" sz="16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sk-SK" sz="16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Usmernenie k výkladu a uplatňovaniu článku 6a smernice Európskeho parlamentu a Rady 98/6/ES o ochrane spotrebiteľa pri označovaní cien výrobkov ponúkaných spotrebiteľovi</a:t>
            </a:r>
            <a:endParaRPr lang="sk-SK" sz="16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4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2952"/>
          <a:stretch/>
        </p:blipFill>
        <p:spPr>
          <a:xfrm>
            <a:off x="0" y="-25411"/>
            <a:ext cx="9144000" cy="688341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611560" y="404664"/>
            <a:ext cx="554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Zodpovednosť za vady</a:t>
            </a:r>
            <a:endParaRPr lang="sk-SK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894638"/>
            <a:ext cx="7920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veci: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618 a </a:t>
            </a:r>
            <a:r>
              <a:rPr lang="sk-SK" sz="1900" dirty="0" err="1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OZ</a:t>
            </a:r>
            <a:endParaRPr lang="sk-SK" sz="19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digitálny 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a digitálna služba: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852g a </a:t>
            </a:r>
            <a:r>
              <a:rPr lang="sk-SK" sz="1900" dirty="0" err="1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OZ </a:t>
            </a:r>
            <a:endParaRPr lang="sk-SK" sz="19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služby: </a:t>
            </a: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osobitné predpisy: zákon o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bankách,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o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spotrebiteľských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úveroch,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energetike, zákon o elektronických komunikáciách</a:t>
            </a:r>
            <a:endParaRPr lang="sk-SK" sz="19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342900" algn="just">
              <a:lnSpc>
                <a:spcPct val="150000"/>
              </a:lnSpc>
              <a:buFontTx/>
              <a:buChar char="-"/>
            </a:pP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ostatné služby: § 4 ods. 1 písm. j) a k) ZOS</a:t>
            </a:r>
            <a:endParaRPr lang="sk-SK" sz="1900" b="1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k-SK" sz="1900" b="1" u="sng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vada: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nesúlad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dohodnutými požiadavkami (§ 616)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alebo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všeobecnými požiadavkami (§ 617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alebo práva tretej osoby</a:t>
            </a:r>
            <a:endParaRPr lang="sk-SK" sz="1900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zodpovednosť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vady, </a:t>
            </a: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ktorú má predaná vec v čase jej dodania a ktorá sa prejaví do dvoch rokov od dodania veci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veci: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minimálne 1 rok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veci s digitálnymi prvkami: </a:t>
            </a:r>
            <a:r>
              <a:rPr lang="sk-SK" sz="1900" dirty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vada digitálneho obsahu/služby, ktorá sa vyskytne alebo prejaví počas dohodnutej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doby</a:t>
            </a:r>
            <a:endParaRPr lang="sk-SK" sz="1900" b="1" dirty="0" smtClean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sk-SK" sz="1900" b="1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dôkazné bremeno: </a:t>
            </a:r>
            <a:r>
              <a:rPr lang="sk-SK" sz="1900" dirty="0" smtClean="0">
                <a:solidFill>
                  <a:srgbClr val="1E4E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prezumpcia existencie vady v čase dodania</a:t>
            </a:r>
          </a:p>
        </p:txBody>
      </p:sp>
    </p:spTree>
    <p:extLst>
      <p:ext uri="{BB962C8B-B14F-4D97-AF65-F5344CB8AC3E}">
        <p14:creationId xmlns:p14="http://schemas.microsoft.com/office/powerpoint/2010/main" val="9985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TM10001105[[fn=Orezanie]]</Template>
  <TotalTime>2078</TotalTime>
  <Words>1084</Words>
  <Application>Microsoft Office PowerPoint</Application>
  <PresentationFormat>Prezentácia na obrazovke (4:3)</PresentationFormat>
  <Paragraphs>108</Paragraphs>
  <Slides>11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MZV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Livia L</dc:creator>
  <cp:lastModifiedBy>Kvetkova Zuzana</cp:lastModifiedBy>
  <cp:revision>125</cp:revision>
  <dcterms:created xsi:type="dcterms:W3CDTF">2016-04-20T11:06:35Z</dcterms:created>
  <dcterms:modified xsi:type="dcterms:W3CDTF">2024-05-13T17:07:56Z</dcterms:modified>
</cp:coreProperties>
</file>