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27d7dcf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27d7dcf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62b48f338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62b48f338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62b48f338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62b48f338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62b48f338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62b48f338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62b48f338_0_6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62b48f338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62b48f338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c62b48f338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62b48f338_0_9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c62b48f338_0_9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62b48f338_0_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c62b48f338_0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62b48f338_0_1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c62b48f338_0_1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62b48f338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62b48f338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62b48f338_0_1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c62b48f338_0_1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62b48f3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62b48f3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62b48f338_0_1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62b48f338_0_1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630d1c1c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c630d1c1c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c630d1c1c0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c630d1c1c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630d1c1c0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c630d1c1c0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c630d1c1c0_1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c630d1c1c0_1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630d1c1c0_1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630d1c1c0_1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62b48f33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62b48f33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62b48f33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62b48f33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62b48f338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62b48f338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62b48f338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62b48f338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62b48f338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62b48f338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62b48f338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62b48f338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62b48f338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62b48f33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5F5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0" l="0" r="25495" t="0"/>
          <a:stretch/>
        </p:blipFill>
        <p:spPr>
          <a:xfrm>
            <a:off x="7180250" y="352813"/>
            <a:ext cx="2057375" cy="24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/>
          <p:cNvPicPr preferRelativeResize="0"/>
          <p:nvPr/>
        </p:nvPicPr>
        <p:blipFill rotWithShape="1">
          <a:blip r:embed="rId4">
            <a:alphaModFix/>
          </a:blip>
          <a:srcRect b="0" l="45678" r="0" t="0"/>
          <a:stretch/>
        </p:blipFill>
        <p:spPr>
          <a:xfrm>
            <a:off x="-1" y="1425525"/>
            <a:ext cx="728825" cy="21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 rotWithShape="1">
          <a:blip r:embed="rId5">
            <a:alphaModFix/>
          </a:blip>
          <a:srcRect b="261" l="-6503" r="-6401" t="-38002"/>
          <a:stretch/>
        </p:blipFill>
        <p:spPr>
          <a:xfrm>
            <a:off x="1446775" y="4210175"/>
            <a:ext cx="1341725" cy="93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6">
            <a:alphaModFix/>
          </a:blip>
          <a:srcRect b="-5521" l="-31355" r="4564" t="-10973"/>
          <a:stretch/>
        </p:blipFill>
        <p:spPr>
          <a:xfrm>
            <a:off x="2428875" y="3399825"/>
            <a:ext cx="6715225" cy="15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1500" y="591275"/>
            <a:ext cx="987081" cy="26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/>
        </p:nvSpPr>
        <p:spPr>
          <a:xfrm>
            <a:off x="474325" y="1293625"/>
            <a:ext cx="4149300" cy="1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222222"/>
                </a:solidFill>
                <a:latin typeface="Space Grotesk"/>
                <a:ea typeface="Space Grotesk"/>
                <a:cs typeface="Space Grotesk"/>
                <a:sym typeface="Space Grotesk"/>
              </a:rPr>
              <a:t>Kľúčové faktory efektívneho SEO projektu</a:t>
            </a:r>
            <a:endParaRPr b="1" i="1" sz="1100">
              <a:solidFill>
                <a:srgbClr val="806F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4"/>
          <p:cNvPicPr preferRelativeResize="0"/>
          <p:nvPr/>
        </p:nvPicPr>
        <p:blipFill rotWithShape="1">
          <a:blip r:embed="rId3">
            <a:alphaModFix/>
          </a:blip>
          <a:srcRect b="31252" l="0" r="0" t="31256"/>
          <a:stretch/>
        </p:blipFill>
        <p:spPr>
          <a:xfrm flipH="1">
            <a:off x="1" y="-75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4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4"/>
          <p:cNvSpPr txBox="1"/>
          <p:nvPr/>
        </p:nvSpPr>
        <p:spPr>
          <a:xfrm rot="-5400000">
            <a:off x="6251525" y="2056450"/>
            <a:ext cx="4149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   Á   V   O   D</a:t>
            </a:r>
            <a:endParaRPr b="1" i="1" sz="700">
              <a:solidFill>
                <a:srgbClr val="806F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34"/>
          <p:cNvSpPr txBox="1"/>
          <p:nvPr/>
        </p:nvSpPr>
        <p:spPr>
          <a:xfrm>
            <a:off x="571500" y="1418900"/>
            <a:ext cx="40005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Content</a:t>
            </a:r>
            <a:endParaRPr i="1" sz="1300">
              <a:solidFill>
                <a:srgbClr val="FFFFFF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5"/>
          <p:cNvPicPr preferRelativeResize="0"/>
          <p:nvPr/>
        </p:nvPicPr>
        <p:blipFill rotWithShape="1">
          <a:blip r:embed="rId3">
            <a:alphaModFix/>
          </a:blip>
          <a:srcRect b="0" l="-5764" r="0" t="0"/>
          <a:stretch/>
        </p:blipFill>
        <p:spPr>
          <a:xfrm rot="5400000">
            <a:off x="1592813" y="930188"/>
            <a:ext cx="16273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5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5"/>
          <p:cNvSpPr txBox="1"/>
          <p:nvPr/>
        </p:nvSpPr>
        <p:spPr>
          <a:xfrm>
            <a:off x="571500" y="1418900"/>
            <a:ext cx="70197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Základné princípy</a:t>
            </a:r>
            <a:endParaRPr sz="36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6F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Plánovanie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Výber vhodných kľúčových slov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Užitočné zadania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Spätné vyhodnocovanie výkonného obsahu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1" name="Google Shape;181;p35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/>
          <p:nvPr/>
        </p:nvSpPr>
        <p:spPr>
          <a:xfrm>
            <a:off x="588000" y="451600"/>
            <a:ext cx="7989300" cy="3576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42963" rotWithShape="0" algn="bl" dir="5820000" dist="228600">
              <a:srgbClr val="000000">
                <a:alpha val="1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6"/>
          <p:cNvSpPr txBox="1"/>
          <p:nvPr/>
        </p:nvSpPr>
        <p:spPr>
          <a:xfrm>
            <a:off x="588000" y="4198850"/>
            <a:ext cx="4000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Ukážka redakčného kalendára</a:t>
            </a:r>
            <a:endParaRPr i="1" sz="1300">
              <a:solidFill>
                <a:srgbClr val="FFFFFF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88" name="Google Shape;188;p36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125" y="1146762"/>
            <a:ext cx="7701050" cy="21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/>
        </p:nvSpPr>
        <p:spPr>
          <a:xfrm>
            <a:off x="571500" y="1418900"/>
            <a:ext cx="8001000" cy="25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V roku 2023 sme vypracovali</a:t>
            </a: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</a:t>
            </a:r>
            <a:r>
              <a:rPr lang="en" sz="3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7 analýz kľúčových slov</a:t>
            </a: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, ktoré odhalili vyše </a:t>
            </a:r>
            <a:r>
              <a:rPr lang="en" sz="3800">
                <a:solidFill>
                  <a:schemeClr val="lt1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31 000 kľúčových slov</a:t>
            </a: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, aj pomocou ktorých sme napísali a publikovali 74 článkov.</a:t>
            </a:r>
            <a:endParaRPr i="1" sz="1300">
              <a:solidFill>
                <a:srgbClr val="806F7D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95" name="Google Shape;195;p37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/>
        </p:nvSpPr>
        <p:spPr>
          <a:xfrm>
            <a:off x="571500" y="1225950"/>
            <a:ext cx="78243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Depresia</a:t>
            </a: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</a:t>
            </a:r>
            <a:r>
              <a:rPr lang="en" sz="2400">
                <a:solidFill>
                  <a:srgbClr val="F5F5F5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2 900 hľadaní</a:t>
            </a:r>
            <a:endParaRPr sz="24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Stres </a:t>
            </a:r>
            <a:r>
              <a:rPr lang="en" sz="2400">
                <a:solidFill>
                  <a:srgbClr val="F5F5F5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2 400 hľadaní</a:t>
            </a:r>
            <a:endParaRPr sz="2400">
              <a:solidFill>
                <a:srgbClr val="F5F5F5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Vypadávanie vlasov </a:t>
            </a:r>
            <a:r>
              <a:rPr lang="en" sz="2400">
                <a:solidFill>
                  <a:srgbClr val="F5F5F5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2 100 hľadaní</a:t>
            </a:r>
            <a:endParaRPr sz="2400">
              <a:solidFill>
                <a:srgbClr val="F5F5F5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Úzkosť </a:t>
            </a:r>
            <a:r>
              <a:rPr lang="en" sz="2400">
                <a:solidFill>
                  <a:srgbClr val="F5F5F5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500 hľadaní</a:t>
            </a:r>
            <a:endParaRPr sz="2400">
              <a:solidFill>
                <a:srgbClr val="F5F5F5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63" y="3987388"/>
            <a:ext cx="467865" cy="7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8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8"/>
          <p:cNvPicPr preferRelativeResize="0"/>
          <p:nvPr/>
        </p:nvPicPr>
        <p:blipFill rotWithShape="1">
          <a:blip r:embed="rId4">
            <a:alphaModFix/>
          </a:blip>
          <a:srcRect b="0" l="29780" r="0" t="0"/>
          <a:stretch/>
        </p:blipFill>
        <p:spPr>
          <a:xfrm rot="5400000">
            <a:off x="6085888" y="90588"/>
            <a:ext cx="10804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8"/>
          <p:cNvSpPr txBox="1"/>
          <p:nvPr/>
        </p:nvSpPr>
        <p:spPr>
          <a:xfrm>
            <a:off x="571500" y="3615550"/>
            <a:ext cx="3939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Najzaujímavejšie témy a ich mesačná hľadanosť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5F5F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5" name="Google Shape;205;p38"/>
          <p:cNvPicPr preferRelativeResize="0"/>
          <p:nvPr/>
        </p:nvPicPr>
        <p:blipFill rotWithShape="1">
          <a:blip r:embed="rId5">
            <a:alphaModFix/>
          </a:blip>
          <a:srcRect b="0" l="0" r="8775" t="0"/>
          <a:stretch/>
        </p:blipFill>
        <p:spPr>
          <a:xfrm>
            <a:off x="6807100" y="3767950"/>
            <a:ext cx="2336900" cy="8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 b="15618" l="0" r="0" t="0"/>
          <a:stretch/>
        </p:blipFill>
        <p:spPr>
          <a:xfrm flipH="1">
            <a:off x="0" y="-75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9"/>
          <p:cNvSpPr txBox="1"/>
          <p:nvPr/>
        </p:nvSpPr>
        <p:spPr>
          <a:xfrm>
            <a:off x="571500" y="1418900"/>
            <a:ext cx="40005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Kontinuálne SEO</a:t>
            </a:r>
            <a:endParaRPr i="1" sz="1300">
              <a:solidFill>
                <a:srgbClr val="FFFFFF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0"/>
          <p:cNvPicPr preferRelativeResize="0"/>
          <p:nvPr/>
        </p:nvPicPr>
        <p:blipFill rotWithShape="1">
          <a:blip r:embed="rId3">
            <a:alphaModFix/>
          </a:blip>
          <a:srcRect b="0" l="-5764" r="0" t="0"/>
          <a:stretch/>
        </p:blipFill>
        <p:spPr>
          <a:xfrm rot="5400000">
            <a:off x="1592813" y="930188"/>
            <a:ext cx="16273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0"/>
          <p:cNvSpPr txBox="1"/>
          <p:nvPr/>
        </p:nvSpPr>
        <p:spPr>
          <a:xfrm>
            <a:off x="571500" y="1418900"/>
            <a:ext cx="70197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Q1/Q2 2023</a:t>
            </a:r>
            <a:endParaRPr sz="36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6F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Analýzy kľúčových slov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Implementácia technických odporúčaní z auditu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Optimalizácia štruktúry kategórií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Identifikovanie opakujúcich sa problémov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Analýza výkonnosti jednotlivých sekcií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Kontrola odporúčaní + pravidelné meetingy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0" name="Google Shape;220;p40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 b="0" l="-5764" r="0" t="0"/>
          <a:stretch/>
        </p:blipFill>
        <p:spPr>
          <a:xfrm rot="5400000">
            <a:off x="1592813" y="930188"/>
            <a:ext cx="16273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1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1"/>
          <p:cNvSpPr txBox="1"/>
          <p:nvPr/>
        </p:nvSpPr>
        <p:spPr>
          <a:xfrm rot="-5400000">
            <a:off x="6251525" y="2056450"/>
            <a:ext cx="4149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 A V N Í M A N I E  P R O J E K T U</a:t>
            </a:r>
            <a:endParaRPr b="1" i="1" sz="700">
              <a:solidFill>
                <a:srgbClr val="806F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41"/>
          <p:cNvSpPr txBox="1"/>
          <p:nvPr/>
        </p:nvSpPr>
        <p:spPr>
          <a:xfrm>
            <a:off x="571500" y="1405200"/>
            <a:ext cx="40005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Ponaučenia</a:t>
            </a:r>
            <a:endParaRPr sz="36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6F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Po prvom polroku spolupráce sme projekt do hĺbky navnímali, vedeli sme, kde sú hlavné problémy, ako s klientom komunikovať a čomu určiť hlavné priority.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Sústrediť sa na jednu dôležitú vec a dbať na zapracovanie rozpracovaných aktivít.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41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/>
          <p:nvPr/>
        </p:nvSpPr>
        <p:spPr>
          <a:xfrm>
            <a:off x="588000" y="451600"/>
            <a:ext cx="7511400" cy="3576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42963" rotWithShape="0" algn="bl" dir="5820000" dist="228600">
              <a:srgbClr val="000000">
                <a:alpha val="1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2"/>
          <p:cNvSpPr txBox="1"/>
          <p:nvPr/>
        </p:nvSpPr>
        <p:spPr>
          <a:xfrm>
            <a:off x="588012" y="3344375"/>
            <a:ext cx="40005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Ukážka plánu aktivít</a:t>
            </a:r>
            <a:endParaRPr i="1" sz="1300">
              <a:solidFill>
                <a:srgbClr val="FFFFFF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236" name="Google Shape;236;p42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42"/>
          <p:cNvSpPr txBox="1"/>
          <p:nvPr/>
        </p:nvSpPr>
        <p:spPr>
          <a:xfrm rot="-5400000">
            <a:off x="6251525" y="2056450"/>
            <a:ext cx="4149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T I M E P L A N  D R.  M A X</a:t>
            </a:r>
            <a:endParaRPr b="1" i="1" sz="700">
              <a:solidFill>
                <a:srgbClr val="806F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25" y="1039850"/>
            <a:ext cx="7360050" cy="24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3"/>
          <p:cNvPicPr preferRelativeResize="0"/>
          <p:nvPr/>
        </p:nvPicPr>
        <p:blipFill rotWithShape="1">
          <a:blip r:embed="rId3">
            <a:alphaModFix/>
          </a:blip>
          <a:srcRect b="0" l="-5764" r="0" t="0"/>
          <a:stretch/>
        </p:blipFill>
        <p:spPr>
          <a:xfrm rot="5400000">
            <a:off x="1592813" y="930188"/>
            <a:ext cx="16273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3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3"/>
          <p:cNvSpPr txBox="1"/>
          <p:nvPr/>
        </p:nvSpPr>
        <p:spPr>
          <a:xfrm>
            <a:off x="571500" y="1418900"/>
            <a:ext cx="70197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Na čo sme sa zamerali ďalej?</a:t>
            </a:r>
            <a:endParaRPr sz="36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6F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Pokračovanie v rekategorizácii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Štruktúrované dáta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Nefunkčné stránky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Tvorba parametrov a filtrov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Navrhovať nové možnosti testovania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Preventívne opatrenia k indexovateľnosti a prehliadateľnosti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43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 rotWithShape="1">
          <a:blip r:embed="rId3">
            <a:alphaModFix/>
          </a:blip>
          <a:srcRect b="0" l="-5764" r="0" t="0"/>
          <a:stretch/>
        </p:blipFill>
        <p:spPr>
          <a:xfrm rot="5400000">
            <a:off x="1592813" y="930188"/>
            <a:ext cx="16273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6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6"/>
          <p:cNvSpPr txBox="1"/>
          <p:nvPr/>
        </p:nvSpPr>
        <p:spPr>
          <a:xfrm>
            <a:off x="571500" y="1418900"/>
            <a:ext cx="70197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Obsah</a:t>
            </a:r>
            <a:endParaRPr sz="36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6F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Nastavenie projektu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Kontinuálne SEO a prispôsobovanie aktivít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Výsledky a ponaučenie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63" y="1223300"/>
            <a:ext cx="467865" cy="7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4"/>
          <p:cNvSpPr txBox="1"/>
          <p:nvPr/>
        </p:nvSpPr>
        <p:spPr>
          <a:xfrm>
            <a:off x="498900" y="1415675"/>
            <a:ext cx="42087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Kedy sa neoplatí byť „proaktívny“?</a:t>
            </a:r>
            <a:endParaRPr i="1" sz="1100">
              <a:solidFill>
                <a:srgbClr val="806F7D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253" name="Google Shape;253;p44"/>
          <p:cNvSpPr/>
          <p:nvPr/>
        </p:nvSpPr>
        <p:spPr>
          <a:xfrm>
            <a:off x="4972050" y="2483000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4"/>
          <p:cNvSpPr txBox="1"/>
          <p:nvPr/>
        </p:nvSpPr>
        <p:spPr>
          <a:xfrm>
            <a:off x="4972050" y="2827950"/>
            <a:ext cx="36003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Po miernom poklese v návštevnosti po core update sme vypracovali vyše 10-stranový dokument s odporúčaniami, avšak keď sa rolovanie updatu ukončilo, pozície sa vrátili späť.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5F5F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5"/>
          <p:cNvPicPr preferRelativeResize="0"/>
          <p:nvPr/>
        </p:nvPicPr>
        <p:blipFill rotWithShape="1">
          <a:blip r:embed="rId3">
            <a:alphaModFix/>
          </a:blip>
          <a:srcRect b="13054" l="0" r="0" t="49454"/>
          <a:stretch/>
        </p:blipFill>
        <p:spPr>
          <a:xfrm flipH="1">
            <a:off x="1" y="-75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5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5"/>
          <p:cNvSpPr txBox="1"/>
          <p:nvPr/>
        </p:nvSpPr>
        <p:spPr>
          <a:xfrm rot="-5400000">
            <a:off x="6251525" y="2056450"/>
            <a:ext cx="4149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   Á   V   O   D</a:t>
            </a:r>
            <a:endParaRPr b="1" i="1" sz="700">
              <a:solidFill>
                <a:srgbClr val="806F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45"/>
          <p:cNvSpPr txBox="1"/>
          <p:nvPr/>
        </p:nvSpPr>
        <p:spPr>
          <a:xfrm>
            <a:off x="571500" y="1418900"/>
            <a:ext cx="4000500" cy="2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222222"/>
                </a:solidFill>
                <a:highlight>
                  <a:srgbClr val="F5F5F5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Výsledky</a:t>
            </a:r>
            <a:endParaRPr i="1" sz="1300">
              <a:solidFill>
                <a:srgbClr val="806F7D"/>
              </a:solidFill>
              <a:highlight>
                <a:srgbClr val="F5F5F5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pic>
        <p:nvPicPr>
          <p:cNvPr id="263" name="Google Shape;26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425" y="3540350"/>
            <a:ext cx="467865" cy="7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5"/>
          <p:cNvPicPr preferRelativeResize="0"/>
          <p:nvPr/>
        </p:nvPicPr>
        <p:blipFill rotWithShape="1">
          <a:blip r:embed="rId5">
            <a:alphaModFix/>
          </a:blip>
          <a:srcRect b="0" l="-5764" r="0" t="0"/>
          <a:stretch/>
        </p:blipFill>
        <p:spPr>
          <a:xfrm rot="5400000">
            <a:off x="7320263" y="-292787"/>
            <a:ext cx="1627300" cy="8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/>
          <p:nvPr/>
        </p:nvSpPr>
        <p:spPr>
          <a:xfrm>
            <a:off x="571500" y="208450"/>
            <a:ext cx="7552500" cy="346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42963" rotWithShape="0" algn="bl" dir="5820000" dist="228600">
              <a:srgbClr val="000000">
                <a:alpha val="1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6"/>
          <p:cNvSpPr txBox="1"/>
          <p:nvPr/>
        </p:nvSpPr>
        <p:spPr>
          <a:xfrm>
            <a:off x="571500" y="4001425"/>
            <a:ext cx="7296000" cy="99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Vývoj odhadovanej organickej návštevnosti a jej hodnoty podľa Ahrefsu za posledných 24 mesiacov</a:t>
            </a:r>
            <a:endParaRPr i="1" sz="1300">
              <a:solidFill>
                <a:srgbClr val="FFFFFF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271" name="Google Shape;271;p46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6"/>
          <p:cNvSpPr txBox="1"/>
          <p:nvPr/>
        </p:nvSpPr>
        <p:spPr>
          <a:xfrm rot="-5400000">
            <a:off x="6251525" y="2056450"/>
            <a:ext cx="4149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R E S U L T S</a:t>
            </a:r>
            <a:endParaRPr b="1" i="1" sz="700">
              <a:solidFill>
                <a:srgbClr val="806F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113" y="406738"/>
            <a:ext cx="7363276" cy="3066925"/>
          </a:xfrm>
          <a:prstGeom prst="rect">
            <a:avLst/>
          </a:prstGeom>
          <a:noFill/>
          <a:ln>
            <a:noFill/>
          </a:ln>
          <a:effectLst>
            <a:outerShdw blurRad="842963" rotWithShape="0" algn="bl" dir="5820000" dist="228600">
              <a:srgbClr val="000000">
                <a:alpha val="14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5F5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/>
        </p:nvSpPr>
        <p:spPr>
          <a:xfrm>
            <a:off x="571500" y="1225950"/>
            <a:ext cx="78243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5F5F5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+33 %</a:t>
            </a: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sessions</a:t>
            </a:r>
            <a:endParaRPr sz="24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5F5F5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+21 %</a:t>
            </a: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new users</a:t>
            </a:r>
            <a:endParaRPr sz="24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5F5F5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+30 %</a:t>
            </a: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transactions</a:t>
            </a:r>
            <a:endParaRPr sz="24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5F5F5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+32 %</a:t>
            </a:r>
            <a:r>
              <a:rPr lang="en" sz="24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revenue</a:t>
            </a:r>
            <a:endParaRPr sz="24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pic>
        <p:nvPicPr>
          <p:cNvPr id="279" name="Google Shape;2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63" y="3987388"/>
            <a:ext cx="467865" cy="74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47"/>
          <p:cNvPicPr preferRelativeResize="0"/>
          <p:nvPr/>
        </p:nvPicPr>
        <p:blipFill rotWithShape="1">
          <a:blip r:embed="rId4">
            <a:alphaModFix/>
          </a:blip>
          <a:srcRect b="0" l="29780" r="0" t="0"/>
          <a:stretch/>
        </p:blipFill>
        <p:spPr>
          <a:xfrm rot="5400000">
            <a:off x="6085888" y="90588"/>
            <a:ext cx="10804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7"/>
          <p:cNvSpPr txBox="1"/>
          <p:nvPr/>
        </p:nvSpPr>
        <p:spPr>
          <a:xfrm>
            <a:off x="621225" y="3883350"/>
            <a:ext cx="3750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2023 vs 2022, organika, UA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5F5F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" name="Google Shape;283;p47"/>
          <p:cNvPicPr preferRelativeResize="0"/>
          <p:nvPr/>
        </p:nvPicPr>
        <p:blipFill rotWithShape="1">
          <a:blip r:embed="rId5">
            <a:alphaModFix/>
          </a:blip>
          <a:srcRect b="0" l="0" r="8775" t="0"/>
          <a:stretch/>
        </p:blipFill>
        <p:spPr>
          <a:xfrm>
            <a:off x="6807100" y="3767950"/>
            <a:ext cx="2336900" cy="8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8"/>
          <p:cNvSpPr txBox="1"/>
          <p:nvPr/>
        </p:nvSpPr>
        <p:spPr>
          <a:xfrm>
            <a:off x="571500" y="1358825"/>
            <a:ext cx="62628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222222"/>
                </a:solidFill>
                <a:highlight>
                  <a:srgbClr val="F5F5F5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Zhrnutie</a:t>
            </a:r>
            <a:endParaRPr sz="3800">
              <a:solidFill>
                <a:srgbClr val="222222"/>
              </a:solidFill>
              <a:highlight>
                <a:srgbClr val="F5F5F5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300">
              <a:solidFill>
                <a:srgbClr val="806F7D"/>
              </a:solidFill>
              <a:highlight>
                <a:srgbClr val="F5F5F5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pic>
        <p:nvPicPr>
          <p:cNvPr id="290" name="Google Shape;29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9275" y="216988"/>
            <a:ext cx="467865" cy="7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9"/>
          <p:cNvPicPr preferRelativeResize="0"/>
          <p:nvPr/>
        </p:nvPicPr>
        <p:blipFill rotWithShape="1">
          <a:blip r:embed="rId3">
            <a:alphaModFix/>
          </a:blip>
          <a:srcRect b="0" l="-5764" r="0" t="0"/>
          <a:stretch/>
        </p:blipFill>
        <p:spPr>
          <a:xfrm rot="5400000">
            <a:off x="1592813" y="930188"/>
            <a:ext cx="16273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9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571500" y="1418900"/>
            <a:ext cx="70197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Čo si odniesť?</a:t>
            </a:r>
            <a:endParaRPr sz="1800">
              <a:solidFill>
                <a:srgbClr val="806F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Spoznať projekt a klienta do hĺbky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Určiť si plán, ale vedieť flexibilne reagovať na zmeny a vývoj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Mať rozhodnutia podložené dátami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Pravidelne a aktívne komunikovať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Nastaviť si merateľné ciele a spôsob vyhodnocovania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Vedieť o ecommerce plánoch klienta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SEO sa nedá „nastaviť“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8" name="Google Shape;298;p49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7069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571500" y="1225950"/>
            <a:ext cx="48840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900">
                <a:solidFill>
                  <a:srgbClr val="F5F5F5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SEO projekt</a:t>
            </a:r>
            <a:endParaRPr sz="3900">
              <a:solidFill>
                <a:srgbClr val="F5F5F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900">
              <a:solidFill>
                <a:srgbClr val="F5F5F5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19" name="Google Shape;119;p27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 b="0" l="-5764" r="0" t="0"/>
          <a:stretch/>
        </p:blipFill>
        <p:spPr>
          <a:xfrm rot="5400000">
            <a:off x="1592813" y="930188"/>
            <a:ext cx="16273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8"/>
          <p:cNvSpPr txBox="1"/>
          <p:nvPr/>
        </p:nvSpPr>
        <p:spPr>
          <a:xfrm>
            <a:off x="571500" y="1418900"/>
            <a:ext cx="70197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Základné východiská</a:t>
            </a:r>
            <a:endParaRPr sz="36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6F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Silný brand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Veľký e-shop s množstvom produktov a problémov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Individuálny prístup ku kategóriám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Kvalitný a odborný obsah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 b="7806" l="0" r="0" t="7798"/>
          <a:stretch/>
        </p:blipFill>
        <p:spPr>
          <a:xfrm flipH="1">
            <a:off x="3" y="-75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9"/>
          <p:cNvSpPr txBox="1"/>
          <p:nvPr/>
        </p:nvSpPr>
        <p:spPr>
          <a:xfrm rot="-5400000">
            <a:off x="6251525" y="2056450"/>
            <a:ext cx="41493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N   Á   V   O   D</a:t>
            </a:r>
            <a:endParaRPr b="1" i="1" sz="700">
              <a:solidFill>
                <a:srgbClr val="806F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9"/>
          <p:cNvSpPr txBox="1"/>
          <p:nvPr/>
        </p:nvSpPr>
        <p:spPr>
          <a:xfrm>
            <a:off x="571500" y="1418900"/>
            <a:ext cx="40005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SEO setup</a:t>
            </a:r>
            <a:endParaRPr i="1" sz="1300">
              <a:solidFill>
                <a:srgbClr val="FFFFFF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/>
        </p:nvSpPr>
        <p:spPr>
          <a:xfrm>
            <a:off x="571500" y="1418900"/>
            <a:ext cx="80010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Každá kategória si vyžaduje individuálny a detailný prístup, ktorý začal</a:t>
            </a: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</a:t>
            </a:r>
            <a:r>
              <a:rPr lang="en" sz="3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analýzou kľúčových slov</a:t>
            </a:r>
            <a:r>
              <a:rPr lang="en" sz="3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.</a:t>
            </a: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Z nej vyplynuli odporúčania k rekategorizácii.</a:t>
            </a:r>
            <a:endParaRPr i="1" sz="1300">
              <a:solidFill>
                <a:srgbClr val="806F7D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41" name="Google Shape;141;p30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 rotWithShape="1">
          <a:blip r:embed="rId3">
            <a:alphaModFix/>
          </a:blip>
          <a:srcRect b="0" l="-5764" r="0" t="0"/>
          <a:stretch/>
        </p:blipFill>
        <p:spPr>
          <a:xfrm rot="5400000">
            <a:off x="1592813" y="930188"/>
            <a:ext cx="1627300" cy="87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1"/>
          <p:cNvSpPr txBox="1"/>
          <p:nvPr/>
        </p:nvSpPr>
        <p:spPr>
          <a:xfrm>
            <a:off x="571500" y="1418900"/>
            <a:ext cx="7019700" cy="3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SEO audit</a:t>
            </a:r>
            <a:endParaRPr sz="3600">
              <a:solidFill>
                <a:srgbClr val="222222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06F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Technické zhodnotenie webu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Identifikovanie hlavných problémov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Proxima Nova"/>
              <a:buChar char="●"/>
            </a:pPr>
            <a:r>
              <a:rPr lang="en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Dohodnutie si postupu zapracovania</a:t>
            </a:r>
            <a:endParaRPr>
              <a:solidFill>
                <a:srgbClr val="22222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31"/>
          <p:cNvSpPr/>
          <p:nvPr/>
        </p:nvSpPr>
        <p:spPr>
          <a:xfrm>
            <a:off x="571500" y="59127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435600" y="509375"/>
            <a:ext cx="5448900" cy="3576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42963" rotWithShape="0" algn="bl" dir="5820000" dist="228600">
              <a:srgbClr val="000000">
                <a:alpha val="1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2"/>
          <p:cNvSpPr txBox="1"/>
          <p:nvPr/>
        </p:nvSpPr>
        <p:spPr>
          <a:xfrm>
            <a:off x="588000" y="4167725"/>
            <a:ext cx="40005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Čo vyplynulo zo SEO auditu?</a:t>
            </a:r>
            <a:endParaRPr i="1" sz="1300">
              <a:solidFill>
                <a:srgbClr val="FFFFFF"/>
              </a:solidFill>
              <a:highlight>
                <a:srgbClr val="222222"/>
              </a:highlight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56" name="Google Shape;156;p32"/>
          <p:cNvSpPr/>
          <p:nvPr/>
        </p:nvSpPr>
        <p:spPr>
          <a:xfrm>
            <a:off x="8124100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32"/>
          <p:cNvPicPr preferRelativeResize="0"/>
          <p:nvPr/>
        </p:nvPicPr>
        <p:blipFill rotWithShape="1">
          <a:blip r:embed="rId3">
            <a:alphaModFix/>
          </a:blip>
          <a:srcRect b="0" l="0" r="25495" t="0"/>
          <a:stretch/>
        </p:blipFill>
        <p:spPr>
          <a:xfrm>
            <a:off x="5249600" y="64494"/>
            <a:ext cx="1024150" cy="1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25" y="1380688"/>
            <a:ext cx="5186850" cy="18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/>
        </p:nvSpPr>
        <p:spPr>
          <a:xfrm>
            <a:off x="571500" y="1418900"/>
            <a:ext cx="8001000" cy="15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SEO projekt zahŕňal tiež </a:t>
            </a: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 </a:t>
            </a:r>
            <a:r>
              <a:rPr lang="en" sz="3800">
                <a:solidFill>
                  <a:srgbClr val="FFFFFF"/>
                </a:solidFill>
                <a:highlight>
                  <a:srgbClr val="222222"/>
                </a:highlight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pokročilý prístup k linkbuildingu</a:t>
            </a:r>
            <a:r>
              <a:rPr lang="en" sz="3800">
                <a:solidFill>
                  <a:srgbClr val="222222"/>
                </a:solidFill>
                <a:latin typeface="Space Grotesk SemiBold"/>
                <a:ea typeface="Space Grotesk SemiBold"/>
                <a:cs typeface="Space Grotesk SemiBold"/>
                <a:sym typeface="Space Grotesk SemiBold"/>
              </a:rPr>
              <a:t>, v rámci ktorého sme zlepšovali kvalitu odkazového portfólia.</a:t>
            </a:r>
            <a:endParaRPr i="1" sz="1300">
              <a:solidFill>
                <a:srgbClr val="806F7D"/>
              </a:solidFill>
              <a:latin typeface="Space Grotesk SemiBold"/>
              <a:ea typeface="Space Grotesk SemiBold"/>
              <a:cs typeface="Space Grotesk SemiBold"/>
              <a:sym typeface="Space Grotesk SemiBold"/>
            </a:endParaRPr>
          </a:p>
        </p:txBody>
      </p:sp>
      <p:sp>
        <p:nvSpPr>
          <p:cNvPr id="164" name="Google Shape;164;p33"/>
          <p:cNvSpPr/>
          <p:nvPr/>
        </p:nvSpPr>
        <p:spPr>
          <a:xfrm>
            <a:off x="593553" y="4473325"/>
            <a:ext cx="453300" cy="789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3"/>
          <p:cNvSpPr txBox="1"/>
          <p:nvPr/>
        </p:nvSpPr>
        <p:spPr>
          <a:xfrm>
            <a:off x="1270550" y="4271425"/>
            <a:ext cx="41493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latin typeface="Proxima Nova"/>
                <a:ea typeface="Proxima Nova"/>
                <a:cs typeface="Proxima Nova"/>
                <a:sym typeface="Proxima Nova"/>
              </a:rPr>
              <a:t>L I N K B U I L D I N G</a:t>
            </a:r>
            <a:endParaRPr b="1" i="1" sz="700">
              <a:solidFill>
                <a:srgbClr val="806F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