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Shape 4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Shape 4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Relationship Id="rId4" Type="http://schemas.openxmlformats.org/officeDocument/2006/relationships/image" Target="../media/image10.png"/><Relationship Id="rId5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26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25.png"/><Relationship Id="rId5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image" Target="../media/image38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Relationship Id="rId4" Type="http://schemas.openxmlformats.org/officeDocument/2006/relationships/image" Target="../media/image25.png"/><Relationship Id="rId5" Type="http://schemas.openxmlformats.org/officeDocument/2006/relationships/image" Target="../media/image31.jpg"/><Relationship Id="rId6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png"/><Relationship Id="rId4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png"/><Relationship Id="rId4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png"/><Relationship Id="rId4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png"/><Relationship Id="rId4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Relationship Id="rId4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Relationship Id="rId4" Type="http://schemas.openxmlformats.org/officeDocument/2006/relationships/image" Target="../media/image44.png"/><Relationship Id="rId5" Type="http://schemas.openxmlformats.org/officeDocument/2006/relationships/image" Target="../media/image65.png"/><Relationship Id="rId6" Type="http://schemas.openxmlformats.org/officeDocument/2006/relationships/hyperlink" Target="https://www.simoahava.com/analytics/send-weather-data-to-google-analytics-in-gtm-v2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Relationship Id="rId4" Type="http://schemas.openxmlformats.org/officeDocument/2006/relationships/image" Target="../media/image47.jpg"/><Relationship Id="rId5" Type="http://schemas.openxmlformats.org/officeDocument/2006/relationships/image" Target="../media/image4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png"/><Relationship Id="rId4" Type="http://schemas.openxmlformats.org/officeDocument/2006/relationships/image" Target="../media/image4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png"/><Relationship Id="rId4" Type="http://schemas.openxmlformats.org/officeDocument/2006/relationships/image" Target="../media/image5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5.png"/><Relationship Id="rId4" Type="http://schemas.openxmlformats.org/officeDocument/2006/relationships/image" Target="../media/image52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5.png"/><Relationship Id="rId4" Type="http://schemas.openxmlformats.org/officeDocument/2006/relationships/image" Target="../media/image5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4.jpg"/><Relationship Id="rId4" Type="http://schemas.openxmlformats.org/officeDocument/2006/relationships/image" Target="../media/image10.png"/><Relationship Id="rId5" Type="http://schemas.openxmlformats.org/officeDocument/2006/relationships/image" Target="../media/image5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Relationship Id="rId4" Type="http://schemas.openxmlformats.org/officeDocument/2006/relationships/image" Target="../media/image5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Relationship Id="rId4" Type="http://schemas.openxmlformats.org/officeDocument/2006/relationships/image" Target="../media/image56.png"/><Relationship Id="rId5" Type="http://schemas.openxmlformats.org/officeDocument/2006/relationships/image" Target="../media/image5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Relationship Id="rId4" Type="http://schemas.openxmlformats.org/officeDocument/2006/relationships/image" Target="../media/image60.gif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4.jpg"/><Relationship Id="rId4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Relationship Id="rId4" Type="http://schemas.openxmlformats.org/officeDocument/2006/relationships/image" Target="../media/image75.gif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png"/><Relationship Id="rId4" Type="http://schemas.openxmlformats.org/officeDocument/2006/relationships/image" Target="../media/image59.gif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5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6.png"/><Relationship Id="rId7" Type="http://schemas.openxmlformats.org/officeDocument/2006/relationships/image" Target="../media/image63.png"/><Relationship Id="rId8" Type="http://schemas.openxmlformats.org/officeDocument/2006/relationships/image" Target="../media/image6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64.png"/><Relationship Id="rId4" Type="http://schemas.openxmlformats.org/officeDocument/2006/relationships/image" Target="../media/image68.png"/><Relationship Id="rId5" Type="http://schemas.openxmlformats.org/officeDocument/2006/relationships/image" Target="../media/image71.png"/><Relationship Id="rId6" Type="http://schemas.openxmlformats.org/officeDocument/2006/relationships/image" Target="../media/image69.png"/><Relationship Id="rId7" Type="http://schemas.openxmlformats.org/officeDocument/2006/relationships/image" Target="../media/image7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4.png"/><Relationship Id="rId4" Type="http://schemas.openxmlformats.org/officeDocument/2006/relationships/image" Target="../media/image70.png"/><Relationship Id="rId5" Type="http://schemas.openxmlformats.org/officeDocument/2006/relationships/image" Target="../media/image3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png"/><Relationship Id="rId4" Type="http://schemas.openxmlformats.org/officeDocument/2006/relationships/image" Target="../media/image7.png"/><Relationship Id="rId5" Type="http://schemas.openxmlformats.org/officeDocument/2006/relationships/image" Target="../media/image7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1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6059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Marek Šulik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Strategy Director, Visibility</a:t>
            </a:r>
          </a:p>
        </p:txBody>
      </p:sp>
      <p:sp>
        <p:nvSpPr>
          <p:cNvPr id="56" name="Shape 56"/>
          <p:cNvSpPr txBox="1"/>
          <p:nvPr>
            <p:ph type="ctrTitle"/>
          </p:nvPr>
        </p:nvSpPr>
        <p:spPr>
          <a:xfrm>
            <a:off x="311708" y="55330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Začnite využívať dáta naplno</a:t>
            </a:r>
          </a:p>
        </p:txBody>
      </p:sp>
      <p:sp>
        <p:nvSpPr>
          <p:cNvPr id="57" name="Shape 57"/>
          <p:cNvSpPr/>
          <p:nvPr/>
        </p:nvSpPr>
        <p:spPr>
          <a:xfrm>
            <a:off x="166375" y="4412850"/>
            <a:ext cx="1888200" cy="6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256" y="4247582"/>
            <a:ext cx="1960450" cy="89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7875" y="4545951"/>
            <a:ext cx="1750924" cy="5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233600" y="4247475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Máme dáta, ale nevieme čo s nimi</a:t>
            </a:r>
          </a:p>
        </p:txBody>
      </p:sp>
      <p:pic>
        <p:nvPicPr>
          <p:cNvPr descr="LCGEZ.jpg"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2625" y="268525"/>
            <a:ext cx="523875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233600" y="4247475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Zbierame ich na to, aby bolo čo reportovať</a:t>
            </a:r>
          </a:p>
        </p:txBody>
      </p:sp>
      <p:pic>
        <p:nvPicPr>
          <p:cNvPr descr="fd93d56d0e8ce313b962f1dc2ad0cce1.jpg"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0737" y="1156500"/>
            <a:ext cx="6022524" cy="186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233600" y="4247475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Hľadáme spojenia tam, kde nie sú</a:t>
            </a:r>
          </a:p>
        </p:txBody>
      </p:sp>
      <p:pic>
        <p:nvPicPr>
          <p:cNvPr descr="3B0pt3M.jpg"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4473" y="538675"/>
            <a:ext cx="3895050" cy="31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9305_yay-everything-is-great.jpg"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100" y="2507025"/>
            <a:ext cx="2469675" cy="204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233600" y="4247475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Pozeráme sa stále na tie isté čísla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850" y="336300"/>
            <a:ext cx="7758298" cy="217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233600" y="4247475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Ale nehľadáme súvislosti a príbehy</a:t>
            </a:r>
          </a:p>
        </p:txBody>
      </p:sp>
      <p:pic>
        <p:nvPicPr>
          <p:cNvPr descr="Venn-diagram-sky-and-pyramid.png" id="164" name="Shape 1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9087" y="304800"/>
            <a:ext cx="6645815" cy="374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>
            <p:ph idx="4294967295" type="ctrTitle"/>
          </p:nvPr>
        </p:nvSpPr>
        <p:spPr>
          <a:xfrm>
            <a:off x="421000" y="1744800"/>
            <a:ext cx="8028000" cy="111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Ako začať využívať dáta naplno?</a:t>
            </a:r>
          </a:p>
        </p:txBody>
      </p:sp>
      <p:sp>
        <p:nvSpPr>
          <p:cNvPr id="171" name="Shape 171"/>
          <p:cNvSpPr/>
          <p:nvPr/>
        </p:nvSpPr>
        <p:spPr>
          <a:xfrm>
            <a:off x="231500" y="4304325"/>
            <a:ext cx="1917000" cy="72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7"/>
            <a:ext cx="1960450" cy="8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>
            <p:ph idx="1" type="subTitle"/>
          </p:nvPr>
        </p:nvSpPr>
        <p:spPr>
          <a:xfrm>
            <a:off x="311700" y="26059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9" name="Shape 179"/>
          <p:cNvSpPr txBox="1"/>
          <p:nvPr>
            <p:ph type="ctrTitle"/>
          </p:nvPr>
        </p:nvSpPr>
        <p:spPr>
          <a:xfrm>
            <a:off x="393683" y="92215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7200">
                <a:solidFill>
                  <a:srgbClr val="FFFFFF"/>
                </a:solidFill>
              </a:rPr>
              <a:t>Web</a:t>
            </a:r>
          </a:p>
        </p:txBody>
      </p:sp>
      <p:sp>
        <p:nvSpPr>
          <p:cNvPr id="180" name="Shape 180"/>
          <p:cNvSpPr/>
          <p:nvPr/>
        </p:nvSpPr>
        <p:spPr>
          <a:xfrm>
            <a:off x="166375" y="4412850"/>
            <a:ext cx="1888200" cy="6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7"/>
            <a:ext cx="1960450" cy="8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206275" y="4334225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b="1" lang="en">
                <a:solidFill>
                  <a:schemeClr val="lt1"/>
                </a:solidFill>
              </a:rPr>
              <a:t>Sledujte to, ako sa na webe správajú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descr="f4399a6c9add5c1ca4483ed8559bd078.png"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775" y="1672075"/>
            <a:ext cx="936200" cy="93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791b9d4efb4a980b8a1d6ded0792769.png" id="189" name="Shape 1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3275" y="1613625"/>
            <a:ext cx="994650" cy="99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843125" y="2681325"/>
            <a:ext cx="11475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Návštevník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6713250" y="2608275"/>
            <a:ext cx="11475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Konverzia</a:t>
            </a:r>
          </a:p>
        </p:txBody>
      </p:sp>
      <p:cxnSp>
        <p:nvCxnSpPr>
          <p:cNvPr id="192" name="Shape 192"/>
          <p:cNvCxnSpPr/>
          <p:nvPr/>
        </p:nvCxnSpPr>
        <p:spPr>
          <a:xfrm flipH="1" rot="10800000">
            <a:off x="2060325" y="2301450"/>
            <a:ext cx="4602900" cy="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descr="magic.gif" id="193" name="Shape 1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55376" y="1613636"/>
            <a:ext cx="1993124" cy="111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4138727" y="2681325"/>
            <a:ext cx="5373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???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5174" y="243125"/>
            <a:ext cx="5353649" cy="414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74575" y="4334225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Sledujte to, ako sa na webe správajú</a:t>
            </a:r>
          </a:p>
        </p:txBody>
      </p:sp>
      <p:pic>
        <p:nvPicPr>
          <p:cNvPr descr="hotjar-logo.png" id="202" name="Shape 2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965" y="129765"/>
            <a:ext cx="2106300" cy="101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/>
          <p:nvPr/>
        </p:nvSpPr>
        <p:spPr>
          <a:xfrm>
            <a:off x="263375" y="4334225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Sledujte to, ako sa na webe správajú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362" y="869049"/>
            <a:ext cx="8617276" cy="250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lide5.png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797625" y="286325"/>
            <a:ext cx="42498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F7771"/>
                </a:solidFill>
              </a:rPr>
              <a:t>O MNE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851975" y="1220000"/>
            <a:ext cx="38961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434343"/>
                </a:solidFill>
              </a:rPr>
              <a:t>Online marketingu sa venujem od roku 2009. Vo Visibility som vystriedal viacero úloh a tieto skúsenosti v súčasnosti využívam na pozícii Strategy Director. Okrem toho pôsobím ako lektor v Truniversity a bratislavskom Impact Hube. Vzdelávanie je jedným z našich agentúrnych poslaní a aj ja venujem týmto aktivitám veľa času. Za posledné roky som viedol takmer 50 rôznych školení, workshopov a mentoringov a publikoval viac ako 150 článkov. Keď mám čas, tak rád bicyklujem, cestujem a pijem pivo. Ideálne naraz.</a:t>
            </a:r>
          </a:p>
          <a:p>
            <a:pPr indent="4692650"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FF7771"/>
              </a:solidFill>
            </a:endParaRPr>
          </a:p>
        </p:txBody>
      </p:sp>
      <p:pic>
        <p:nvPicPr>
          <p:cNvPr descr="d2348cd12334498c36b2f411ce68aa99.png"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7425" y="1449462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a1f8ed2eb21c8121813e32afb0ad24.png"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25" y="1618187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/>
          <p:nvPr/>
        </p:nvSpPr>
        <p:spPr>
          <a:xfrm>
            <a:off x="6680100" y="2011337"/>
            <a:ext cx="356700" cy="356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8441075" y="2011337"/>
            <a:ext cx="356700" cy="3567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logo-visibility-white-transparent.png"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724" y="4169895"/>
            <a:ext cx="1960502" cy="89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11351" y="387227"/>
            <a:ext cx="3176725" cy="102324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7095250" y="3232325"/>
            <a:ext cx="356700" cy="3567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ba06971dce4f7298f76374dc546d2c04.png" id="76" name="Shape 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19562" y="2839175"/>
            <a:ext cx="1143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015c71a6a008b292eef281dd5323904.png" id="77" name="Shape 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99050" y="2880475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1150" y="221650"/>
            <a:ext cx="6056574" cy="403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295075" y="4334225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Sledujte to, ako sa na webe správajú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206275" y="4334225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Nespoliehajte sa na intuíciu</a:t>
            </a:r>
          </a:p>
        </p:txBody>
      </p:sp>
      <p:pic>
        <p:nvPicPr>
          <p:cNvPr descr="Waiting+in+line_0449a1_4680568.gif"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8875" y="639337"/>
            <a:ext cx="4286250" cy="30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-optimize-logo-1.jpg"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175" y="0"/>
            <a:ext cx="2887818" cy="104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219925" y="4395725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Testujte svoje hypotézy </a:t>
            </a:r>
          </a:p>
        </p:txBody>
      </p:sp>
      <p:pic>
        <p:nvPicPr>
          <p:cNvPr descr="3.jpg" id="231" name="Shape 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30450" y="934724"/>
            <a:ext cx="4980637" cy="311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timizely-primary-logo.png" id="232" name="Shape 2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3700" y="217874"/>
            <a:ext cx="3189950" cy="6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1.png"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8636" y="0"/>
            <a:ext cx="4626726" cy="433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218925" y="43820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Pôvodná verzia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2.png"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398" y="0"/>
            <a:ext cx="4647224" cy="435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218925" y="43820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Rozhodovacia paralýza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3.png"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8999" y="0"/>
            <a:ext cx="4645999" cy="43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Shape 253"/>
          <p:cNvSpPr txBox="1"/>
          <p:nvPr/>
        </p:nvSpPr>
        <p:spPr>
          <a:xfrm>
            <a:off x="218925" y="43820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Čo je naozaj dôležité?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4.png"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6900" y="0"/>
            <a:ext cx="4730200" cy="444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218925" y="43820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Nová verzia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5.png"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512" y="0"/>
            <a:ext cx="4718973" cy="44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 txBox="1"/>
          <p:nvPr/>
        </p:nvSpPr>
        <p:spPr>
          <a:xfrm>
            <a:off x="218925" y="43820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Viac preklikov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6.png"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2525" y="0"/>
            <a:ext cx="4718950" cy="44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Shape 2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218925" y="43820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Viac konverzií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218925" y="43820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Berte do úvahy všetky dáta</a:t>
            </a:r>
          </a:p>
        </p:txBody>
      </p:sp>
      <p:pic>
        <p:nvPicPr>
          <p:cNvPr descr="weather-report.png"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2125" y="1088225"/>
            <a:ext cx="6207250" cy="1944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_lockup_analytics_icon_horizontal_black_2x.png" id="282" name="Shape 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25" y="82526"/>
            <a:ext cx="2903050" cy="934324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990450" y="3162600"/>
            <a:ext cx="72201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https://www.simoahava.com/analytics/send-weather-data-to-google-analytics-in-gtm-v2/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199450" y="4213325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Prečo  sú dáta dôležité?</a:t>
            </a:r>
          </a:p>
        </p:txBody>
      </p:sp>
      <p:pic>
        <p:nvPicPr>
          <p:cNvPr descr="latest"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325" y="693100"/>
            <a:ext cx="3729347" cy="308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>
            <p:ph idx="1" type="subTitle"/>
          </p:nvPr>
        </p:nvSpPr>
        <p:spPr>
          <a:xfrm>
            <a:off x="311700" y="26059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0" name="Shape 290"/>
          <p:cNvSpPr txBox="1"/>
          <p:nvPr>
            <p:ph type="ctrTitle"/>
          </p:nvPr>
        </p:nvSpPr>
        <p:spPr>
          <a:xfrm>
            <a:off x="393683" y="92215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7200">
                <a:solidFill>
                  <a:srgbClr val="FFFFFF"/>
                </a:solidFill>
              </a:rPr>
              <a:t>Facebook</a:t>
            </a:r>
          </a:p>
        </p:txBody>
      </p:sp>
      <p:sp>
        <p:nvSpPr>
          <p:cNvPr id="291" name="Shape 291"/>
          <p:cNvSpPr/>
          <p:nvPr/>
        </p:nvSpPr>
        <p:spPr>
          <a:xfrm>
            <a:off x="166375" y="4412850"/>
            <a:ext cx="1888200" cy="6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292" name="Shape 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7"/>
            <a:ext cx="1960450" cy="8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34794"/>
            <a:ext cx="9144000" cy="1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/>
          <p:nvPr/>
        </p:nvSpPr>
        <p:spPr>
          <a:xfrm>
            <a:off x="431675" y="4418250"/>
            <a:ext cx="20396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Cieľte podľa dát</a:t>
            </a:r>
          </a:p>
        </p:txBody>
      </p:sp>
      <p:pic>
        <p:nvPicPr>
          <p:cNvPr descr="Flat-Icons-01-05.png" id="299" name="Shape 2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850" y="575900"/>
            <a:ext cx="3303924" cy="330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34794"/>
            <a:ext cx="9144000" cy="110870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431675" y="44182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Správanie</a:t>
            </a:r>
          </a:p>
        </p:txBody>
      </p:sp>
      <p:pic>
        <p:nvPicPr>
          <p:cNvPr descr="Cambridge_EDIIMA20170203_0672_5.jpg" id="306" name="Shape 3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250" y="623750"/>
            <a:ext cx="4418850" cy="3037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gel-Farage-and-Donald-Trump.jpg" id="307" name="Shape 3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1119300"/>
            <a:ext cx="3481524" cy="18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34794"/>
            <a:ext cx="9144000" cy="110870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/>
        </p:nvSpPr>
        <p:spPr>
          <a:xfrm>
            <a:off x="431675" y="44182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Custom audiences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1475425" y="607925"/>
            <a:ext cx="6174900" cy="30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acebook-custom-audience-targeting.jpg" id="315" name="Shape 3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850" y="988074"/>
            <a:ext cx="8554301" cy="242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34794"/>
            <a:ext cx="9144000" cy="110870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431675" y="44182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Custom audiences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1475425" y="607925"/>
            <a:ext cx="6174900" cy="30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3640750" y="1113400"/>
            <a:ext cx="62775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Email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Telefónne číslo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Meno a priezvisko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Ľudia, ktorí navštívili váš web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Ľudia, ktorí si prezerali produkt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Ľudia, ktorí si pridali produkt do wishlistu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Ľudia, ktorí si pozreli video na Facebooku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Ľudia, ktorí si ho vložili do košíka a nenakúpili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Ľudia, ktorí boli za posledných x dní na vašom webe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atď.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Flat-Icons-06-21.png"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0375" y="91197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34794"/>
            <a:ext cx="9144000" cy="110870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/>
        </p:nvSpPr>
        <p:spPr>
          <a:xfrm>
            <a:off x="431675" y="44182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Lookalike audiences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1475425" y="607925"/>
            <a:ext cx="6174900" cy="30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iphy.gif" id="332" name="Shape 3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4600" y="189950"/>
            <a:ext cx="4034800" cy="40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34794"/>
            <a:ext cx="9144000" cy="110870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431675" y="44182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Lookalike </a:t>
            </a:r>
            <a:r>
              <a:rPr b="1" lang="en">
                <a:solidFill>
                  <a:srgbClr val="FFFFFF"/>
                </a:solidFill>
              </a:rPr>
              <a:t>audiences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1475425" y="607925"/>
            <a:ext cx="6174900" cy="30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oogle-vs-facebook-lookalike-audience-concept.png" id="340" name="Shape 3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3437" y="664950"/>
            <a:ext cx="4618874" cy="265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>
            <p:ph idx="1" type="subTitle"/>
          </p:nvPr>
        </p:nvSpPr>
        <p:spPr>
          <a:xfrm>
            <a:off x="311700" y="26059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7" name="Shape 347"/>
          <p:cNvSpPr txBox="1"/>
          <p:nvPr>
            <p:ph type="ctrTitle"/>
          </p:nvPr>
        </p:nvSpPr>
        <p:spPr>
          <a:xfrm>
            <a:off x="393683" y="92215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7200">
                <a:solidFill>
                  <a:srgbClr val="FFFFFF"/>
                </a:solidFill>
              </a:rPr>
              <a:t>Email</a:t>
            </a:r>
          </a:p>
        </p:txBody>
      </p:sp>
      <p:sp>
        <p:nvSpPr>
          <p:cNvPr id="348" name="Shape 348"/>
          <p:cNvSpPr/>
          <p:nvPr/>
        </p:nvSpPr>
        <p:spPr>
          <a:xfrm>
            <a:off x="166375" y="4412850"/>
            <a:ext cx="1888200" cy="6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349" name="Shape 3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7"/>
            <a:ext cx="1960450" cy="8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375" y="0"/>
            <a:ext cx="4553075" cy="4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46210"/>
            <a:ext cx="914400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431675" y="44182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Email nie je leták v schránke</a:t>
            </a:r>
          </a:p>
        </p:txBody>
      </p:sp>
      <p:pic>
        <p:nvPicPr>
          <p:cNvPr descr="5d81af41041718dfa6e2eb60aabbf940.png" id="357" name="Shape 3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5425" y="432450"/>
            <a:ext cx="455550" cy="45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431675" y="44182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Segmentujte a automatizujte</a:t>
            </a:r>
          </a:p>
        </p:txBody>
      </p:sp>
      <p:pic>
        <p:nvPicPr>
          <p:cNvPr descr="aut.png" id="364" name="Shape 3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050" y="903750"/>
            <a:ext cx="8839201" cy="2735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240425" y="43499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Záujem o dáta rastie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8387" y="248025"/>
            <a:ext cx="7267212" cy="3741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Shape 3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/>
        </p:nvSpPr>
        <p:spPr>
          <a:xfrm>
            <a:off x="431675" y="44182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Segmentujte a automatizujte</a:t>
            </a:r>
          </a:p>
        </p:txBody>
      </p:sp>
      <p:pic>
        <p:nvPicPr>
          <p:cNvPr descr="103777-exponea-1462898170-2901015" id="371" name="Shape 3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3000" y="378750"/>
            <a:ext cx="5503748" cy="403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iginal.png" id="372" name="Shape 3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848" y="164899"/>
            <a:ext cx="2570549" cy="3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Shape 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431675" y="44182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A/B testujte</a:t>
            </a:r>
          </a:p>
        </p:txBody>
      </p:sp>
      <p:pic>
        <p:nvPicPr>
          <p:cNvPr id="379" name="Shape 3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6725" y="347625"/>
            <a:ext cx="4572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512300" y="1250000"/>
            <a:ext cx="3306000" cy="13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 ktorý deň posielať email?</a:t>
            </a:r>
            <a:br>
              <a:rPr lang="en"/>
            </a:br>
            <a:r>
              <a:rPr lang="en"/>
              <a:t>V ktorú hodinu posielať email?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Ako by mal vyzerať?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Použiť obrázky alebo nie?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Koľko emailov posielať?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 podobne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b_testing1.jpg"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050" y="385150"/>
            <a:ext cx="5487901" cy="417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Shape 3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/>
          <p:nvPr/>
        </p:nvSpPr>
        <p:spPr>
          <a:xfrm>
            <a:off x="431675" y="44182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A/B testujte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392" name="Shape 3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Shape 393"/>
          <p:cNvSpPr txBox="1"/>
          <p:nvPr>
            <p:ph idx="1" type="subTitle"/>
          </p:nvPr>
        </p:nvSpPr>
        <p:spPr>
          <a:xfrm>
            <a:off x="311700" y="26059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4" name="Shape 394"/>
          <p:cNvSpPr txBox="1"/>
          <p:nvPr>
            <p:ph type="ctrTitle"/>
          </p:nvPr>
        </p:nvSpPr>
        <p:spPr>
          <a:xfrm>
            <a:off x="393683" y="92215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7200">
                <a:solidFill>
                  <a:srgbClr val="FFFFFF"/>
                </a:solidFill>
              </a:rPr>
              <a:t>Usability testing</a:t>
            </a:r>
          </a:p>
        </p:txBody>
      </p:sp>
      <p:sp>
        <p:nvSpPr>
          <p:cNvPr id="395" name="Shape 395"/>
          <p:cNvSpPr/>
          <p:nvPr/>
        </p:nvSpPr>
        <p:spPr>
          <a:xfrm>
            <a:off x="166375" y="4412850"/>
            <a:ext cx="1888200" cy="6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396" name="Shape 3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7"/>
            <a:ext cx="1960450" cy="8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hape 4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5ddfda8be7c9e6c24262045a3e738aa.gif" id="402" name="Shape 4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2861" y="1368250"/>
            <a:ext cx="5478275" cy="18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Shape 403"/>
          <p:cNvSpPr txBox="1"/>
          <p:nvPr/>
        </p:nvSpPr>
        <p:spPr>
          <a:xfrm>
            <a:off x="342875" y="441140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Testujte ľudí naživo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Shape 4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Shape 409"/>
          <p:cNvSpPr txBox="1"/>
          <p:nvPr/>
        </p:nvSpPr>
        <p:spPr>
          <a:xfrm>
            <a:off x="1448125" y="3237750"/>
            <a:ext cx="6687300" cy="28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50">
                <a:solidFill>
                  <a:srgbClr val="434343"/>
                </a:solidFill>
                <a:highlight>
                  <a:srgbClr val="FFFFFF"/>
                </a:highlight>
              </a:rPr>
              <a:t>The best results come from testing no more than </a:t>
            </a:r>
            <a:r>
              <a:rPr b="1" lang="en" sz="1250">
                <a:solidFill>
                  <a:srgbClr val="434343"/>
                </a:solidFill>
                <a:highlight>
                  <a:srgbClr val="FFFFFF"/>
                </a:highlight>
              </a:rPr>
              <a:t>5 users</a:t>
            </a:r>
            <a:r>
              <a:rPr lang="en" sz="1250">
                <a:solidFill>
                  <a:srgbClr val="434343"/>
                </a:solidFill>
                <a:highlight>
                  <a:srgbClr val="FFFFFF"/>
                </a:highlight>
              </a:rPr>
              <a:t> and running as many small tests as you can afford.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250">
                <a:solidFill>
                  <a:srgbClr val="999999"/>
                </a:solidFill>
                <a:highlight>
                  <a:srgbClr val="FFFFFF"/>
                </a:highlight>
              </a:rPr>
              <a:t> Jakob Nielsen, Nielsen Norman Group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50">
              <a:solidFill>
                <a:srgbClr val="999999"/>
              </a:solidFill>
              <a:highlight>
                <a:srgbClr val="FFFFFF"/>
              </a:highlight>
            </a:endParaRPr>
          </a:p>
        </p:txBody>
      </p:sp>
      <p:pic>
        <p:nvPicPr>
          <p:cNvPr descr="20000319-user-testing-diminshing-returns-curve.gif" id="410" name="Shape 4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7650" y="557525"/>
            <a:ext cx="4108696" cy="245479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Shape 411"/>
          <p:cNvSpPr txBox="1"/>
          <p:nvPr/>
        </p:nvSpPr>
        <p:spPr>
          <a:xfrm>
            <a:off x="342875" y="441140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Stačí vám 5 ľudí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Shape 4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97652"/>
            <a:ext cx="9144000" cy="1045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ca41e3591eafb90f3ea192678adc47c.png" id="417" name="Shape 4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477" y="1938225"/>
            <a:ext cx="803897" cy="80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b1c995450a48d23ea6449dd8587ffd9.png" id="418" name="Shape 4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9732" y="1907900"/>
            <a:ext cx="803897" cy="80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aec0d5feb5d13eb224a998a03a4f096.png" id="419" name="Shape 4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35987" y="1938225"/>
            <a:ext cx="803900" cy="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/>
        </p:nvSpPr>
        <p:spPr>
          <a:xfrm>
            <a:off x="2469350" y="2192650"/>
            <a:ext cx="43695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+"/>
            </a:pPr>
            <a:r>
              <a:rPr lang="en"/>
              <a:t>                 +                      +                       = </a:t>
            </a:r>
          </a:p>
        </p:txBody>
      </p:sp>
      <p:pic>
        <p:nvPicPr>
          <p:cNvPr descr="c6bf9b08586c241b021dd04c204b7a85.png" id="421" name="Shape 4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72250" y="1907900"/>
            <a:ext cx="803900" cy="803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3708c1f4348780c049ee3554b8bad8e.png" id="422" name="Shape 4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42575" y="1907900"/>
            <a:ext cx="803900" cy="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Shape 423"/>
          <p:cNvSpPr txBox="1"/>
          <p:nvPr/>
        </p:nvSpPr>
        <p:spPr>
          <a:xfrm>
            <a:off x="342875" y="441140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Netreba nič špeciálne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428" name="Shape 4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Shape 429"/>
          <p:cNvSpPr txBox="1"/>
          <p:nvPr>
            <p:ph idx="1" type="subTitle"/>
          </p:nvPr>
        </p:nvSpPr>
        <p:spPr>
          <a:xfrm>
            <a:off x="311700" y="26059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0" name="Shape 430"/>
          <p:cNvSpPr txBox="1"/>
          <p:nvPr>
            <p:ph type="ctrTitle"/>
          </p:nvPr>
        </p:nvSpPr>
        <p:spPr>
          <a:xfrm>
            <a:off x="393683" y="922150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7200">
                <a:solidFill>
                  <a:srgbClr val="FFFFFF"/>
                </a:solidFill>
              </a:rPr>
              <a:t>Zhrnutie</a:t>
            </a:r>
          </a:p>
        </p:txBody>
      </p:sp>
      <p:sp>
        <p:nvSpPr>
          <p:cNvPr id="431" name="Shape 431"/>
          <p:cNvSpPr/>
          <p:nvPr/>
        </p:nvSpPr>
        <p:spPr>
          <a:xfrm>
            <a:off x="166375" y="4412850"/>
            <a:ext cx="1888200" cy="63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432" name="Shape 4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7"/>
            <a:ext cx="1960450" cy="89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Shape 438"/>
          <p:cNvSpPr txBox="1"/>
          <p:nvPr/>
        </p:nvSpPr>
        <p:spPr>
          <a:xfrm>
            <a:off x="431675" y="44182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Začnite už dnes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x="2752403" y="711025"/>
            <a:ext cx="5622000" cy="38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375" lIns="68025" rIns="68025" tIns="35375">
            <a:noAutofit/>
          </a:bodyPr>
          <a:lstStyle/>
          <a:p>
            <a:pPr lvl="0" rtl="0">
              <a:spcBef>
                <a:spcPts val="0"/>
              </a:spcBef>
              <a:buClr>
                <a:srgbClr val="FFC000"/>
              </a:buClr>
              <a:buFont typeface="Arial"/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</a:rPr>
              <a:t>Sledujte to, ako sa návštevníci správajú na vašom webe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</a:rPr>
              <a:t>Identifikujte slabé miesta a otestujte zmenu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</a:rPr>
              <a:t>Počkajte na výsledok, vyhodnoťte, a aplikujte do praxe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434343"/>
                </a:solidFill>
              </a:rPr>
              <a:t>Opakujte :)</a:t>
            </a:r>
          </a:p>
        </p:txBody>
      </p:sp>
      <p:pic>
        <p:nvPicPr>
          <p:cNvPr descr="08a9c76e2904cdca8af24a9caa772047.png" id="440" name="Shape 4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5425" y="3100512"/>
            <a:ext cx="552525" cy="552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83834c9b00178175ab98f3e7e6895d4.png" id="441" name="Shape 4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4400" y="2430175"/>
            <a:ext cx="514575" cy="514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d6e90db2f3216e586f9dba1679bc9cd.png" id="442" name="Shape 4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8487" y="1027650"/>
            <a:ext cx="606399" cy="6063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321f82af44ed9f4befb419bfc7a5452.png" id="443" name="Shape 4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8500" y="1728925"/>
            <a:ext cx="606375" cy="6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Shape 449"/>
          <p:cNvSpPr txBox="1"/>
          <p:nvPr/>
        </p:nvSpPr>
        <p:spPr>
          <a:xfrm>
            <a:off x="431675" y="44182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Nástroje</a:t>
            </a:r>
          </a:p>
        </p:txBody>
      </p:sp>
      <p:pic>
        <p:nvPicPr>
          <p:cNvPr descr="hotjar-logo.png" id="450" name="Shape 4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5890" y="755215"/>
            <a:ext cx="2106300" cy="10115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-optimize-logo-1.jpg" id="451" name="Shape 4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6625" y="2105223"/>
            <a:ext cx="4424850" cy="1602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Shape 452"/>
          <p:cNvSpPr txBox="1"/>
          <p:nvPr/>
        </p:nvSpPr>
        <p:spPr>
          <a:xfrm>
            <a:off x="5241250" y="1124775"/>
            <a:ext cx="31011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Zadarmo alebo 29</a:t>
            </a:r>
            <a:r>
              <a:rPr lang="en">
                <a:solidFill>
                  <a:schemeClr val="dk1"/>
                </a:solidFill>
              </a:rPr>
              <a:t>€ mesačne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5289075" y="2722075"/>
            <a:ext cx="3101100" cy="4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Zadarmo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-facebook-logo-2015-400x400.png"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0775" y="625162"/>
            <a:ext cx="2812125" cy="281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xed-google-logo-font.png"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1924" y="1574650"/>
            <a:ext cx="2739524" cy="913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azon-com-logo.jpg" id="99" name="Shape 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0424" y="1662312"/>
            <a:ext cx="2812125" cy="102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240425" y="43499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Najväčšie firmy zarábajú na dátach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12.png"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/>
          <p:nvPr/>
        </p:nvSpPr>
        <p:spPr>
          <a:xfrm>
            <a:off x="217900" y="4241250"/>
            <a:ext cx="1789800" cy="70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visibility-logo-darkblue-transparent.png" id="460" name="Shape 4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981" y="4184807"/>
            <a:ext cx="1960450" cy="895924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 txBox="1"/>
          <p:nvPr>
            <p:ph idx="4294967295" type="ctrTitle"/>
          </p:nvPr>
        </p:nvSpPr>
        <p:spPr>
          <a:xfrm>
            <a:off x="-231625" y="1380250"/>
            <a:ext cx="8520600" cy="9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</a:rPr>
              <a:t>Ďakujem za pozornosť!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1416625" y="1907475"/>
            <a:ext cx="61248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 Marek Šulik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@shulo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FF"/>
                </a:solidFill>
              </a:rPr>
              <a:t>https://sk.linkedin.com/in/sulik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c93b4b1c5d2516207e7d04adec53e19a.png" id="463" name="Shape 4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5825" y="1380237"/>
            <a:ext cx="748974" cy="74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240425" y="43499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Všetci ich chcú zbierať </a:t>
            </a:r>
          </a:p>
        </p:txBody>
      </p:sp>
      <p:pic>
        <p:nvPicPr>
          <p:cNvPr descr="I-WANT-DATA-NOW.jpg"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8800" y="536100"/>
            <a:ext cx="5686400" cy="31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240425" y="43499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Všetci chcú pracovať s dátami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4262" y="166075"/>
            <a:ext cx="4535465" cy="3741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40425" y="43499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Dáta by nám mali uľahčovať život</a:t>
            </a:r>
          </a:p>
        </p:txBody>
      </p:sp>
      <p:pic>
        <p:nvPicPr>
          <p:cNvPr descr="fEMaU.png"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562" y="651050"/>
            <a:ext cx="3018875" cy="310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xpectations-Reality.jp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900" y="0"/>
            <a:ext cx="6236131" cy="477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46210"/>
            <a:ext cx="9144000" cy="10972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40425" y="4349950"/>
            <a:ext cx="203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Aká je realita?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