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  <p:sldMasterId id="2147483694" r:id="rId2"/>
    <p:sldMasterId id="2147483695" r:id="rId3"/>
  </p:sldMasterIdLst>
  <p:notesMasterIdLst>
    <p:notesMasterId r:id="rId4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3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324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2226" name="Shape 32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393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0658" name="Shape 39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k-SK" smtClean="0"/>
              <a:t>Žiadna registrácia (Dedoles nútil ludi sa prihlasit alebo pouzit iny email)</a:t>
            </a:r>
          </a:p>
          <a:p>
            <a:pPr>
              <a:spcBef>
                <a:spcPct val="0"/>
              </a:spcBef>
            </a:pPr>
            <a:endParaRPr lang="sk-SK" smtClean="0"/>
          </a:p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400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2706" name="Shape 40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406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4754" name="Shape 40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hape 411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6802" name="Shape 4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418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8850" name="Shape 41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hape 424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0898" name="Shape 42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hape 432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2946" name="Shape 4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hape 437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4994" name="Shape 43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hape 445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7042" name="Shape 4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hape 451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9090" name="Shape 4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335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4274" name="Shape 33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hape 459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1138" name="Shape 4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hape 464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3186" name="Shape 4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hape 473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5234" name="Shape 47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hape 483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7282" name="Shape 4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hape 492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9330" name="Shape 4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hape 502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1378" name="Shape 50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hape 508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3426" name="Shape 50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hape 513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5474" name="Shape 51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k-SK" smtClean="0"/>
              <a:t>máme toho veľa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hape 522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7522" name="Shape 52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k-SK" smtClean="0"/>
              <a:t>ale marketérov musia riadiť kampane čiastočne naslepo</a:t>
            </a:r>
          </a:p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hape 529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9570" name="Shape 53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340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6322" name="Shape 3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hape 539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1618" name="Shape 54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hape 547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3666" name="Shape 54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hape 560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5714" name="Shape 56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hape 567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7762" name="Shape 56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hape 574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9810" name="Shape 57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hape 580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21858" name="Shape 58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k-SK" smtClean="0"/>
              <a:t>Zajo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hape 586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23906" name="Shape 5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hape 591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25954" name="Shape 5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hape 596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28002" name="Shape 59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hape 601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0050" name="Shape 60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349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8370" name="Shape 3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hape 608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2098" name="Shape 60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hape 617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4146" name="Shape 61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358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0418" name="Shape 35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367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"/>
              <a:t>JA:</a:t>
            </a:r>
          </a:p>
          <a:p>
            <a:pPr marL="457200" indent="-228600" fontAlgn="auto">
              <a:spcAft>
                <a:spcPts val="0"/>
              </a:spcAft>
              <a:buFontTx/>
              <a:buChar char="-"/>
              <a:defRPr/>
            </a:pPr>
            <a:r>
              <a:rPr lang="en"/>
              <a:t>BUXUS</a:t>
            </a:r>
          </a:p>
          <a:p>
            <a:pPr marL="457200" indent="-228600" fontAlgn="auto">
              <a:spcAft>
                <a:spcPts val="0"/>
              </a:spcAft>
              <a:buFontTx/>
              <a:buChar char="-"/>
              <a:defRPr/>
            </a:pPr>
            <a:r>
              <a:rPr lang="en"/>
              <a:t>Projektový manažér</a:t>
            </a:r>
          </a:p>
          <a:p>
            <a:pPr marL="457200" indent="-228600" fontAlgn="auto">
              <a:spcAft>
                <a:spcPts val="0"/>
              </a:spcAft>
              <a:buFontTx/>
              <a:buChar char="-"/>
              <a:defRPr/>
            </a:pPr>
            <a:r>
              <a:rPr lang="en"/>
              <a:t>MastersGate</a:t>
            </a:r>
          </a:p>
          <a:p>
            <a:pPr marL="457200" indent="-228600" fontAlgn="auto">
              <a:spcAft>
                <a:spcPts val="0"/>
              </a:spcAft>
              <a:buFontTx/>
              <a:buChar char="-"/>
              <a:defRPr/>
            </a:pPr>
            <a:r>
              <a:rPr lang="en"/>
              <a:t>We</a:t>
            </a:r>
          </a:p>
          <a:p>
            <a:pPr fontAlgn="auto">
              <a:spcAft>
                <a:spcPts val="0"/>
              </a:spcAft>
              <a:defRPr/>
            </a:pPr>
            <a:endParaRPr/>
          </a:p>
          <a:p>
            <a:pPr marL="457200" indent="-228600" fontAlgn="auto">
              <a:spcAft>
                <a:spcPts val="0"/>
              </a:spcAft>
              <a:buFontTx/>
              <a:buChar char="-"/>
              <a:defRPr/>
            </a:pPr>
            <a:r>
              <a:rPr lang="en"/>
              <a:t>Skusenosti z tendrov - klienti ktori uz sa popalili</a:t>
            </a:r>
          </a:p>
          <a:p>
            <a:pPr marL="457200" indent="-228600" fontAlgn="auto">
              <a:spcAft>
                <a:spcPts val="0"/>
              </a:spcAft>
              <a:buFontTx/>
              <a:buChar char="-"/>
              <a:defRPr/>
            </a:pPr>
            <a:r>
              <a:rPr lang="en"/>
              <a:t>Tendruju veci ktore nepotrebuju</a:t>
            </a:r>
          </a:p>
          <a:p>
            <a:pPr marL="457200" indent="-228600" fontAlgn="auto">
              <a:spcAft>
                <a:spcPts val="0"/>
              </a:spcAft>
              <a:buFontTx/>
              <a:buChar char="-"/>
              <a:defRPr/>
            </a:pPr>
            <a:r>
              <a:rPr lang="en"/>
              <a:t>Rozhovory so zacinajucimi a rastucimi eshopmi (EA1)</a:t>
            </a:r>
          </a:p>
          <a:p>
            <a:pPr marL="457200" indent="-228600" fontAlgn="auto">
              <a:spcAft>
                <a:spcPts val="0"/>
              </a:spcAft>
              <a:buFontTx/>
              <a:buChar char="-"/>
              <a:defRPr/>
            </a:pPr>
            <a:r>
              <a:rPr lang="en"/>
              <a:t>Uspesne a nie az tak uspesne vyvojove projekty (klient dostal to co objednal v dobrej kvalite ale nezaraba)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377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4514" name="Shape 3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383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6562" name="Shape 3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388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8610" name="Shape 38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k-SK" smtClean="0"/>
              <a:t>Nie je to o kvalite ale o rozsahu. Nechcete vybudovat auto bez dveri a volantu. Chcete bicykel.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2" descr="ui42_logo_present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5388" y="1514475"/>
            <a:ext cx="167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13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4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15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2" name="Shape 16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3" name="Shape 17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4" name="Shape 18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5" name="Shape 19"/>
          <p:cNvSpPr>
            <a:spLocks noChangeArrowheads="1"/>
          </p:cNvSpPr>
          <p:nvPr/>
        </p:nvSpPr>
        <p:spPr bwMode="auto">
          <a:xfrm>
            <a:off x="9640888" y="-52388"/>
            <a:ext cx="1397000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6" name="Shape 20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999741"/>
            <a:ext cx="8229600" cy="111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4022178"/>
            <a:ext cx="8131200" cy="812700"/>
          </a:xfrm>
          <a:prstGeom prst="rect">
            <a:avLst/>
          </a:prstGeom>
        </p:spPr>
        <p:txBody>
          <a:bodyPr anchor="ctr"/>
          <a:lstStyle>
            <a:lvl1pPr lvl="0" algn="ctr" rtl="0">
              <a:spcBef>
                <a:spcPts val="0"/>
              </a:spcBef>
              <a:buNone/>
              <a:defRPr sz="1600">
                <a:solidFill>
                  <a:srgbClr val="C1D9F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2"/>
          </p:nvPr>
        </p:nvSpPr>
        <p:spPr>
          <a:xfrm>
            <a:off x="3072050" y="5689633"/>
            <a:ext cx="3008700" cy="393299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buClr>
                <a:srgbClr val="375B9C"/>
              </a:buClr>
              <a:buSzPct val="100000"/>
              <a:defRPr sz="1200">
                <a:solidFill>
                  <a:srgbClr val="375B9C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375B9C"/>
              </a:buClr>
              <a:buSzPct val="100000"/>
              <a:defRPr sz="1200">
                <a:solidFill>
                  <a:srgbClr val="375B9C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375B9C"/>
              </a:buClr>
              <a:buSzPct val="100000"/>
              <a:defRPr sz="1200">
                <a:solidFill>
                  <a:srgbClr val="375B9C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375B9C"/>
              </a:buClr>
              <a:buSzPct val="100000"/>
              <a:defRPr sz="1200">
                <a:solidFill>
                  <a:srgbClr val="375B9C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375B9C"/>
              </a:buClr>
              <a:defRPr>
                <a:solidFill>
                  <a:srgbClr val="375B9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375B9C"/>
              </a:buClr>
              <a:defRPr>
                <a:solidFill>
                  <a:srgbClr val="375B9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375B9C"/>
              </a:buClr>
              <a:defRPr>
                <a:solidFill>
                  <a:srgbClr val="375B9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375B9C"/>
              </a:buClr>
              <a:defRPr>
                <a:solidFill>
                  <a:srgbClr val="375B9C"/>
                </a:solidFill>
              </a:defRPr>
            </a:lvl8pPr>
            <a:lvl9pPr lvl="8" algn="ctr">
              <a:spcBef>
                <a:spcPts val="0"/>
              </a:spcBef>
              <a:buClr>
                <a:srgbClr val="375B9C"/>
              </a:buClr>
              <a:defRPr>
                <a:solidFill>
                  <a:srgbClr val="375B9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 with 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>
            <a:spLocks noChangeArrowheads="1"/>
          </p:cNvSpPr>
          <p:nvPr/>
        </p:nvSpPr>
        <p:spPr bwMode="auto">
          <a:xfrm>
            <a:off x="0" y="6051550"/>
            <a:ext cx="9144000" cy="806450"/>
          </a:xfrm>
          <a:prstGeom prst="rect">
            <a:avLst/>
          </a:prstGeom>
          <a:solidFill>
            <a:schemeClr val="bg1">
              <a:alpha val="83920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sk-SK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6231602"/>
            <a:ext cx="5486399" cy="3950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Open Sans"/>
              <a:buNone/>
              <a:defRPr/>
            </a:lvl1pPr>
            <a:lvl2pPr marL="457200" lvl="1" indent="0" rtl="0">
              <a:spcBef>
                <a:spcPts val="0"/>
              </a:spcBef>
              <a:buFont typeface="Open Sans"/>
              <a:buNone/>
              <a:defRPr/>
            </a:lvl2pPr>
            <a:lvl3pPr marL="914400" lvl="2" indent="0" rtl="0">
              <a:spcBef>
                <a:spcPts val="0"/>
              </a:spcBef>
              <a:buFont typeface="Open Sans"/>
              <a:buNone/>
              <a:defRPr/>
            </a:lvl3pPr>
            <a:lvl4pPr marL="1371600" lvl="3" indent="0" rtl="0">
              <a:spcBef>
                <a:spcPts val="0"/>
              </a:spcBef>
              <a:buFont typeface="Open Sans"/>
              <a:buNone/>
              <a:defRPr/>
            </a:lvl4pPr>
            <a:lvl5pPr marL="1828800" lvl="4" indent="0" rtl="0">
              <a:spcBef>
                <a:spcPts val="0"/>
              </a:spcBef>
              <a:buFont typeface="Open Sans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Slide">
    <p:bg>
      <p:bgPr>
        <a:solidFill>
          <a:schemeClr val="accent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2"/>
          <p:cNvSpPr txBox="1">
            <a:spLocks noChangeArrowheads="1"/>
          </p:cNvSpPr>
          <p:nvPr/>
        </p:nvSpPr>
        <p:spPr bwMode="auto">
          <a:xfrm>
            <a:off x="2951163" y="1384300"/>
            <a:ext cx="1857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sk-SK" sz="1800">
              <a:solidFill>
                <a:srgbClr val="2D303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692416"/>
            <a:ext cx="8229600" cy="111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Slide with Subtitle">
    <p:bg>
      <p:bgPr>
        <a:solidFill>
          <a:schemeClr val="accent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692416"/>
            <a:ext cx="8229600" cy="111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506400" y="3644603"/>
            <a:ext cx="8131200" cy="812700"/>
          </a:xfrm>
          <a:prstGeom prst="rect">
            <a:avLst/>
          </a:prstGeom>
        </p:spPr>
        <p:txBody>
          <a:bodyPr anchor="ctr"/>
          <a:lstStyle>
            <a:lvl1pPr lvl="0" algn="ctr" rtl="0">
              <a:spcBef>
                <a:spcPts val="0"/>
              </a:spcBef>
              <a:buNone/>
              <a:defRPr sz="1600">
                <a:solidFill>
                  <a:srgbClr val="C1D9F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Slide">
    <p:bg>
      <p:bgPr>
        <a:solidFill>
          <a:schemeClr val="accent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574429"/>
            <a:ext cx="8229600" cy="1110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title" idx="2"/>
          </p:nvPr>
        </p:nvSpPr>
        <p:spPr>
          <a:xfrm>
            <a:off x="457200" y="2692416"/>
            <a:ext cx="8229600" cy="111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dex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25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7" name="Shape 126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127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128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0" name="Shape 129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1" name="Shape 130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31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1975" y="-230188"/>
            <a:ext cx="2728913" cy="15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86466"/>
            <a:ext cx="3210299" cy="4339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411248" y="1786466"/>
            <a:ext cx="3210299" cy="4339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35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E9FC0C-DB8F-41A1-82C7-418348B56D3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7"/>
          <p:cNvSpPr>
            <a:spLocks noChangeArrowheads="1"/>
          </p:cNvSpPr>
          <p:nvPr/>
        </p:nvSpPr>
        <p:spPr bwMode="auto">
          <a:xfrm>
            <a:off x="0" y="6727825"/>
            <a:ext cx="9144000" cy="130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140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8CB218-597B-4BDE-BA40-BC1876F4263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48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BA27EF-39B5-486C-9AB4-A7640FCEF91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="ctr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" name="Shape 15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AAB67C-70CC-4793-9DA3-2CCD2AD5CB8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55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31095B-5949-4664-9A2C-94866723428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– Full Width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6" name="Shape 26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7" name="Shape 27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28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29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0" name="Shape 30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31"/>
          <p:cNvSpPr>
            <a:spLocks noChangeArrowheads="1"/>
          </p:cNvSpPr>
          <p:nvPr/>
        </p:nvSpPr>
        <p:spPr bwMode="auto">
          <a:xfrm>
            <a:off x="9640888" y="-52388"/>
            <a:ext cx="1397000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pic>
        <p:nvPicPr>
          <p:cNvPr id="12" name="Shape 32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 b="39230"/>
          <a:stretch>
            <a:fillRect/>
          </a:stretch>
        </p:blipFill>
        <p:spPr bwMode="auto">
          <a:xfrm>
            <a:off x="6954838" y="-268288"/>
            <a:ext cx="2728912" cy="9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70325" y="1786466"/>
            <a:ext cx="8229600" cy="43394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and two column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160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6CCBDD-0CC2-4E3B-8421-B65F8B868F0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163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E3565D-B99E-4104-8F76-079B19773CC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ne column 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167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22DB6B-1BD6-4E1B-912D-C3470424C99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ain poin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="ctr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" name="Shape 170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B11A85-893F-42AF-9520-BE9DCE42239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title and descripti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="ctr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176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2A229B-638F-4749-A9AD-528A402B462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="ctr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17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39E1F3-4681-4722-9460-D8F231A7404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number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83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06BAF3-DC40-4467-B9A5-AD44A0FC9A4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5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C1BBEFD-C5EB-4E86-89C3-977E4BC5314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accent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93" descr="ui42_logo_present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5388" y="1514475"/>
            <a:ext cx="167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194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95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196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197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0" name="Shape 198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1" name="Shape 199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2" name="Shape 200"/>
          <p:cNvSpPr>
            <a:spLocks noChangeArrowheads="1"/>
          </p:cNvSpPr>
          <p:nvPr/>
        </p:nvSpPr>
        <p:spPr bwMode="auto">
          <a:xfrm>
            <a:off x="9640888" y="-52388"/>
            <a:ext cx="1397000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3" name="Shape 201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999741"/>
            <a:ext cx="8229600" cy="111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1"/>
          </p:nvPr>
        </p:nvSpPr>
        <p:spPr>
          <a:xfrm>
            <a:off x="457200" y="4022178"/>
            <a:ext cx="8131200" cy="812700"/>
          </a:xfrm>
          <a:prstGeom prst="rect">
            <a:avLst/>
          </a:prstGeom>
        </p:spPr>
        <p:txBody>
          <a:bodyPr anchor="ctr"/>
          <a:lstStyle>
            <a:lvl1pPr lvl="0" algn="ctr" rtl="0">
              <a:spcBef>
                <a:spcPts val="0"/>
              </a:spcBef>
              <a:buNone/>
              <a:defRPr sz="1600">
                <a:solidFill>
                  <a:srgbClr val="C1D9F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2"/>
          </p:nvPr>
        </p:nvSpPr>
        <p:spPr>
          <a:xfrm>
            <a:off x="3072050" y="5689633"/>
            <a:ext cx="3008700" cy="393300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buClr>
                <a:srgbClr val="375B9C"/>
              </a:buClr>
              <a:buSzPct val="100000"/>
              <a:defRPr sz="1200">
                <a:solidFill>
                  <a:srgbClr val="375B9C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375B9C"/>
              </a:buClr>
              <a:buSzPct val="100000"/>
              <a:defRPr sz="1200">
                <a:solidFill>
                  <a:srgbClr val="375B9C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375B9C"/>
              </a:buClr>
              <a:buSzPct val="100000"/>
              <a:defRPr sz="1200">
                <a:solidFill>
                  <a:srgbClr val="375B9C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375B9C"/>
              </a:buClr>
              <a:buSzPct val="100000"/>
              <a:defRPr sz="1200">
                <a:solidFill>
                  <a:srgbClr val="375B9C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375B9C"/>
              </a:buClr>
              <a:defRPr>
                <a:solidFill>
                  <a:srgbClr val="375B9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375B9C"/>
              </a:buClr>
              <a:defRPr>
                <a:solidFill>
                  <a:srgbClr val="375B9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375B9C"/>
              </a:buClr>
              <a:defRPr>
                <a:solidFill>
                  <a:srgbClr val="375B9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375B9C"/>
              </a:buClr>
              <a:defRPr>
                <a:solidFill>
                  <a:srgbClr val="375B9C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375B9C"/>
              </a:buClr>
              <a:defRPr>
                <a:solidFill>
                  <a:srgbClr val="375B9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– Full Width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5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206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6" name="Shape 207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7" name="Shape 208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209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210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0" name="Shape 211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212"/>
          <p:cNvSpPr>
            <a:spLocks noChangeArrowheads="1"/>
          </p:cNvSpPr>
          <p:nvPr/>
        </p:nvSpPr>
        <p:spPr bwMode="auto">
          <a:xfrm>
            <a:off x="9640888" y="-52388"/>
            <a:ext cx="1397000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pic>
        <p:nvPicPr>
          <p:cNvPr id="12" name="Shape 213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838" y="-268288"/>
            <a:ext cx="272891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70325" y="1786466"/>
            <a:ext cx="8229600" cy="43395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– Half Width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37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6" name="Shape 38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7" name="Shape 39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40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41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0" name="Shape 42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43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 b="39230"/>
          <a:stretch>
            <a:fillRect/>
          </a:stretch>
        </p:blipFill>
        <p:spPr bwMode="auto">
          <a:xfrm>
            <a:off x="6954838" y="-268288"/>
            <a:ext cx="2728912" cy="9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70325" y="1786466"/>
            <a:ext cx="4652399" cy="43394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– Half Width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17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218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6" name="Shape 219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7" name="Shape 220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221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222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0" name="Shape 223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224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838" y="-268288"/>
            <a:ext cx="272891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70325" y="1786466"/>
            <a:ext cx="4652400" cy="43395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- Side by Sid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9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30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7" name="Shape 231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232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233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0" name="Shape 234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1" name="Shape 235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236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838" y="-268288"/>
            <a:ext cx="272891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70325" y="1786466"/>
            <a:ext cx="3976800" cy="43395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2"/>
          </p:nvPr>
        </p:nvSpPr>
        <p:spPr>
          <a:xfrm>
            <a:off x="4710000" y="1786466"/>
            <a:ext cx="3976800" cy="43395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/Graph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9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240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5" name="Shape 241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6" name="Shape 242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7" name="Shape 243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244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245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Shape 246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838" y="-268288"/>
            <a:ext cx="272891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Image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51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52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7" name="Shape 253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254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255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0" name="Shape 256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1" name="Shape 257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258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838" y="-268288"/>
            <a:ext cx="272891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70325" y="1786466"/>
            <a:ext cx="3976800" cy="43395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pic" idx="2"/>
          </p:nvPr>
        </p:nvSpPr>
        <p:spPr>
          <a:xfrm>
            <a:off x="4709898" y="1786472"/>
            <a:ext cx="3976799" cy="4339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Full Bleed Imag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3976800" cy="89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70325" y="2409167"/>
            <a:ext cx="3976800" cy="39621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pic" idx="2"/>
          </p:nvPr>
        </p:nvSpPr>
        <p:spPr>
          <a:xfrm>
            <a:off x="4709892" y="5"/>
            <a:ext cx="4434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– Side by Sid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9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70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271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0" name="Shape 272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1" name="Shape 273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2" name="Shape 274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3" name="Shape 275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Shape 276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1975" y="-230188"/>
            <a:ext cx="2728913" cy="15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pic" idx="2"/>
          </p:nvPr>
        </p:nvSpPr>
        <p:spPr>
          <a:xfrm>
            <a:off x="4709898" y="1786473"/>
            <a:ext cx="3976799" cy="3594300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Shape 266"/>
          <p:cNvSpPr>
            <a:spLocks noGrp="1"/>
          </p:cNvSpPr>
          <p:nvPr>
            <p:ph type="pic" idx="3"/>
          </p:nvPr>
        </p:nvSpPr>
        <p:spPr>
          <a:xfrm>
            <a:off x="457206" y="1786473"/>
            <a:ext cx="3976800" cy="35943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6" y="5499319"/>
            <a:ext cx="3976800" cy="395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Font typeface="Open Sans"/>
              <a:buNone/>
              <a:defRPr/>
            </a:lvl1pPr>
            <a:lvl2pPr marL="457200" lvl="1" indent="0" rtl="0">
              <a:spcBef>
                <a:spcPts val="0"/>
              </a:spcBef>
              <a:buFont typeface="Open Sans"/>
              <a:buNone/>
              <a:defRPr/>
            </a:lvl2pPr>
            <a:lvl3pPr marL="914400" lvl="2" indent="0" rtl="0">
              <a:spcBef>
                <a:spcPts val="0"/>
              </a:spcBef>
              <a:buFont typeface="Open Sans"/>
              <a:buNone/>
              <a:defRPr/>
            </a:lvl3pPr>
            <a:lvl4pPr marL="1371600" lvl="3" indent="0" rtl="0">
              <a:spcBef>
                <a:spcPts val="0"/>
              </a:spcBef>
              <a:buFont typeface="Open Sans"/>
              <a:buNone/>
              <a:defRPr/>
            </a:lvl4pPr>
            <a:lvl5pPr marL="1828800" lvl="4" indent="0" rtl="0">
              <a:spcBef>
                <a:spcPts val="0"/>
              </a:spcBef>
              <a:buFont typeface="Open Sans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4"/>
          </p:nvPr>
        </p:nvSpPr>
        <p:spPr>
          <a:xfrm>
            <a:off x="4709898" y="5499319"/>
            <a:ext cx="3976799" cy="395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Font typeface="Open Sans"/>
              <a:buNone/>
              <a:defRPr/>
            </a:lvl1pPr>
            <a:lvl2pPr marL="457200" lvl="1" indent="0" rtl="0">
              <a:spcBef>
                <a:spcPts val="0"/>
              </a:spcBef>
              <a:buFont typeface="Open Sans"/>
              <a:buNone/>
              <a:defRPr/>
            </a:lvl2pPr>
            <a:lvl3pPr marL="914400" lvl="2" indent="0" rtl="0">
              <a:spcBef>
                <a:spcPts val="0"/>
              </a:spcBef>
              <a:buFont typeface="Open Sans"/>
              <a:buNone/>
              <a:defRPr/>
            </a:lvl3pPr>
            <a:lvl4pPr marL="1371600" lvl="3" indent="0" rtl="0">
              <a:spcBef>
                <a:spcPts val="0"/>
              </a:spcBef>
              <a:buFont typeface="Open Sans"/>
              <a:buNone/>
              <a:defRPr/>
            </a:lvl4pPr>
            <a:lvl5pPr marL="1828800" lvl="4" indent="0" rtl="0">
              <a:spcBef>
                <a:spcPts val="0"/>
              </a:spcBef>
              <a:buFont typeface="Open Sans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with Title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0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281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6" name="Shape 282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7" name="Shape 283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284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285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0" name="Shape 286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287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1975" y="-230188"/>
            <a:ext cx="2728913" cy="15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pic" idx="2"/>
          </p:nvPr>
        </p:nvSpPr>
        <p:spPr>
          <a:xfrm>
            <a:off x="457200" y="1786469"/>
            <a:ext cx="8229600" cy="420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 with Captio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90"/>
          <p:cNvSpPr>
            <a:spLocks noChangeArrowheads="1"/>
          </p:cNvSpPr>
          <p:nvPr/>
        </p:nvSpPr>
        <p:spPr bwMode="auto">
          <a:xfrm>
            <a:off x="0" y="6051550"/>
            <a:ext cx="9144000" cy="806450"/>
          </a:xfrm>
          <a:prstGeom prst="rect">
            <a:avLst/>
          </a:prstGeom>
          <a:solidFill>
            <a:schemeClr val="bg1">
              <a:alpha val="83920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sk-SK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89" name="Shape 28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57200" y="6231602"/>
            <a:ext cx="5486400" cy="395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Open Sans"/>
              <a:buNone/>
              <a:defRPr/>
            </a:lvl1pPr>
            <a:lvl2pPr marL="457200" lvl="1" indent="0" rtl="0">
              <a:spcBef>
                <a:spcPts val="0"/>
              </a:spcBef>
              <a:buFont typeface="Open Sans"/>
              <a:buNone/>
              <a:defRPr/>
            </a:lvl2pPr>
            <a:lvl3pPr marL="914400" lvl="2" indent="0" rtl="0">
              <a:spcBef>
                <a:spcPts val="0"/>
              </a:spcBef>
              <a:buFont typeface="Open Sans"/>
              <a:buNone/>
              <a:defRPr/>
            </a:lvl3pPr>
            <a:lvl4pPr marL="1371600" lvl="3" indent="0" rtl="0">
              <a:spcBef>
                <a:spcPts val="0"/>
              </a:spcBef>
              <a:buFont typeface="Open Sans"/>
              <a:buNone/>
              <a:defRPr/>
            </a:lvl4pPr>
            <a:lvl5pPr marL="1828800" lvl="4" indent="0" rtl="0">
              <a:spcBef>
                <a:spcPts val="0"/>
              </a:spcBef>
              <a:buFont typeface="Open Sans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Slide">
    <p:bg>
      <p:bgPr>
        <a:solidFill>
          <a:schemeClr val="accent2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93"/>
          <p:cNvSpPr txBox="1">
            <a:spLocks noChangeArrowheads="1"/>
          </p:cNvSpPr>
          <p:nvPr/>
        </p:nvSpPr>
        <p:spPr bwMode="auto">
          <a:xfrm>
            <a:off x="2951163" y="1384300"/>
            <a:ext cx="1857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sk-SK" sz="1800">
              <a:solidFill>
                <a:srgbClr val="2D303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692416"/>
            <a:ext cx="8229600" cy="111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Slide with Subtitle">
    <p:bg>
      <p:bgPr>
        <a:solidFill>
          <a:schemeClr val="accent2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692416"/>
            <a:ext cx="8229600" cy="111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subTitle" idx="1"/>
          </p:nvPr>
        </p:nvSpPr>
        <p:spPr>
          <a:xfrm>
            <a:off x="506400" y="3644603"/>
            <a:ext cx="8131200" cy="812700"/>
          </a:xfrm>
          <a:prstGeom prst="rect">
            <a:avLst/>
          </a:prstGeom>
        </p:spPr>
        <p:txBody>
          <a:bodyPr anchor="ctr"/>
          <a:lstStyle>
            <a:lvl1pPr lvl="0" algn="ctr" rtl="0">
              <a:spcBef>
                <a:spcPts val="0"/>
              </a:spcBef>
              <a:buNone/>
              <a:defRPr sz="1600">
                <a:solidFill>
                  <a:srgbClr val="C1D9F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- Side by S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8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49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7" name="Shape 50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51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52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0" name="Shape 53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1" name="Shape 54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55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 b="40291"/>
          <a:stretch>
            <a:fillRect/>
          </a:stretch>
        </p:blipFill>
        <p:spPr bwMode="auto">
          <a:xfrm>
            <a:off x="6954838" y="-268288"/>
            <a:ext cx="2728912" cy="94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70325" y="1786466"/>
            <a:ext cx="3976800" cy="43394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710000" y="1786466"/>
            <a:ext cx="3976800" cy="43394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Slide">
    <p:bg>
      <p:bgPr>
        <a:solidFill>
          <a:schemeClr val="accen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2574429"/>
            <a:ext cx="8229600" cy="11099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title" idx="2"/>
          </p:nvPr>
        </p:nvSpPr>
        <p:spPr>
          <a:xfrm>
            <a:off x="457200" y="2692416"/>
            <a:ext cx="8229600" cy="111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dex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05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306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7" name="Shape 307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308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309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0" name="Shape 310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1" name="Shape 311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312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1975" y="-230188"/>
            <a:ext cx="2728913" cy="15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1786466"/>
            <a:ext cx="3210300" cy="4339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2"/>
          </p:nvPr>
        </p:nvSpPr>
        <p:spPr>
          <a:xfrm>
            <a:off x="4411248" y="1786466"/>
            <a:ext cx="3210300" cy="4339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322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DF9D9F-0E99-4BCF-8D13-734B64CD7F5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/Graph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8"/>
          <p:cNvSpPr/>
          <p:nvPr/>
        </p:nvSpPr>
        <p:spPr>
          <a:xfrm>
            <a:off x="0" y="-52388"/>
            <a:ext cx="1265238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59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5" name="Shape 60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6" name="Shape 61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7" name="Shape 62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63"/>
          <p:cNvSpPr>
            <a:spLocks noChangeArrowheads="1"/>
          </p:cNvSpPr>
          <p:nvPr/>
        </p:nvSpPr>
        <p:spPr bwMode="auto">
          <a:xfrm>
            <a:off x="8245475" y="-52388"/>
            <a:ext cx="898525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64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Shape 65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 l="24467" t="27463" r="26260" b="39230"/>
          <a:stretch>
            <a:fillRect/>
          </a:stretch>
        </p:blipFill>
        <p:spPr bwMode="auto">
          <a:xfrm>
            <a:off x="7623175" y="168275"/>
            <a:ext cx="134461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Imag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0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71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7" name="Shape 72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73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74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0" name="Shape 75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1" name="Shape 76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77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 b="40291"/>
          <a:stretch>
            <a:fillRect/>
          </a:stretch>
        </p:blipFill>
        <p:spPr bwMode="auto">
          <a:xfrm>
            <a:off x="6954838" y="-268288"/>
            <a:ext cx="2728912" cy="94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0325" y="1786466"/>
            <a:ext cx="3976800" cy="43394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4709898" y="1786472"/>
            <a:ext cx="3976800" cy="43394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Full Bleed Imag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3976800" cy="898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70325" y="2409167"/>
            <a:ext cx="3976800" cy="39621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Font typeface="Source Sans Pro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4709892" y="5"/>
            <a:ext cx="4434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– Side by S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8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9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90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0" name="Shape 91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1" name="Shape 92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2" name="Shape 93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3" name="Shape 94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Shape 95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1975" y="-230188"/>
            <a:ext cx="2728913" cy="15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4709898" y="1786473"/>
            <a:ext cx="3976800" cy="3594299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Shape 85"/>
          <p:cNvSpPr>
            <a:spLocks noGrp="1"/>
          </p:cNvSpPr>
          <p:nvPr>
            <p:ph type="pic" idx="3"/>
          </p:nvPr>
        </p:nvSpPr>
        <p:spPr>
          <a:xfrm>
            <a:off x="457206" y="1786473"/>
            <a:ext cx="3976800" cy="3594299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6" y="5499319"/>
            <a:ext cx="3976800" cy="3950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Font typeface="Open Sans"/>
              <a:buNone/>
              <a:defRPr/>
            </a:lvl1pPr>
            <a:lvl2pPr marL="457200" lvl="1" indent="0" rtl="0">
              <a:spcBef>
                <a:spcPts val="0"/>
              </a:spcBef>
              <a:buFont typeface="Open Sans"/>
              <a:buNone/>
              <a:defRPr/>
            </a:lvl2pPr>
            <a:lvl3pPr marL="914400" lvl="2" indent="0" rtl="0">
              <a:spcBef>
                <a:spcPts val="0"/>
              </a:spcBef>
              <a:buFont typeface="Open Sans"/>
              <a:buNone/>
              <a:defRPr/>
            </a:lvl3pPr>
            <a:lvl4pPr marL="1371600" lvl="3" indent="0" rtl="0">
              <a:spcBef>
                <a:spcPts val="0"/>
              </a:spcBef>
              <a:buFont typeface="Open Sans"/>
              <a:buNone/>
              <a:defRPr/>
            </a:lvl4pPr>
            <a:lvl5pPr marL="1828800" lvl="4" indent="0" rtl="0">
              <a:spcBef>
                <a:spcPts val="0"/>
              </a:spcBef>
              <a:buFont typeface="Open Sans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4"/>
          </p:nvPr>
        </p:nvSpPr>
        <p:spPr>
          <a:xfrm>
            <a:off x="4709898" y="5499319"/>
            <a:ext cx="3976800" cy="3950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Font typeface="Open Sans"/>
              <a:buNone/>
              <a:defRPr/>
            </a:lvl1pPr>
            <a:lvl2pPr marL="457200" lvl="1" indent="0" rtl="0">
              <a:spcBef>
                <a:spcPts val="0"/>
              </a:spcBef>
              <a:buFont typeface="Open Sans"/>
              <a:buNone/>
              <a:defRPr/>
            </a:lvl2pPr>
            <a:lvl3pPr marL="914400" lvl="2" indent="0" rtl="0">
              <a:spcBef>
                <a:spcPts val="0"/>
              </a:spcBef>
              <a:buFont typeface="Open Sans"/>
              <a:buNone/>
              <a:defRPr/>
            </a:lvl3pPr>
            <a:lvl4pPr marL="1371600" lvl="3" indent="0" rtl="0">
              <a:spcBef>
                <a:spcPts val="0"/>
              </a:spcBef>
              <a:buFont typeface="Open Sans"/>
              <a:buNone/>
              <a:defRPr/>
            </a:lvl4pPr>
            <a:lvl5pPr marL="1828800" lvl="4" indent="0" rtl="0">
              <a:spcBef>
                <a:spcPts val="0"/>
              </a:spcBef>
              <a:buFont typeface="Open Sans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with 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9"/>
          <p:cNvSpPr/>
          <p:nvPr/>
        </p:nvSpPr>
        <p:spPr>
          <a:xfrm>
            <a:off x="-131763" y="-52388"/>
            <a:ext cx="1397001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100"/>
          <p:cNvSpPr>
            <a:spLocks noChangeArrowheads="1"/>
          </p:cNvSpPr>
          <p:nvPr/>
        </p:nvSpPr>
        <p:spPr bwMode="auto">
          <a:xfrm>
            <a:off x="1265238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6" name="Shape 101"/>
          <p:cNvSpPr>
            <a:spLocks noChangeArrowheads="1"/>
          </p:cNvSpPr>
          <p:nvPr/>
        </p:nvSpPr>
        <p:spPr bwMode="auto">
          <a:xfrm>
            <a:off x="2660650" y="-52388"/>
            <a:ext cx="1397000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7" name="Shape 102"/>
          <p:cNvSpPr>
            <a:spLocks noChangeArrowheads="1"/>
          </p:cNvSpPr>
          <p:nvPr/>
        </p:nvSpPr>
        <p:spPr bwMode="auto">
          <a:xfrm>
            <a:off x="4057650" y="-52388"/>
            <a:ext cx="1395413" cy="104776"/>
          </a:xfrm>
          <a:prstGeom prst="rect">
            <a:avLst/>
          </a:prstGeom>
          <a:solidFill>
            <a:srgbClr val="EAD1D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8" name="Shape 103"/>
          <p:cNvSpPr>
            <a:spLocks noChangeArrowheads="1"/>
          </p:cNvSpPr>
          <p:nvPr/>
        </p:nvSpPr>
        <p:spPr bwMode="auto">
          <a:xfrm>
            <a:off x="6850063" y="-52388"/>
            <a:ext cx="1395412" cy="104776"/>
          </a:xfrm>
          <a:prstGeom prst="rect">
            <a:avLst/>
          </a:prstGeom>
          <a:solidFill>
            <a:srgbClr val="FFD96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9" name="Shape 104"/>
          <p:cNvSpPr>
            <a:spLocks noChangeArrowheads="1"/>
          </p:cNvSpPr>
          <p:nvPr/>
        </p:nvSpPr>
        <p:spPr bwMode="auto">
          <a:xfrm>
            <a:off x="8245475" y="-52388"/>
            <a:ext cx="1395413" cy="10477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10" name="Shape 105"/>
          <p:cNvSpPr/>
          <p:nvPr/>
        </p:nvSpPr>
        <p:spPr>
          <a:xfrm>
            <a:off x="5453063" y="-52388"/>
            <a:ext cx="1397000" cy="104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106" descr="ui42_logo_present_top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1975" y="-230188"/>
            <a:ext cx="2728913" cy="15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543686"/>
            <a:ext cx="8229600" cy="898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 rtl="0">
              <a:spcBef>
                <a:spcPts val="0"/>
              </a:spcBef>
              <a:buClr>
                <a:schemeClr val="accent2"/>
              </a:buClr>
              <a:buFont typeface="Source Sans Pro"/>
              <a:buNone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2"/>
          </p:nvPr>
        </p:nvSpPr>
        <p:spPr>
          <a:xfrm>
            <a:off x="457200" y="1786469"/>
            <a:ext cx="8229600" cy="42080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454025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3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42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smtClean="0">
              <a:sym typeface="Arial" charset="0"/>
            </a:endParaRPr>
          </a:p>
        </p:txBody>
      </p:sp>
      <p:sp>
        <p:nvSpPr>
          <p:cNvPr id="18435" name="Shape 143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smtClean="0">
              <a:sym typeface="Arial" charset="0"/>
            </a:endParaRPr>
          </a:p>
        </p:txBody>
      </p:sp>
      <p:sp>
        <p:nvSpPr>
          <p:cNvPr id="18436" name="Shape 144"/>
          <p:cNvSpPr txBox="1">
            <a:spLocks noGrp="1"/>
          </p:cNvSpPr>
          <p:nvPr/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/>
            <a:fld id="{1DEFF9AE-6147-4F34-A2CE-6F3A48668AD6}" type="slidenum">
              <a:rPr lang="sk-SK" sz="1000">
                <a:solidFill>
                  <a:srgbClr val="595959"/>
                </a:solidFill>
              </a:rPr>
              <a:pPr algn="r"/>
              <a:t>‹#›</a:t>
            </a:fld>
            <a:endParaRPr lang="sk-SK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87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smtClean="0">
              <a:sym typeface="Arial" charset="0"/>
            </a:endParaRPr>
          </a:p>
        </p:txBody>
      </p:sp>
      <p:sp>
        <p:nvSpPr>
          <p:cNvPr id="30723" name="Shape 188"/>
          <p:cNvSpPr txBox="1">
            <a:spLocks noGrp="1"/>
          </p:cNvSpPr>
          <p:nvPr>
            <p:ph type="body" idx="1"/>
          </p:nvPr>
        </p:nvSpPr>
        <p:spPr bwMode="auto">
          <a:xfrm>
            <a:off x="454025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40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39" r:id="rId15"/>
    <p:sldLayoutId id="2147483738" r:id="rId16"/>
    <p:sldLayoutId id="2147483737" r:id="rId17"/>
    <p:sldLayoutId id="214748378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analytics/devguides/collection/analyticsjs/field-referenc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42.sk/2228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digital.withgoogle.com/digitalnagaraz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kariera@ui42.com" TargetMode="External"/><Relationship Id="rId5" Type="http://schemas.openxmlformats.org/officeDocument/2006/relationships/hyperlink" Target="mailto:sales@ui42.com" TargetMode="External"/><Relationship Id="rId4" Type="http://schemas.openxmlformats.org/officeDocument/2006/relationships/hyperlink" Target="mailto:peter.jakus@ui42.co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Shape 3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3225" y="434975"/>
            <a:ext cx="33099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Shape 328"/>
          <p:cNvSpPr txBox="1">
            <a:spLocks noChangeArrowheads="1"/>
          </p:cNvSpPr>
          <p:nvPr/>
        </p:nvSpPr>
        <p:spPr bwMode="auto">
          <a:xfrm>
            <a:off x="4137025" y="4813300"/>
            <a:ext cx="2762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sk-SK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Peter Jakuš</a:t>
            </a:r>
          </a:p>
        </p:txBody>
      </p:sp>
      <p:sp>
        <p:nvSpPr>
          <p:cNvPr id="51203" name="Shape 329"/>
          <p:cNvSpPr txBox="1">
            <a:spLocks noChangeArrowheads="1"/>
          </p:cNvSpPr>
          <p:nvPr/>
        </p:nvSpPr>
        <p:spPr bwMode="auto">
          <a:xfrm>
            <a:off x="4137025" y="5335588"/>
            <a:ext cx="276225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15000"/>
              </a:lnSpc>
            </a:pPr>
            <a:r>
              <a:rPr lang="sk-SK" sz="1200" i="1">
                <a:solidFill>
                  <a:srgbClr val="0F9D58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Product Manager - BUXUS</a:t>
            </a:r>
          </a:p>
          <a:p>
            <a:pPr>
              <a:lnSpc>
                <a:spcPct val="115000"/>
              </a:lnSpc>
            </a:pPr>
            <a:r>
              <a:rPr lang="sk-SK" sz="1200" i="1">
                <a:solidFill>
                  <a:srgbClr val="0F9D58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Analytics lead</a:t>
            </a:r>
          </a:p>
        </p:txBody>
      </p:sp>
      <p:sp>
        <p:nvSpPr>
          <p:cNvPr id="51204" name="Shape 330"/>
          <p:cNvSpPr txBox="1">
            <a:spLocks noChangeArrowheads="1"/>
          </p:cNvSpPr>
          <p:nvPr/>
        </p:nvSpPr>
        <p:spPr bwMode="auto">
          <a:xfrm>
            <a:off x="985838" y="2478088"/>
            <a:ext cx="72263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sk-SK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E-commerce riešenia a funkcie,</a:t>
            </a:r>
            <a:br>
              <a:rPr lang="sk-SK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sk-SK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Ktoré vám prinesú viac peňazí </a:t>
            </a:r>
          </a:p>
        </p:txBody>
      </p:sp>
      <p:cxnSp>
        <p:nvCxnSpPr>
          <p:cNvPr id="51205" name="Shape 331"/>
          <p:cNvCxnSpPr>
            <a:cxnSpLocks noChangeShapeType="1"/>
          </p:cNvCxnSpPr>
          <p:nvPr/>
        </p:nvCxnSpPr>
        <p:spPr bwMode="auto">
          <a:xfrm>
            <a:off x="4349750" y="2478088"/>
            <a:ext cx="557213" cy="0"/>
          </a:xfrm>
          <a:prstGeom prst="straightConnector1">
            <a:avLst/>
          </a:prstGeom>
          <a:noFill/>
          <a:ln w="9525">
            <a:solidFill>
              <a:srgbClr val="0F9D58"/>
            </a:solidFill>
            <a:round/>
            <a:headEnd type="none" w="lg" len="lg"/>
            <a:tailEnd type="none" w="lg" len="lg"/>
          </a:ln>
        </p:spPr>
      </p:cxnSp>
      <p:cxnSp>
        <p:nvCxnSpPr>
          <p:cNvPr id="51206" name="Shape 332"/>
          <p:cNvCxnSpPr>
            <a:cxnSpLocks noChangeShapeType="1"/>
          </p:cNvCxnSpPr>
          <p:nvPr/>
        </p:nvCxnSpPr>
        <p:spPr bwMode="auto">
          <a:xfrm>
            <a:off x="4349750" y="3871913"/>
            <a:ext cx="557213" cy="0"/>
          </a:xfrm>
          <a:prstGeom prst="straightConnector1">
            <a:avLst/>
          </a:prstGeom>
          <a:noFill/>
          <a:ln w="9525">
            <a:solidFill>
              <a:srgbClr val="0F9D58"/>
            </a:solidFill>
            <a:round/>
            <a:headEnd type="none" w="lg" len="lg"/>
            <a:tailEnd type="none" w="lg" len="lg"/>
          </a:ln>
        </p:spPr>
      </p:cxnSp>
      <p:pic>
        <p:nvPicPr>
          <p:cNvPr id="51207" name="Shape 333"/>
          <p:cNvPicPr preferRelativeResize="0">
            <a:picLocks noChangeAspect="1" noChangeArrowheads="1"/>
          </p:cNvPicPr>
          <p:nvPr/>
        </p:nvPicPr>
        <p:blipFill>
          <a:blip r:embed="rId4"/>
          <a:srcRect l="19112" r="18507" b="18732"/>
          <a:stretch>
            <a:fillRect/>
          </a:stretch>
        </p:blipFill>
        <p:spPr bwMode="auto">
          <a:xfrm>
            <a:off x="1843088" y="4665663"/>
            <a:ext cx="232886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396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Začnite v malom a pridávajte postupne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469900" y="1785938"/>
            <a:ext cx="4652963" cy="4340225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r>
              <a:rPr lang="en" sz="2000">
                <a:solidFill>
                  <a:schemeClr val="lt2"/>
                </a:solidFill>
              </a:rPr>
              <a:t>Základ:</a:t>
            </a:r>
          </a:p>
          <a:p>
            <a:pPr marL="457200" indent="-2286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buFont typeface="Source Sans Pro"/>
              <a:buChar char="●"/>
              <a:defRPr/>
            </a:pPr>
            <a:r>
              <a:rPr lang="en" sz="2000">
                <a:solidFill>
                  <a:schemeClr val="lt2"/>
                </a:solidFill>
              </a:rPr>
              <a:t>Pohodlný nákup</a:t>
            </a:r>
          </a:p>
          <a:p>
            <a:pPr marL="457200" indent="-2286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buFont typeface="Source Sans Pro"/>
              <a:buChar char="●"/>
              <a:defRPr/>
            </a:pPr>
            <a:r>
              <a:rPr lang="en" sz="2000">
                <a:solidFill>
                  <a:schemeClr val="lt2"/>
                </a:solidFill>
              </a:rPr>
              <a:t>Starostlivosť o zákazníka</a:t>
            </a:r>
          </a:p>
          <a:p>
            <a:pPr marL="457200" indent="-2286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buFont typeface="Source Sans Pro"/>
              <a:buChar char="●"/>
              <a:defRPr/>
            </a:pPr>
            <a:r>
              <a:rPr lang="en" sz="2000">
                <a:solidFill>
                  <a:schemeClr val="lt2"/>
                </a:solidFill>
              </a:rPr>
              <a:t>Rýchla a lacná doprava </a:t>
            </a:r>
          </a:p>
          <a:p>
            <a:pPr marL="457200" indent="-2286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buFont typeface="Source Sans Pro"/>
              <a:buChar char="●"/>
              <a:defRPr/>
            </a:pPr>
            <a:r>
              <a:rPr lang="en" sz="2000">
                <a:solidFill>
                  <a:schemeClr val="lt2"/>
                </a:solidFill>
              </a:rPr>
              <a:t>Prilákať zákazníkov</a:t>
            </a: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endParaRPr sz="2000">
              <a:solidFill>
                <a:schemeClr val="lt2"/>
              </a:solidFill>
            </a:endParaRP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endParaRPr sz="2000">
              <a:solidFill>
                <a:schemeClr val="lt2"/>
              </a:solidFill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69900" y="4071938"/>
            <a:ext cx="8591550" cy="1851025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r>
              <a:rPr lang="en" sz="2000">
                <a:solidFill>
                  <a:schemeClr val="lt2"/>
                </a:solidFill>
              </a:rPr>
              <a:t>Na zváženie:</a:t>
            </a:r>
          </a:p>
          <a:p>
            <a:pPr marL="457200" indent="-2286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buFont typeface="Source Sans Pro"/>
              <a:buChar char="●"/>
              <a:defRPr/>
            </a:pPr>
            <a:r>
              <a:rPr lang="en" sz="2000">
                <a:solidFill>
                  <a:schemeClr val="lt2"/>
                </a:solidFill>
              </a:rPr>
              <a:t>Platobné brány</a:t>
            </a:r>
          </a:p>
          <a:p>
            <a:pPr marL="457200" indent="-2286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buFont typeface="Source Sans Pro"/>
              <a:buChar char="●"/>
              <a:defRPr/>
            </a:pPr>
            <a:r>
              <a:rPr lang="en" sz="2000">
                <a:solidFill>
                  <a:schemeClr val="lt2"/>
                </a:solidFill>
              </a:rPr>
              <a:t>Žiadna registrácia (ani povinné prihlásenie)</a:t>
            </a:r>
          </a:p>
          <a:p>
            <a:pPr marL="457200" indent="-2286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buFont typeface="Source Sans Pro"/>
              <a:buChar char="●"/>
              <a:defRPr/>
            </a:pPr>
            <a:r>
              <a:rPr lang="en" sz="2000">
                <a:solidFill>
                  <a:schemeClr val="lt2"/>
                </a:solidFill>
              </a:rPr>
              <a:t>Dopravné možnosti (a pohodlný výber)</a:t>
            </a:r>
          </a:p>
          <a:p>
            <a:pPr marL="457200" indent="-2286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buFont typeface="Source Sans Pro"/>
              <a:buChar char="●"/>
              <a:defRPr/>
            </a:pPr>
            <a:r>
              <a:rPr lang="en" sz="2000">
                <a:solidFill>
                  <a:schemeClr val="lt2"/>
                </a:solidFill>
              </a:rPr>
              <a:t>Starostlivosť o zákazníka (online chat, poradňa, obrázky, popisy, články...)</a:t>
            </a:r>
          </a:p>
          <a:p>
            <a:pPr marL="457200" indent="-2286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buFont typeface="Source Sans Pro"/>
              <a:buChar char="●"/>
              <a:defRPr/>
            </a:pPr>
            <a:r>
              <a:rPr lang="en" sz="2000">
                <a:solidFill>
                  <a:schemeClr val="lt2"/>
                </a:solidFill>
              </a:rPr>
              <a:t>Tovar skladom</a:t>
            </a: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endParaRPr sz="2000">
              <a:solidFill>
                <a:schemeClr val="lt2"/>
              </a:solidFill>
            </a:endParaRP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endParaRPr sz="20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403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Čo </a:t>
            </a:r>
            <a:r>
              <a:rPr lang="sk-SK" sz="3600" i="1" smtClean="0"/>
              <a:t>naozaj </a:t>
            </a:r>
            <a:r>
              <a:rPr lang="sk-SK" sz="3600" smtClean="0"/>
              <a:t>potrebujete v MVP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469900" y="1785938"/>
            <a:ext cx="4652963" cy="4340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Vernostný systém?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Prepojenie na skladový / účtovný softvér?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Darčekové poukážky?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Množstevné zľavy?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Import produktov?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Celú šírku budúceho portfólia?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Web?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409"/>
          <p:cNvSpPr txBox="1">
            <a:spLocks noGrp="1"/>
          </p:cNvSpPr>
          <p:nvPr>
            <p:ph type="title"/>
          </p:nvPr>
        </p:nvSpPr>
        <p:spPr>
          <a:xfrm>
            <a:off x="457200" y="2692400"/>
            <a:ext cx="8229600" cy="11096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sk-SK" smtClean="0"/>
              <a:t>Čo viac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414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Rýchlosť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469900" y="1785938"/>
            <a:ext cx="8229600" cy="4340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Ovplyvňuje UX aj SEO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Určiť minimá a targety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Merať celkový trend a nadpriemerne pomalé stránky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Merať presnejšie</a:t>
            </a:r>
            <a:br>
              <a:rPr lang="sk-SK" sz="2000" smtClean="0">
                <a:solidFill>
                  <a:srgbClr val="75787B"/>
                </a:solidFill>
              </a:rPr>
            </a:br>
            <a:r>
              <a:rPr lang="sk-SK" sz="1000" smtClean="0">
                <a:solidFill>
                  <a:srgbClr val="75787B"/>
                </a:solidFill>
              </a:rPr>
              <a:t>(</a:t>
            </a:r>
            <a:r>
              <a:rPr lang="sk-SK" sz="1000" u="sng" smtClean="0">
                <a:solidFill>
                  <a:schemeClr val="hlink"/>
                </a:solidFill>
                <a:hlinkClick r:id="rId3"/>
              </a:rPr>
              <a:t>https://developers.google.com/analytics/devguides/collection/analyticsjs/field-reference#siteSpeedSampleRate</a:t>
            </a:r>
            <a:r>
              <a:rPr lang="sk-SK" sz="1000" smtClean="0">
                <a:solidFill>
                  <a:srgbClr val="75787B"/>
                </a:solidFill>
              </a:rPr>
              <a:t>)</a:t>
            </a: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22300" y="4148138"/>
            <a:ext cx="4065588" cy="2130425"/>
          </a:xfrm>
          <a:ln cap="flat">
            <a:solidFill>
              <a:srgbClr val="CCCCCC"/>
            </a:solidFill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marL="457200" indent="-2921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75787B"/>
              </a:buClr>
              <a:buSzPct val="100000"/>
              <a:buFont typeface="Source Sans Pro"/>
              <a:buChar char="●"/>
              <a:defRPr/>
            </a:pPr>
            <a:r>
              <a:rPr lang="en" sz="1000">
                <a:solidFill>
                  <a:srgbClr val="75787B"/>
                </a:solidFill>
              </a:rPr>
              <a:t>Rýchlosť bude meraná cez Google Analytics (vzorka "Site speed sample rate" sa zvýši zo štandardných 1% na desiatky percent, ideálne až 100 %, ak je to možné)</a:t>
            </a:r>
          </a:p>
          <a:p>
            <a:pPr marL="457200" indent="-2921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75787B"/>
              </a:buClr>
              <a:buSzPct val="100000"/>
              <a:buFont typeface="Source Sans Pro"/>
              <a:buChar char="●"/>
              <a:defRPr/>
            </a:pPr>
            <a:r>
              <a:rPr lang="en" sz="1000">
                <a:solidFill>
                  <a:srgbClr val="75787B"/>
                </a:solidFill>
              </a:rPr>
              <a:t>Page load time - 85% návštev do 7 sekúnd - spolu za kalendárny mesiac</a:t>
            </a:r>
          </a:p>
          <a:p>
            <a:pPr marL="457200" indent="-2921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75787B"/>
              </a:buClr>
              <a:buSzPct val="100000"/>
              <a:buFont typeface="Source Sans Pro"/>
              <a:buChar char="●"/>
              <a:defRPr/>
            </a:pPr>
            <a:r>
              <a:rPr lang="en" sz="1000">
                <a:solidFill>
                  <a:srgbClr val="75787B"/>
                </a:solidFill>
              </a:rPr>
              <a:t>Document interactive time - 85% do 5 sekúnd - spolu za kalendárny mesiac</a:t>
            </a:r>
          </a:p>
          <a:p>
            <a:pPr marL="457200" indent="-2921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75787B"/>
              </a:buClr>
              <a:buSzPct val="100000"/>
              <a:buFont typeface="Source Sans Pro"/>
              <a:buChar char="●"/>
              <a:defRPr/>
            </a:pPr>
            <a:r>
              <a:rPr lang="en" sz="1000">
                <a:solidFill>
                  <a:srgbClr val="75787B"/>
                </a:solidFill>
              </a:rPr>
              <a:t>Avg.Redirection time, Avg. Domain Lookup Time, Avg, Server Connection Time, Avg. Server Response Time, Avg. Page Download Time - súčet mesačných priemerov týchto hodnôt do 1 sekundy</a:t>
            </a:r>
          </a:p>
          <a:p>
            <a:pPr indent="52070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lt2"/>
              </a:buClr>
              <a:buSzPct val="100000"/>
              <a:defRPr/>
            </a:pPr>
            <a:endParaRPr sz="1000">
              <a:solidFill>
                <a:srgbClr val="75787B"/>
              </a:solidFill>
            </a:endParaRP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hape 421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SSL (https://)</a:t>
            </a:r>
          </a:p>
        </p:txBody>
      </p:sp>
      <p:sp>
        <p:nvSpPr>
          <p:cNvPr id="77826" name="Shape 422"/>
          <p:cNvSpPr txBox="1">
            <a:spLocks noGrp="1"/>
          </p:cNvSpPr>
          <p:nvPr>
            <p:ph type="body" idx="1"/>
          </p:nvPr>
        </p:nvSpPr>
        <p:spPr>
          <a:xfrm>
            <a:off x="469900" y="1785938"/>
            <a:ext cx="8229600" cy="4340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Bezpečnosť (a dôveryhodnosť)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SEO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Niekedy aj rýchlosť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Shape 4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8" y="1711325"/>
            <a:ext cx="354647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Shape 428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Navigácia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469900" y="1785938"/>
            <a:ext cx="3976688" cy="4340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“Overcategorization”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Flexibilita pre marketérov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Navigácia ako nástroj marketingu</a:t>
            </a:r>
          </a:p>
        </p:txBody>
      </p:sp>
      <p:pic>
        <p:nvPicPr>
          <p:cNvPr id="79876" name="Shape 4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8" y="1711325"/>
            <a:ext cx="3546475" cy="1893888"/>
          </a:xfrm>
          <a:prstGeom prst="rect">
            <a:avLst/>
          </a:prstGeom>
          <a:noFill/>
          <a:ln w="9525">
            <a:solidFill>
              <a:srgbClr val="CCCCCC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hape 435"/>
          <p:cNvSpPr txBox="1">
            <a:spLocks noGrp="1"/>
          </p:cNvSpPr>
          <p:nvPr>
            <p:ph type="title"/>
          </p:nvPr>
        </p:nvSpPr>
        <p:spPr>
          <a:xfrm>
            <a:off x="457200" y="2692400"/>
            <a:ext cx="8229600" cy="11096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sk-SK" smtClean="0"/>
              <a:t>NAVIGÁCIA</a:t>
            </a:r>
            <a:br>
              <a:rPr lang="sk-SK" smtClean="0"/>
            </a:br>
            <a:r>
              <a:rPr lang="sk-SK" smtClean="0"/>
              <a:t>Dynamické kategórie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hape 440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E-shop odzrkadľuje hierarchický katalóg...</a:t>
            </a:r>
          </a:p>
        </p:txBody>
      </p:sp>
      <p:pic>
        <p:nvPicPr>
          <p:cNvPr id="83970" name="Shape 44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76538"/>
            <a:ext cx="2286000" cy="2066925"/>
          </a:xfrm>
          <a:prstGeom prst="rect">
            <a:avLst/>
          </a:prstGeom>
          <a:noFill/>
          <a:ln w="28575">
            <a:solidFill>
              <a:srgbClr val="0F9D58"/>
            </a:solidFill>
            <a:round/>
            <a:headEnd/>
            <a:tailEnd/>
          </a:ln>
        </p:spPr>
      </p:pic>
      <p:pic>
        <p:nvPicPr>
          <p:cNvPr id="83971" name="Shape 442"/>
          <p:cNvPicPr preferRelativeResize="0">
            <a:picLocks noChangeAspect="1" noChangeArrowheads="1"/>
          </p:cNvPicPr>
          <p:nvPr/>
        </p:nvPicPr>
        <p:blipFill>
          <a:blip r:embed="rId4"/>
          <a:srcRect r="62680"/>
          <a:stretch>
            <a:fillRect/>
          </a:stretch>
        </p:blipFill>
        <p:spPr bwMode="auto">
          <a:xfrm>
            <a:off x="3235325" y="1566863"/>
            <a:ext cx="2157413" cy="4486275"/>
          </a:xfrm>
          <a:prstGeom prst="rect">
            <a:avLst/>
          </a:prstGeom>
          <a:noFill/>
          <a:ln w="28575">
            <a:solidFill>
              <a:srgbClr val="0F9D58"/>
            </a:solidFill>
            <a:round/>
            <a:headEnd/>
            <a:tailEnd/>
          </a:ln>
        </p:spPr>
      </p:pic>
      <p:pic>
        <p:nvPicPr>
          <p:cNvPr id="83972" name="Shape 44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9938" y="1671638"/>
            <a:ext cx="2895600" cy="4276725"/>
          </a:xfrm>
          <a:prstGeom prst="rect">
            <a:avLst/>
          </a:prstGeom>
          <a:noFill/>
          <a:ln w="28575">
            <a:solidFill>
              <a:srgbClr val="0F9D58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448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...ale zákazníci hľadajú inak</a:t>
            </a:r>
          </a:p>
        </p:txBody>
      </p:sp>
      <p:pic>
        <p:nvPicPr>
          <p:cNvPr id="86018" name="Shape 44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" y="2728913"/>
            <a:ext cx="7353300" cy="1400175"/>
          </a:xfrm>
          <a:prstGeom prst="rect">
            <a:avLst/>
          </a:prstGeom>
          <a:noFill/>
          <a:ln w="9525">
            <a:solidFill>
              <a:srgbClr val="CCCCCC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hape 454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Dynamické kategórie</a:t>
            </a:r>
          </a:p>
        </p:txBody>
      </p:sp>
      <p:sp>
        <p:nvSpPr>
          <p:cNvPr id="88066" name="Shape 455"/>
          <p:cNvSpPr txBox="1">
            <a:spLocks noGrp="1"/>
          </p:cNvSpPr>
          <p:nvPr>
            <p:ph type="body" idx="1"/>
          </p:nvPr>
        </p:nvSpPr>
        <p:spPr>
          <a:xfrm>
            <a:off x="469900" y="1328738"/>
            <a:ext cx="8229600" cy="4340225"/>
          </a:xfrm>
        </p:spPr>
        <p:txBody>
          <a:bodyPr/>
          <a:lstStyle/>
          <a:p>
            <a:pPr marL="457200" indent="-22860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  <a:buFont typeface="Source Sans Pro"/>
              <a:buChar char="●"/>
            </a:pPr>
            <a:r>
              <a:rPr lang="sk-SK" sz="2000" smtClean="0">
                <a:solidFill>
                  <a:srgbClr val="75787B"/>
                </a:solidFill>
              </a:rPr>
              <a:t>umožňujú rýchlo reagovať na vývoj na trhu a správanie zákazníkov</a:t>
            </a:r>
          </a:p>
          <a:p>
            <a:pPr marL="457200" indent="-22860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  <a:buFont typeface="Source Sans Pro"/>
              <a:buChar char="●"/>
            </a:pPr>
            <a:r>
              <a:rPr lang="sk-SK" sz="2000" smtClean="0">
                <a:solidFill>
                  <a:srgbClr val="75787B"/>
                </a:solidFill>
              </a:rPr>
              <a:t>bez zásahu programátora</a:t>
            </a:r>
          </a:p>
          <a:p>
            <a:pPr marL="457200" indent="-22860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  <a:buFont typeface="Source Sans Pro"/>
              <a:buChar char="●"/>
            </a:pPr>
            <a:r>
              <a:rPr lang="sk-SK" sz="2000" smtClean="0">
                <a:solidFill>
                  <a:srgbClr val="75787B"/>
                </a:solidFill>
              </a:rPr>
              <a:t>pomáhajú </a:t>
            </a:r>
            <a:r>
              <a:rPr lang="sk-SK" sz="2000" b="1" smtClean="0">
                <a:solidFill>
                  <a:srgbClr val="75787B"/>
                </a:solidFill>
              </a:rPr>
              <a:t>akvizícii</a:t>
            </a:r>
            <a:r>
              <a:rPr lang="sk-SK" sz="2000" smtClean="0">
                <a:solidFill>
                  <a:srgbClr val="75787B"/>
                </a:solidFill>
              </a:rPr>
              <a:t> (pri SEO aj PPC kampaniach)</a:t>
            </a:r>
          </a:p>
          <a:p>
            <a:pPr marL="457200" indent="-22860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  <a:buFont typeface="Source Sans Pro"/>
              <a:buChar char="●"/>
            </a:pPr>
            <a:r>
              <a:rPr lang="sk-SK" sz="2000" smtClean="0">
                <a:solidFill>
                  <a:srgbClr val="75787B"/>
                </a:solidFill>
              </a:rPr>
              <a:t>aj </a:t>
            </a:r>
            <a:r>
              <a:rPr lang="sk-SK" sz="2000" b="1" smtClean="0">
                <a:solidFill>
                  <a:srgbClr val="75787B"/>
                </a:solidFill>
              </a:rPr>
              <a:t>konverzii</a:t>
            </a:r>
            <a:r>
              <a:rPr lang="sk-SK" sz="2000" smtClean="0">
                <a:solidFill>
                  <a:srgbClr val="75787B"/>
                </a:solidFill>
              </a:rPr>
              <a:t> </a:t>
            </a:r>
          </a:p>
        </p:txBody>
      </p:sp>
      <p:pic>
        <p:nvPicPr>
          <p:cNvPr id="456" name="Shape 456"/>
          <p:cNvPicPr preferRelativeResize="0">
            <a:picLocks noChangeAspect="1" noChangeArrowheads="1"/>
          </p:cNvPicPr>
          <p:nvPr/>
        </p:nvPicPr>
        <p:blipFill>
          <a:blip r:embed="rId3"/>
          <a:srcRect l="1025" r="2245"/>
          <a:stretch>
            <a:fillRect/>
          </a:stretch>
        </p:blipFill>
        <p:spPr bwMode="auto">
          <a:xfrm>
            <a:off x="158750" y="3119438"/>
            <a:ext cx="8843963" cy="3400425"/>
          </a:xfrm>
          <a:prstGeom prst="rect">
            <a:avLst/>
          </a:prstGeom>
          <a:noFill/>
          <a:ln w="9525">
            <a:solidFill>
              <a:srgbClr val="CCCCCC"/>
            </a:solidFill>
            <a:round/>
            <a:headEnd/>
            <a:tailEnd/>
          </a:ln>
        </p:spPr>
      </p:pic>
      <p:pic>
        <p:nvPicPr>
          <p:cNvPr id="457" name="Shape 45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4213" y="2590800"/>
            <a:ext cx="4257675" cy="3152775"/>
          </a:xfrm>
          <a:prstGeom prst="rect">
            <a:avLst/>
          </a:prstGeom>
          <a:noFill/>
          <a:ln w="28575">
            <a:solidFill>
              <a:srgbClr val="FFDE7C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338"/>
          <p:cNvSpPr txBox="1">
            <a:spLocks noGrp="1"/>
          </p:cNvSpPr>
          <p:nvPr>
            <p:ph type="title"/>
          </p:nvPr>
        </p:nvSpPr>
        <p:spPr>
          <a:xfrm>
            <a:off x="457200" y="2692400"/>
            <a:ext cx="8229600" cy="11096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sk-SK" smtClean="0"/>
              <a:t>Kto to pred vami stojí?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hape 462"/>
          <p:cNvSpPr txBox="1">
            <a:spLocks noGrp="1"/>
          </p:cNvSpPr>
          <p:nvPr>
            <p:ph type="title"/>
          </p:nvPr>
        </p:nvSpPr>
        <p:spPr>
          <a:xfrm>
            <a:off x="457200" y="2692400"/>
            <a:ext cx="8229600" cy="11096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sk-SK" smtClean="0"/>
              <a:t>NAVIGÁCIA</a:t>
            </a:r>
            <a:br>
              <a:rPr lang="sk-SK" smtClean="0"/>
            </a:br>
            <a:r>
              <a:rPr lang="sk-SK" smtClean="0"/>
              <a:t>Evolúcia fazetového filtru</a:t>
            </a:r>
            <a:br>
              <a:rPr lang="sk-SK" smtClean="0"/>
            </a:br>
            <a:r>
              <a:rPr lang="sk-SK" sz="3000" i="1" smtClean="0"/>
              <a:t>Porovnanie nášho filtru (číslo 4) s inými e-shopmi</a:t>
            </a:r>
            <a:r>
              <a:rPr lang="sk-SK" smtClean="0"/>
              <a:t> </a:t>
            </a:r>
            <a:br>
              <a:rPr lang="sk-SK" smtClean="0"/>
            </a:br>
            <a:endParaRPr lang="sk-SK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hape 467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1 Zle použiteľný filter</a:t>
            </a:r>
          </a:p>
        </p:txBody>
      </p:sp>
      <p:pic>
        <p:nvPicPr>
          <p:cNvPr id="92162" name="Shape 46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8" y="1236663"/>
            <a:ext cx="7867650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9" name="Shape 469"/>
          <p:cNvSpPr>
            <a:spLocks noChangeArrowheads="1"/>
          </p:cNvSpPr>
          <p:nvPr/>
        </p:nvSpPr>
        <p:spPr bwMode="auto">
          <a:xfrm>
            <a:off x="4197350" y="4516438"/>
            <a:ext cx="2970213" cy="857250"/>
          </a:xfrm>
          <a:prstGeom prst="upArrowCallout">
            <a:avLst>
              <a:gd name="adj1" fmla="val 25024"/>
              <a:gd name="adj2" fmla="val 25008"/>
              <a:gd name="adj3" fmla="val 25000"/>
              <a:gd name="adj4" fmla="val 64977"/>
            </a:avLst>
          </a:prstGeom>
          <a:solidFill>
            <a:srgbClr val="FFDE7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sk-SK" sz="1800"/>
              <a:t>technické chyby</a:t>
            </a:r>
          </a:p>
        </p:txBody>
      </p:sp>
      <p:sp>
        <p:nvSpPr>
          <p:cNvPr id="470" name="Shape 470"/>
          <p:cNvSpPr>
            <a:spLocks noChangeArrowheads="1"/>
          </p:cNvSpPr>
          <p:nvPr/>
        </p:nvSpPr>
        <p:spPr bwMode="auto">
          <a:xfrm>
            <a:off x="3111500" y="5929313"/>
            <a:ext cx="4205288" cy="1141412"/>
          </a:xfrm>
          <a:prstGeom prst="leftArrow">
            <a:avLst>
              <a:gd name="adj1" fmla="val 50000"/>
              <a:gd name="adj2" fmla="val 49925"/>
            </a:avLst>
          </a:prstGeom>
          <a:solidFill>
            <a:srgbClr val="FFDE7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sk-SK" sz="2000">
                <a:latin typeface="Source Sans Pro"/>
                <a:ea typeface="Source Sans Pro"/>
                <a:cs typeface="Source Sans Pro"/>
                <a:sym typeface="Source Sans Pro"/>
              </a:rPr>
              <a:t>treba klikať “Použiť” - je to pomalšie a zle viditeľné</a:t>
            </a:r>
          </a:p>
        </p:txBody>
      </p:sp>
      <p:sp>
        <p:nvSpPr>
          <p:cNvPr id="92165" name="Shape 471"/>
          <p:cNvSpPr txBox="1">
            <a:spLocks noChangeArrowheads="1"/>
          </p:cNvSpPr>
          <p:nvPr/>
        </p:nvSpPr>
        <p:spPr bwMode="auto">
          <a:xfrm>
            <a:off x="6437313" y="1020763"/>
            <a:ext cx="2614612" cy="9858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sk-SK" sz="1800"/>
              <a:t>Reálny príklad z cudzieho webu - nie je z dieľne ui42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Shape 47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1263"/>
            <a:ext cx="91440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Shape 477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2 Lepší filter, ale stále to nie je ono</a:t>
            </a:r>
          </a:p>
        </p:txBody>
      </p:sp>
      <p:sp>
        <p:nvSpPr>
          <p:cNvPr id="478" name="Shape 478"/>
          <p:cNvSpPr>
            <a:spLocks noChangeArrowheads="1"/>
          </p:cNvSpPr>
          <p:nvPr/>
        </p:nvSpPr>
        <p:spPr bwMode="auto">
          <a:xfrm>
            <a:off x="396875" y="3800475"/>
            <a:ext cx="2616200" cy="30575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pic>
        <p:nvPicPr>
          <p:cNvPr id="479" name="Shape 47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450" y="4048125"/>
            <a:ext cx="2049463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" name="Shape 480"/>
          <p:cNvSpPr>
            <a:spLocks noChangeArrowheads="1"/>
          </p:cNvSpPr>
          <p:nvPr/>
        </p:nvSpPr>
        <p:spPr bwMode="auto">
          <a:xfrm>
            <a:off x="2857500" y="5427663"/>
            <a:ext cx="3949700" cy="898525"/>
          </a:xfrm>
          <a:prstGeom prst="leftArrow">
            <a:avLst>
              <a:gd name="adj1" fmla="val 50000"/>
              <a:gd name="adj2" fmla="val 49981"/>
            </a:avLst>
          </a:prstGeom>
          <a:solidFill>
            <a:srgbClr val="FFDE7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sk-SK" sz="2000">
                <a:latin typeface="Source Sans Pro"/>
                <a:ea typeface="Source Sans Pro"/>
                <a:cs typeface="Source Sans Pro"/>
                <a:sym typeface="Source Sans Pro"/>
              </a:rPr>
              <a:t>ťažkopádne nastavenie rozpätia</a:t>
            </a:r>
          </a:p>
        </p:txBody>
      </p:sp>
      <p:sp>
        <p:nvSpPr>
          <p:cNvPr id="94214" name="Shape 481"/>
          <p:cNvSpPr txBox="1">
            <a:spLocks noChangeArrowheads="1"/>
          </p:cNvSpPr>
          <p:nvPr/>
        </p:nvSpPr>
        <p:spPr bwMode="auto">
          <a:xfrm>
            <a:off x="6437313" y="1249363"/>
            <a:ext cx="2614612" cy="9858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sk-SK" sz="1800"/>
              <a:t>Reálny príklad z cudzieho webu - nie je z dieľne ui42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Shape 48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17650"/>
            <a:ext cx="91440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Shape 487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3 Filter slúži tiež ako cieľ PPC kampane</a:t>
            </a:r>
          </a:p>
        </p:txBody>
      </p:sp>
      <p:sp>
        <p:nvSpPr>
          <p:cNvPr id="488" name="Shape 488"/>
          <p:cNvSpPr>
            <a:spLocks noChangeArrowheads="1"/>
          </p:cNvSpPr>
          <p:nvPr/>
        </p:nvSpPr>
        <p:spPr bwMode="auto">
          <a:xfrm>
            <a:off x="3932238" y="2165350"/>
            <a:ext cx="4508500" cy="2289175"/>
          </a:xfrm>
          <a:prstGeom prst="upArrowCallout">
            <a:avLst>
              <a:gd name="adj1" fmla="val 25002"/>
              <a:gd name="adj2" fmla="val 25002"/>
              <a:gd name="adj3" fmla="val 25000"/>
              <a:gd name="adj4" fmla="val 64977"/>
            </a:avLst>
          </a:prstGeom>
          <a:solidFill>
            <a:srgbClr val="FFDE7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sk-SK" sz="1800"/>
              <a:t>Zvolený filter sa dá použiť ako cieľová stránka pre Adwords kampane.</a:t>
            </a:r>
            <a:br>
              <a:rPr lang="sk-SK" sz="1800"/>
            </a:br>
            <a:r>
              <a:rPr lang="sk-SK" sz="1800"/>
              <a:t>Napríklad “LED televízory do 500 eur”</a:t>
            </a:r>
          </a:p>
        </p:txBody>
      </p:sp>
      <p:sp>
        <p:nvSpPr>
          <p:cNvPr id="489" name="Shape 489"/>
          <p:cNvSpPr>
            <a:spLocks noChangeArrowheads="1"/>
          </p:cNvSpPr>
          <p:nvPr/>
        </p:nvSpPr>
        <p:spPr bwMode="auto">
          <a:xfrm>
            <a:off x="1608138" y="4454525"/>
            <a:ext cx="6664325" cy="1271588"/>
          </a:xfrm>
          <a:prstGeom prst="leftArrow">
            <a:avLst>
              <a:gd name="adj1" fmla="val 50000"/>
              <a:gd name="adj2" fmla="val 50056"/>
            </a:avLst>
          </a:prstGeom>
          <a:solidFill>
            <a:srgbClr val="FFDE7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sk-SK" sz="1800"/>
              <a:t>Úzke cielenie kampaní zvyšuje ich efektivitu a ziskovosť </a:t>
            </a:r>
          </a:p>
        </p:txBody>
      </p:sp>
      <p:sp>
        <p:nvSpPr>
          <p:cNvPr id="96261" name="Shape 490"/>
          <p:cNvSpPr txBox="1">
            <a:spLocks noChangeArrowheads="1"/>
          </p:cNvSpPr>
          <p:nvPr/>
        </p:nvSpPr>
        <p:spPr bwMode="auto">
          <a:xfrm>
            <a:off x="6437313" y="1249363"/>
            <a:ext cx="2614612" cy="9858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sk-SK" sz="1800"/>
              <a:t>Reálny príklad z cudzieho webu - nie je z dieľne ui42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Shape 49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95438"/>
            <a:ext cx="9144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Shape 496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4 Filter ako cieľ pre SEO </a:t>
            </a:r>
          </a:p>
        </p:txBody>
      </p:sp>
      <p:sp>
        <p:nvSpPr>
          <p:cNvPr id="497" name="Shape 497"/>
          <p:cNvSpPr>
            <a:spLocks noChangeArrowheads="1"/>
          </p:cNvSpPr>
          <p:nvPr/>
        </p:nvSpPr>
        <p:spPr bwMode="auto">
          <a:xfrm>
            <a:off x="893763" y="1828800"/>
            <a:ext cx="3527425" cy="1433513"/>
          </a:xfrm>
          <a:prstGeom prst="upArrowCallout">
            <a:avLst>
              <a:gd name="adj1" fmla="val 24971"/>
              <a:gd name="adj2" fmla="val 24983"/>
              <a:gd name="adj3" fmla="val 25000"/>
              <a:gd name="adj4" fmla="val 64977"/>
            </a:avLst>
          </a:prstGeom>
          <a:solidFill>
            <a:srgbClr val="FFDE7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sk-SK" sz="1800"/>
              <a:t>Na základe filtru sa generuje URL, ktorej rozumie Google aj človek</a:t>
            </a:r>
          </a:p>
        </p:txBody>
      </p:sp>
      <p:sp>
        <p:nvSpPr>
          <p:cNvPr id="498" name="Shape 498"/>
          <p:cNvSpPr>
            <a:spLocks noChangeArrowheads="1"/>
          </p:cNvSpPr>
          <p:nvPr/>
        </p:nvSpPr>
        <p:spPr bwMode="auto">
          <a:xfrm>
            <a:off x="1682750" y="4443413"/>
            <a:ext cx="703263" cy="423862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DE7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499" name="Shape 499"/>
          <p:cNvSpPr>
            <a:spLocks noChangeArrowheads="1"/>
          </p:cNvSpPr>
          <p:nvPr/>
        </p:nvSpPr>
        <p:spPr bwMode="auto">
          <a:xfrm>
            <a:off x="1492250" y="5092700"/>
            <a:ext cx="703263" cy="423863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DE7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sk-SK"/>
          </a:p>
        </p:txBody>
      </p:sp>
      <p:sp>
        <p:nvSpPr>
          <p:cNvPr id="500" name="Shape 500"/>
          <p:cNvSpPr>
            <a:spLocks noChangeArrowheads="1"/>
          </p:cNvSpPr>
          <p:nvPr/>
        </p:nvSpPr>
        <p:spPr bwMode="auto">
          <a:xfrm>
            <a:off x="2882900" y="3938588"/>
            <a:ext cx="3527425" cy="1431925"/>
          </a:xfrm>
          <a:prstGeom prst="upArrowCallout">
            <a:avLst>
              <a:gd name="adj1" fmla="val 24999"/>
              <a:gd name="adj2" fmla="val 25011"/>
              <a:gd name="adj3" fmla="val 25000"/>
              <a:gd name="adj4" fmla="val 64977"/>
            </a:avLst>
          </a:prstGeom>
          <a:solidFill>
            <a:srgbClr val="FFDE7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sk-SK" sz="1800"/>
              <a:t>Okrem URL sa generujú ďalšie prvky dôležité pre SEO (H1 nadpis, meta description...)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hape 505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Kvalitný fazetový filter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body" idx="4294967295"/>
          </p:nvPr>
        </p:nvSpPr>
        <p:spPr>
          <a:xfrm>
            <a:off x="469900" y="1785938"/>
            <a:ext cx="8229600" cy="4340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buClr>
                <a:srgbClr val="75787B"/>
              </a:buClr>
              <a:buFont typeface="Source Sans Pro"/>
              <a:buNone/>
            </a:pPr>
            <a:r>
              <a:rPr lang="sk-SK" sz="2400" smtClean="0">
                <a:solidFill>
                  <a:srgbClr val="75787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Podporí SEO &gt; akvizícia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Clr>
                <a:srgbClr val="75787B"/>
              </a:buClr>
              <a:buFont typeface="Source Sans Pro"/>
              <a:buNone/>
            </a:pPr>
            <a:r>
              <a:rPr lang="sk-SK" sz="2400" smtClean="0">
                <a:solidFill>
                  <a:srgbClr val="75787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Podporí platené kampane &gt; akvizícia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Clr>
                <a:srgbClr val="75787B"/>
              </a:buClr>
              <a:buFont typeface="Source Sans Pro"/>
              <a:buNone/>
            </a:pPr>
            <a:r>
              <a:rPr lang="sk-SK" sz="2400" smtClean="0">
                <a:solidFill>
                  <a:srgbClr val="75787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Pomôže zákazníkovi rýchlo nájsť, čo hľadá &gt; konverzia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Clr>
                <a:srgbClr val="75787B"/>
              </a:buClr>
              <a:buFont typeface="Source Sans Pro"/>
              <a:buNone/>
            </a:pPr>
            <a:r>
              <a:rPr lang="sk-SK" sz="2400" smtClean="0">
                <a:solidFill>
                  <a:srgbClr val="75787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 zoraďovaní zohladní ziskovosť &gt; zisk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hape 511"/>
          <p:cNvSpPr txBox="1">
            <a:spLocks noGrp="1"/>
          </p:cNvSpPr>
          <p:nvPr>
            <p:ph type="title"/>
          </p:nvPr>
        </p:nvSpPr>
        <p:spPr>
          <a:xfrm>
            <a:off x="457200" y="2692400"/>
            <a:ext cx="8229600" cy="11096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sk-SK" smtClean="0"/>
              <a:t>Rozvoj e-shopu vďaka dátam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hape 516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000" smtClean="0"/>
              <a:t>Dáta, ktoré o produktoch e-shopy bežne vedia</a:t>
            </a:r>
          </a:p>
        </p:txBody>
      </p:sp>
      <p:pic>
        <p:nvPicPr>
          <p:cNvPr id="104450" name="Shape 517"/>
          <p:cNvPicPr preferRelativeResize="0">
            <a:picLocks noChangeAspect="1" noChangeArrowheads="1"/>
          </p:cNvPicPr>
          <p:nvPr/>
        </p:nvPicPr>
        <p:blipFill>
          <a:blip r:embed="rId3"/>
          <a:srcRect l="3323" t="645" r="15782"/>
          <a:stretch>
            <a:fillRect/>
          </a:stretch>
        </p:blipFill>
        <p:spPr bwMode="auto">
          <a:xfrm>
            <a:off x="509588" y="1309688"/>
            <a:ext cx="1957387" cy="3387725"/>
          </a:xfrm>
          <a:prstGeom prst="rect">
            <a:avLst/>
          </a:prstGeom>
          <a:noFill/>
          <a:ln w="9525">
            <a:solidFill>
              <a:srgbClr val="B7B7B7"/>
            </a:solidFill>
            <a:round/>
            <a:headEnd/>
            <a:tailEnd/>
          </a:ln>
        </p:spPr>
      </p:pic>
      <p:pic>
        <p:nvPicPr>
          <p:cNvPr id="104451" name="Shape 518"/>
          <p:cNvPicPr preferRelativeResize="0">
            <a:picLocks noChangeAspect="1" noChangeArrowheads="1"/>
          </p:cNvPicPr>
          <p:nvPr/>
        </p:nvPicPr>
        <p:blipFill>
          <a:blip r:embed="rId4"/>
          <a:srcRect l="1495" t="1434" r="55634" b="1666"/>
          <a:stretch>
            <a:fillRect/>
          </a:stretch>
        </p:blipFill>
        <p:spPr bwMode="auto">
          <a:xfrm>
            <a:off x="4687888" y="1319213"/>
            <a:ext cx="1922462" cy="3424237"/>
          </a:xfrm>
          <a:prstGeom prst="rect">
            <a:avLst/>
          </a:prstGeom>
          <a:noFill/>
          <a:ln w="9525">
            <a:solidFill>
              <a:srgbClr val="B7B7B7"/>
            </a:solidFill>
            <a:round/>
            <a:headEnd/>
            <a:tailEnd/>
          </a:ln>
        </p:spPr>
      </p:pic>
      <p:pic>
        <p:nvPicPr>
          <p:cNvPr id="104452" name="Shape 519"/>
          <p:cNvPicPr preferRelativeResize="0">
            <a:picLocks noChangeAspect="1" noChangeArrowheads="1"/>
          </p:cNvPicPr>
          <p:nvPr/>
        </p:nvPicPr>
        <p:blipFill>
          <a:blip r:embed="rId5"/>
          <a:srcRect l="3230" t="1785" r="4704" b="1707"/>
          <a:stretch>
            <a:fillRect/>
          </a:stretch>
        </p:blipFill>
        <p:spPr bwMode="auto">
          <a:xfrm>
            <a:off x="2605088" y="1316038"/>
            <a:ext cx="1990725" cy="3732212"/>
          </a:xfrm>
          <a:prstGeom prst="rect">
            <a:avLst/>
          </a:prstGeom>
          <a:noFill/>
          <a:ln w="9525">
            <a:solidFill>
              <a:srgbClr val="B7B7B7"/>
            </a:solidFill>
            <a:round/>
            <a:headEnd/>
            <a:tailEnd/>
          </a:ln>
        </p:spPr>
      </p:pic>
      <p:pic>
        <p:nvPicPr>
          <p:cNvPr id="104453" name="Shape 520"/>
          <p:cNvPicPr preferRelativeResize="0">
            <a:picLocks noChangeAspect="1" noChangeArrowheads="1"/>
          </p:cNvPicPr>
          <p:nvPr/>
        </p:nvPicPr>
        <p:blipFill>
          <a:blip r:embed="rId6"/>
          <a:srcRect l="1790" t="1791" r="22360" b="1355"/>
          <a:stretch>
            <a:fillRect/>
          </a:stretch>
        </p:blipFill>
        <p:spPr bwMode="auto">
          <a:xfrm>
            <a:off x="6759575" y="1327150"/>
            <a:ext cx="1990725" cy="5405438"/>
          </a:xfrm>
          <a:prstGeom prst="rect">
            <a:avLst/>
          </a:prstGeom>
          <a:noFill/>
          <a:ln w="9525">
            <a:solidFill>
              <a:srgbClr val="B7B7B7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hape 525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000" smtClean="0"/>
              <a:t>Dáta, ktoré marketérom dá “bežný” eshop</a:t>
            </a:r>
          </a:p>
        </p:txBody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469900" y="1785938"/>
            <a:ext cx="8229600" cy="4340225"/>
          </a:xfrm>
          <a:solidFill>
            <a:srgbClr val="EFEFEF"/>
          </a:solidFill>
        </p:spPr>
        <p:txBody>
          <a:bodyPr>
            <a:noAutofit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r>
              <a:rPr lang="en" sz="2000">
                <a:solidFill>
                  <a:schemeClr val="lt2"/>
                </a:solidFill>
              </a:rPr>
              <a:t>Pri impresii produktu,  vložení do košíku</a:t>
            </a:r>
          </a:p>
          <a:p>
            <a:pPr marL="457200" indent="-2286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buFont typeface="Source Sans Pro"/>
              <a:buChar char="●"/>
              <a:defRPr/>
            </a:pPr>
            <a:r>
              <a:rPr lang="en" sz="2000">
                <a:solidFill>
                  <a:schemeClr val="lt2"/>
                </a:solidFill>
              </a:rPr>
              <a:t>nič</a:t>
            </a: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endParaRPr sz="2000">
              <a:solidFill>
                <a:schemeClr val="lt2"/>
              </a:solidFill>
            </a:endParaRP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r>
              <a:rPr lang="en" sz="2000">
                <a:solidFill>
                  <a:schemeClr val="lt2"/>
                </a:solidFill>
              </a:rPr>
              <a:t>Pri otvorení detailu produktu</a:t>
            </a:r>
          </a:p>
          <a:p>
            <a:pPr marL="457200" indent="-2286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buFont typeface="Source Sans Pro"/>
              <a:buChar char="●"/>
              <a:defRPr/>
            </a:pPr>
            <a:r>
              <a:rPr lang="en" sz="2000">
                <a:solidFill>
                  <a:schemeClr val="lt2"/>
                </a:solidFill>
              </a:rPr>
              <a:t>Názov stránky (nie produktu)</a:t>
            </a:r>
          </a:p>
          <a:p>
            <a:pPr marL="457200" indent="-2286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buFont typeface="Source Sans Pro"/>
              <a:buChar char="●"/>
              <a:defRPr/>
            </a:pPr>
            <a:r>
              <a:rPr lang="en" sz="2000">
                <a:solidFill>
                  <a:schemeClr val="lt2"/>
                </a:solidFill>
              </a:rPr>
              <a:t>URL stránky</a:t>
            </a: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endParaRPr sz="2000">
              <a:solidFill>
                <a:schemeClr val="lt2"/>
              </a:solidFill>
            </a:endParaRPr>
          </a:p>
        </p:txBody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5219700" y="1785938"/>
            <a:ext cx="3160713" cy="4340225"/>
          </a:xfrm>
          <a:solidFill>
            <a:srgbClr val="EFEFEF"/>
          </a:solidFill>
        </p:spPr>
        <p:txBody>
          <a:bodyPr>
            <a:noAutofit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r>
              <a:rPr lang="en" sz="2000">
                <a:solidFill>
                  <a:schemeClr val="lt2"/>
                </a:solidFill>
              </a:rPr>
              <a:t>Pri nákupe</a:t>
            </a:r>
          </a:p>
          <a:p>
            <a:pPr marL="457200" indent="-2286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buFont typeface="Source Sans Pro"/>
              <a:buChar char="●"/>
              <a:defRPr/>
            </a:pPr>
            <a:r>
              <a:rPr lang="en" sz="2000">
                <a:solidFill>
                  <a:schemeClr val="lt2"/>
                </a:solidFill>
              </a:rPr>
              <a:t>Názov produktu</a:t>
            </a:r>
          </a:p>
          <a:p>
            <a:pPr marL="457200" indent="-2286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buFont typeface="Source Sans Pro"/>
              <a:buChar char="●"/>
              <a:defRPr/>
            </a:pPr>
            <a:r>
              <a:rPr lang="en" sz="2000">
                <a:solidFill>
                  <a:schemeClr val="lt2"/>
                </a:solidFill>
              </a:rPr>
              <a:t>ID produktu</a:t>
            </a:r>
          </a:p>
          <a:p>
            <a:pPr marL="457200" indent="-2286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buFont typeface="Source Sans Pro"/>
              <a:buChar char="●"/>
              <a:defRPr/>
            </a:pPr>
            <a:r>
              <a:rPr lang="en" sz="2000">
                <a:solidFill>
                  <a:schemeClr val="lt2"/>
                </a:solidFill>
              </a:rPr>
              <a:t>Cena produktu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hape 532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000" smtClean="0"/>
              <a:t>Dáta, ktoré môžete posielať do GA</a:t>
            </a:r>
          </a:p>
        </p:txBody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469900" y="1785938"/>
            <a:ext cx="8586788" cy="4340225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endParaRPr sz="2000" b="1">
              <a:solidFill>
                <a:schemeClr val="lt2"/>
              </a:solidFill>
            </a:endParaRP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r>
              <a:rPr lang="en" sz="2000">
                <a:solidFill>
                  <a:schemeClr val="lt2"/>
                </a:solidFill>
              </a:rPr>
              <a:t>Pri</a:t>
            </a:r>
            <a:r>
              <a:rPr lang="en" sz="2000" b="1">
                <a:solidFill>
                  <a:schemeClr val="lt2"/>
                </a:solidFill>
              </a:rPr>
              <a:t>  </a:t>
            </a:r>
            <a:r>
              <a:rPr lang="en" sz="2000">
                <a:solidFill>
                  <a:schemeClr val="lt2"/>
                </a:solidFill>
              </a:rPr>
              <a:t>Impresii,			Detaile ,	 	     Vložení do košíku,	     </a:t>
            </a:r>
            <a:r>
              <a:rPr lang="en" sz="1800">
                <a:solidFill>
                  <a:schemeClr val="lt2"/>
                </a:solidFill>
              </a:rPr>
              <a:t>Objednávke &amp; nákupe</a:t>
            </a:r>
          </a:p>
          <a:p>
            <a:pPr indent="4572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endParaRPr sz="2000">
              <a:solidFill>
                <a:schemeClr val="lt2"/>
              </a:solidFill>
            </a:endParaRPr>
          </a:p>
          <a:p>
            <a:pPr indent="4572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endParaRPr sz="2000">
              <a:solidFill>
                <a:schemeClr val="lt2"/>
              </a:solidFill>
            </a:endParaRPr>
          </a:p>
          <a:p>
            <a:pPr indent="4572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endParaRPr sz="2000">
              <a:solidFill>
                <a:schemeClr val="lt2"/>
              </a:solidFill>
            </a:endParaRPr>
          </a:p>
          <a:p>
            <a:pPr indent="4572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endParaRPr sz="2000">
              <a:solidFill>
                <a:schemeClr val="lt2"/>
              </a:solidFill>
            </a:endParaRPr>
          </a:p>
          <a:p>
            <a:pPr indent="4572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endParaRPr sz="2000">
              <a:solidFill>
                <a:schemeClr val="lt2"/>
              </a:solidFill>
            </a:endParaRPr>
          </a:p>
          <a:p>
            <a:pPr indent="4572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endParaRPr sz="2000">
              <a:solidFill>
                <a:schemeClr val="lt2"/>
              </a:solidFill>
            </a:endParaRPr>
          </a:p>
          <a:p>
            <a:pPr indent="4572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r>
              <a:rPr lang="en" sz="2000">
                <a:solidFill>
                  <a:srgbClr val="75787B"/>
                </a:solidFill>
              </a:rPr>
              <a:t>Viete posielať </a:t>
            </a:r>
            <a:r>
              <a:rPr lang="en" sz="2000" b="1">
                <a:solidFill>
                  <a:srgbClr val="75787B"/>
                </a:solidFill>
              </a:rPr>
              <a:t>všetky</a:t>
            </a:r>
            <a:r>
              <a:rPr lang="en" sz="2000">
                <a:solidFill>
                  <a:srgbClr val="75787B"/>
                </a:solidFill>
              </a:rPr>
              <a:t> želané </a:t>
            </a:r>
            <a:r>
              <a:rPr lang="en" sz="2000" b="1">
                <a:solidFill>
                  <a:srgbClr val="75787B"/>
                </a:solidFill>
              </a:rPr>
              <a:t>produktové dáta</a:t>
            </a:r>
            <a:r>
              <a:rPr lang="en" sz="2000">
                <a:solidFill>
                  <a:srgbClr val="75787B"/>
                </a:solidFill>
              </a:rPr>
              <a:t>.</a:t>
            </a:r>
          </a:p>
          <a:p>
            <a:pPr indent="457200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00000"/>
              <a:defRPr/>
            </a:pPr>
            <a:endParaRPr sz="2000">
              <a:solidFill>
                <a:schemeClr val="lt2"/>
              </a:solidFill>
            </a:endParaRPr>
          </a:p>
        </p:txBody>
      </p:sp>
      <p:pic>
        <p:nvPicPr>
          <p:cNvPr id="108547" name="Shape 5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3000375"/>
            <a:ext cx="1949450" cy="2581275"/>
          </a:xfrm>
          <a:prstGeom prst="rect">
            <a:avLst/>
          </a:prstGeom>
          <a:noFill/>
          <a:ln w="9525">
            <a:solidFill>
              <a:srgbClr val="CCCCCC"/>
            </a:solidFill>
            <a:round/>
            <a:headEnd/>
            <a:tailEnd/>
          </a:ln>
        </p:spPr>
      </p:pic>
      <p:pic>
        <p:nvPicPr>
          <p:cNvPr id="108548" name="Shape 53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4413" y="3000375"/>
            <a:ext cx="1333500" cy="1628775"/>
          </a:xfrm>
          <a:prstGeom prst="rect">
            <a:avLst/>
          </a:prstGeom>
          <a:noFill/>
          <a:ln w="9525">
            <a:solidFill>
              <a:srgbClr val="CCCCCC"/>
            </a:solidFill>
            <a:round/>
            <a:headEnd/>
            <a:tailEnd/>
          </a:ln>
        </p:spPr>
      </p:pic>
      <p:pic>
        <p:nvPicPr>
          <p:cNvPr id="108549" name="Shape 53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1588" y="3000375"/>
            <a:ext cx="1730375" cy="1354138"/>
          </a:xfrm>
          <a:prstGeom prst="rect">
            <a:avLst/>
          </a:prstGeom>
          <a:noFill/>
          <a:ln w="9525">
            <a:solidFill>
              <a:srgbClr val="CCCCCC"/>
            </a:solidFill>
            <a:round/>
            <a:headEnd/>
            <a:tailEnd/>
          </a:ln>
        </p:spPr>
      </p:pic>
      <p:pic>
        <p:nvPicPr>
          <p:cNvPr id="108550" name="Shape 537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4813" y="3000375"/>
            <a:ext cx="217963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343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V minulom tisícročí</a:t>
            </a:r>
          </a:p>
        </p:txBody>
      </p:sp>
      <p:pic>
        <p:nvPicPr>
          <p:cNvPr id="55298" name="Shape 344"/>
          <p:cNvPicPr preferRelativeResize="0">
            <a:picLocks noChangeAspect="1" noChangeArrowheads="1"/>
          </p:cNvPicPr>
          <p:nvPr/>
        </p:nvPicPr>
        <p:blipFill>
          <a:blip r:embed="rId3"/>
          <a:srcRect l="1405" t="14859" r="2992" b="4031"/>
          <a:stretch>
            <a:fillRect/>
          </a:stretch>
        </p:blipFill>
        <p:spPr bwMode="auto">
          <a:xfrm>
            <a:off x="404813" y="2097088"/>
            <a:ext cx="4151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Shape 345"/>
          <p:cNvSpPr txBox="1">
            <a:spLocks noChangeArrowheads="1"/>
          </p:cNvSpPr>
          <p:nvPr/>
        </p:nvSpPr>
        <p:spPr bwMode="auto">
          <a:xfrm>
            <a:off x="404813" y="5026025"/>
            <a:ext cx="41513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sk-SK" b="1">
                <a:solidFill>
                  <a:srgbClr val="4D4D4D"/>
                </a:solidFill>
                <a:latin typeface="Proxima Nova"/>
                <a:ea typeface="Proxima Nova"/>
                <a:cs typeface="Proxima Nova"/>
                <a:sym typeface="Proxima Nova"/>
              </a:rPr>
              <a:t>Ako prví sme skriptom generovali online mapu s informáciami z e-mailu z lavínového strediska z Jasnej - 1997</a:t>
            </a:r>
          </a:p>
        </p:txBody>
      </p:sp>
      <p:pic>
        <p:nvPicPr>
          <p:cNvPr id="55300" name="Shape 346"/>
          <p:cNvPicPr preferRelativeResize="0">
            <a:picLocks noChangeAspect="1" noChangeArrowheads="1"/>
          </p:cNvPicPr>
          <p:nvPr/>
        </p:nvPicPr>
        <p:blipFill>
          <a:blip r:embed="rId4"/>
          <a:srcRect l="15211" t="18053" r="15482" b="4330"/>
          <a:stretch>
            <a:fillRect/>
          </a:stretch>
        </p:blipFill>
        <p:spPr bwMode="auto">
          <a:xfrm>
            <a:off x="4735513" y="1187450"/>
            <a:ext cx="4151312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Shape 347"/>
          <p:cNvSpPr txBox="1">
            <a:spLocks noChangeArrowheads="1"/>
          </p:cNvSpPr>
          <p:nvPr/>
        </p:nvSpPr>
        <p:spPr bwMode="auto">
          <a:xfrm>
            <a:off x="4735513" y="4721225"/>
            <a:ext cx="41513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sk-SK" b="1">
                <a:solidFill>
                  <a:srgbClr val="4D4D4D"/>
                </a:solidFill>
                <a:latin typeface="Proxima Nova"/>
                <a:ea typeface="Proxima Nova"/>
                <a:cs typeface="Proxima Nova"/>
                <a:sym typeface="Proxima Nova"/>
              </a:rPr>
              <a:t>Prvý blog z našej dielne - 1998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hape 542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000" smtClean="0"/>
              <a:t>Prínos #1: Reporty o celej nákupnej ceste</a:t>
            </a:r>
          </a:p>
        </p:txBody>
      </p:sp>
      <p:pic>
        <p:nvPicPr>
          <p:cNvPr id="110594" name="Shape 54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01738"/>
            <a:ext cx="5683250" cy="3330575"/>
          </a:xfrm>
          <a:prstGeom prst="rect">
            <a:avLst/>
          </a:prstGeom>
          <a:noFill/>
          <a:ln w="28575">
            <a:solidFill>
              <a:srgbClr val="0F9D58"/>
            </a:solidFill>
            <a:round/>
            <a:headEnd/>
            <a:tailEnd/>
          </a:ln>
        </p:spPr>
      </p:pic>
      <p:pic>
        <p:nvPicPr>
          <p:cNvPr id="544" name="Shape 54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6400" y="1733550"/>
            <a:ext cx="4927600" cy="3095625"/>
          </a:xfrm>
          <a:prstGeom prst="rect">
            <a:avLst/>
          </a:prstGeom>
          <a:noFill/>
          <a:ln w="28575">
            <a:solidFill>
              <a:srgbClr val="FFDE7C"/>
            </a:solidFill>
            <a:round/>
            <a:headEnd/>
            <a:tailEnd/>
          </a:ln>
        </p:spPr>
      </p:pic>
      <p:pic>
        <p:nvPicPr>
          <p:cNvPr id="545" name="Shape 54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" y="4706938"/>
            <a:ext cx="8029575" cy="1828800"/>
          </a:xfrm>
          <a:prstGeom prst="rect">
            <a:avLst/>
          </a:prstGeom>
          <a:noFill/>
          <a:ln w="28575">
            <a:solidFill>
              <a:srgbClr val="EFD7E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hape 550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000" smtClean="0"/>
              <a:t>Prínos #2: Dáta pripravené na personalizáciu</a:t>
            </a:r>
            <a:br>
              <a:rPr lang="sk-SK" sz="3000" smtClean="0"/>
            </a:br>
            <a:r>
              <a:rPr lang="sk-SK" sz="3000" smtClean="0"/>
              <a:t>a dynamický remarketing</a:t>
            </a:r>
          </a:p>
        </p:txBody>
      </p:sp>
      <p:sp>
        <p:nvSpPr>
          <p:cNvPr id="112642" name="Shape 551"/>
          <p:cNvSpPr txBox="1">
            <a:spLocks noGrp="1"/>
          </p:cNvSpPr>
          <p:nvPr>
            <p:ph type="body" idx="1"/>
          </p:nvPr>
        </p:nvSpPr>
        <p:spPr>
          <a:xfrm>
            <a:off x="469900" y="1785938"/>
            <a:ext cx="3186113" cy="4340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Keď viete, o čo sa zákazník zaujímal, môžete mu na mieru upraviť cross-sell widgety a remarketingové kampane.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Čím presnejšie dáta systém má, tým lepšie zákazníka zasiahne.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endParaRPr lang="sk-SK" sz="2000" smtClean="0">
              <a:solidFill>
                <a:srgbClr val="75787B"/>
              </a:solidFill>
            </a:endParaRPr>
          </a:p>
        </p:txBody>
      </p:sp>
      <p:pic>
        <p:nvPicPr>
          <p:cNvPr id="112643" name="Shape 55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6513" y="1865313"/>
            <a:ext cx="2166937" cy="4376737"/>
          </a:xfrm>
          <a:prstGeom prst="rect">
            <a:avLst/>
          </a:prstGeom>
          <a:noFill/>
          <a:ln w="28575">
            <a:solidFill>
              <a:srgbClr val="EFD7E0"/>
            </a:solidFill>
            <a:round/>
            <a:headEnd/>
            <a:tailEnd/>
          </a:ln>
        </p:spPr>
      </p:pic>
      <p:grpSp>
        <p:nvGrpSpPr>
          <p:cNvPr id="112644" name="Shape 553"/>
          <p:cNvGrpSpPr>
            <a:grpSpLocks/>
          </p:cNvGrpSpPr>
          <p:nvPr/>
        </p:nvGrpSpPr>
        <p:grpSpPr bwMode="auto">
          <a:xfrm>
            <a:off x="6405563" y="1865313"/>
            <a:ext cx="2447925" cy="4106862"/>
            <a:chOff x="6404775" y="1864725"/>
            <a:chExt cx="2449500" cy="4106837"/>
          </a:xfrm>
        </p:grpSpPr>
        <p:grpSp>
          <p:nvGrpSpPr>
            <p:cNvPr id="112645" name="Shape 554"/>
            <p:cNvGrpSpPr>
              <a:grpSpLocks/>
            </p:cNvGrpSpPr>
            <p:nvPr/>
          </p:nvGrpSpPr>
          <p:grpSpPr bwMode="auto">
            <a:xfrm>
              <a:off x="6572250" y="2702875"/>
              <a:ext cx="2114550" cy="3268687"/>
              <a:chOff x="3514725" y="2521137"/>
              <a:chExt cx="2114550" cy="3268687"/>
            </a:xfrm>
          </p:grpSpPr>
          <p:pic>
            <p:nvPicPr>
              <p:cNvPr id="112647" name="Shape 555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14725" y="2521137"/>
                <a:ext cx="2114550" cy="790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48" name="Shape 556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33800" y="3646937"/>
                <a:ext cx="1476375" cy="1000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49" name="Shape 557"/>
              <p:cNvSpPr txBox="1">
                <a:spLocks noChangeArrowheads="1"/>
              </p:cNvSpPr>
              <p:nvPr/>
            </p:nvSpPr>
            <p:spPr bwMode="auto">
              <a:xfrm>
                <a:off x="3754050" y="5038625"/>
                <a:ext cx="1635900" cy="75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/>
              <a:lstStyle/>
              <a:p>
                <a:pPr algn="ctr"/>
                <a:r>
                  <a:rPr lang="sk-SK" sz="1800">
                    <a:latin typeface="Roboto"/>
                    <a:ea typeface="Roboto"/>
                    <a:cs typeface="Roboto"/>
                    <a:sym typeface="Roboto"/>
                  </a:rPr>
                  <a:t>iný systém</a:t>
                </a:r>
              </a:p>
            </p:txBody>
          </p:sp>
        </p:grpSp>
        <p:sp>
          <p:nvSpPr>
            <p:cNvPr id="112646" name="Shape 558"/>
            <p:cNvSpPr txBox="1">
              <a:spLocks noChangeArrowheads="1"/>
            </p:cNvSpPr>
            <p:nvPr/>
          </p:nvSpPr>
          <p:spPr bwMode="auto">
            <a:xfrm>
              <a:off x="6404775" y="1864725"/>
              <a:ext cx="2449500" cy="8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/>
            <a:lstStyle/>
            <a:p>
              <a:pPr algn="ctr"/>
              <a:r>
                <a:rPr lang="sk-SK" sz="1800" b="1">
                  <a:latin typeface="Roboto"/>
                  <a:ea typeface="Roboto"/>
                  <a:cs typeface="Roboto"/>
                  <a:sym typeface="Roboto"/>
                </a:rPr>
                <a:t>Personalizácia &amp; odporúčacie systémy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hape 563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Meranie marží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469900" y="1785938"/>
            <a:ext cx="4703763" cy="4340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3600" smtClean="0">
                <a:solidFill>
                  <a:srgbClr val="75787B"/>
                </a:solidFill>
              </a:rPr>
              <a:t>Kampaň1 - obrat 1000 €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3600" smtClean="0">
                <a:solidFill>
                  <a:srgbClr val="75787B"/>
                </a:solidFill>
              </a:rPr>
              <a:t>Kampaň2 - obrat 800 €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endParaRPr lang="sk-SK" sz="3600" smtClean="0">
              <a:solidFill>
                <a:srgbClr val="75787B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400" smtClean="0">
                <a:solidFill>
                  <a:srgbClr val="75787B"/>
                </a:solidFill>
              </a:rPr>
              <a:t>Na ktorú z nich sa oplatí presunúť väčšiu časť budgetu?</a:t>
            </a:r>
          </a:p>
        </p:txBody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016625" y="1785938"/>
            <a:ext cx="3014663" cy="4340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3600" smtClean="0">
                <a:solidFill>
                  <a:srgbClr val="75787B"/>
                </a:solidFill>
              </a:rPr>
              <a:t>marža 20%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3600" smtClean="0">
                <a:solidFill>
                  <a:srgbClr val="75787B"/>
                </a:solidFill>
              </a:rPr>
              <a:t>marža 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hape 570"/>
          <p:cNvSpPr txBox="1">
            <a:spLocks noGrp="1"/>
          </p:cNvSpPr>
          <p:nvPr>
            <p:ph type="title"/>
          </p:nvPr>
        </p:nvSpPr>
        <p:spPr>
          <a:xfrm>
            <a:off x="457200" y="6191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000" smtClean="0"/>
              <a:t>Efektivita z PPC prenesená do SEO</a:t>
            </a:r>
          </a:p>
        </p:txBody>
      </p:sp>
      <p:sp>
        <p:nvSpPr>
          <p:cNvPr id="116738" name="Shape 571"/>
          <p:cNvSpPr txBox="1">
            <a:spLocks noGrp="1"/>
          </p:cNvSpPr>
          <p:nvPr>
            <p:ph type="body" idx="1"/>
          </p:nvPr>
        </p:nvSpPr>
        <p:spPr>
          <a:xfrm>
            <a:off x="469900" y="6030913"/>
            <a:ext cx="8229600" cy="40005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3000" u="sng" smtClean="0">
                <a:solidFill>
                  <a:schemeClr val="hlink"/>
                </a:solidFill>
                <a:hlinkClick r:id="rId3"/>
              </a:rPr>
              <a:t>www.ui42.sk/2228</a:t>
            </a:r>
          </a:p>
        </p:txBody>
      </p:sp>
      <p:pic>
        <p:nvPicPr>
          <p:cNvPr id="116739" name="Shape 572"/>
          <p:cNvPicPr preferRelativeResize="0">
            <a:picLocks noChangeAspect="1" noChangeArrowheads="1"/>
          </p:cNvPicPr>
          <p:nvPr/>
        </p:nvPicPr>
        <p:blipFill>
          <a:blip r:embed="rId4"/>
          <a:srcRect t="2257"/>
          <a:stretch>
            <a:fillRect/>
          </a:stretch>
        </p:blipFill>
        <p:spPr bwMode="auto">
          <a:xfrm>
            <a:off x="1476375" y="1257300"/>
            <a:ext cx="62166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hape 577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Zvyšovanie zisku</a:t>
            </a:r>
          </a:p>
        </p:txBody>
      </p:sp>
      <p:sp>
        <p:nvSpPr>
          <p:cNvPr id="118786" name="Shape 578"/>
          <p:cNvSpPr txBox="1">
            <a:spLocks noGrp="1"/>
          </p:cNvSpPr>
          <p:nvPr>
            <p:ph type="body" idx="1"/>
          </p:nvPr>
        </p:nvSpPr>
        <p:spPr>
          <a:xfrm>
            <a:off x="469900" y="1785938"/>
            <a:ext cx="8229600" cy="4340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3000" smtClean="0">
                <a:solidFill>
                  <a:srgbClr val="75787B"/>
                </a:solidFill>
              </a:rPr>
              <a:t>X-sell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3000" smtClean="0">
                <a:solidFill>
                  <a:srgbClr val="75787B"/>
                </a:solidFill>
              </a:rPr>
              <a:t>Up-sell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3000" smtClean="0">
                <a:solidFill>
                  <a:srgbClr val="75787B"/>
                </a:solidFill>
              </a:rPr>
              <a:t>Navigácia s ohľadom na predajnosť a zisk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hape 583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Responzivita</a:t>
            </a:r>
          </a:p>
        </p:txBody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469900" y="1785938"/>
            <a:ext cx="8229600" cy="4340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Menu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Filter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Galéria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Prehľad o šírke portfolia pri prescrollovaní homepage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Prehľad v kategórii produktov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hape 589"/>
          <p:cNvSpPr txBox="1">
            <a:spLocks noGrp="1"/>
          </p:cNvSpPr>
          <p:nvPr>
            <p:ph type="body" idx="1"/>
          </p:nvPr>
        </p:nvSpPr>
        <p:spPr>
          <a:xfrm>
            <a:off x="469900" y="871538"/>
            <a:ext cx="8229600" cy="4340225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6000" smtClean="0">
                <a:solidFill>
                  <a:srgbClr val="75787B"/>
                </a:solidFill>
              </a:rPr>
              <a:t>Navigácia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6000" smtClean="0">
                <a:solidFill>
                  <a:srgbClr val="75787B"/>
                </a:solidFill>
              </a:rPr>
              <a:t>Responzivita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6000" smtClean="0">
                <a:solidFill>
                  <a:srgbClr val="75787B"/>
                </a:solidFill>
              </a:rPr>
              <a:t>Dáta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6000" smtClean="0">
                <a:solidFill>
                  <a:srgbClr val="75787B"/>
                </a:solidFill>
              </a:rPr>
              <a:t>SEO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6000" smtClean="0">
                <a:solidFill>
                  <a:srgbClr val="75787B"/>
                </a:solidFill>
              </a:rPr>
              <a:t>X-SELL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hape 594"/>
          <p:cNvSpPr txBox="1">
            <a:spLocks noGrp="1"/>
          </p:cNvSpPr>
          <p:nvPr>
            <p:ph type="body" idx="1"/>
          </p:nvPr>
        </p:nvSpPr>
        <p:spPr>
          <a:xfrm>
            <a:off x="469900" y="1785938"/>
            <a:ext cx="8229600" cy="2581275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6000" smtClean="0">
                <a:solidFill>
                  <a:srgbClr val="75787B"/>
                </a:solidFill>
              </a:rPr>
              <a:t>Riešte rýchlosť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6000" smtClean="0">
                <a:solidFill>
                  <a:srgbClr val="75787B"/>
                </a:solidFill>
              </a:rPr>
              <a:t>a prejdite na https://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hape 599"/>
          <p:cNvSpPr txBox="1">
            <a:spLocks noGrp="1"/>
          </p:cNvSpPr>
          <p:nvPr>
            <p:ph type="body" idx="1"/>
          </p:nvPr>
        </p:nvSpPr>
        <p:spPr>
          <a:xfrm>
            <a:off x="469900" y="1785938"/>
            <a:ext cx="8229600" cy="247015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6000" smtClean="0">
                <a:solidFill>
                  <a:srgbClr val="75787B"/>
                </a:solidFill>
              </a:rPr>
              <a:t>Nestavajte pamätníky! </a:t>
            </a:r>
            <a:r>
              <a:rPr lang="sk-SK" sz="3000" smtClean="0">
                <a:solidFill>
                  <a:srgbClr val="75787B"/>
                </a:solidFill>
              </a:rPr>
              <a:t>Začnite v malom, pridávajte postupne. </a:t>
            </a:r>
            <a:r>
              <a:rPr lang="sk-SK" sz="6000" smtClean="0">
                <a:solidFill>
                  <a:srgbClr val="75787B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hape 604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Digitálna garáž</a:t>
            </a:r>
          </a:p>
        </p:txBody>
      </p:sp>
      <p:sp>
        <p:nvSpPr>
          <p:cNvPr id="129026" name="Shape 605"/>
          <p:cNvSpPr txBox="1">
            <a:spLocks noGrp="1"/>
          </p:cNvSpPr>
          <p:nvPr>
            <p:ph type="body" idx="1"/>
          </p:nvPr>
        </p:nvSpPr>
        <p:spPr>
          <a:xfrm>
            <a:off x="469900" y="1785938"/>
            <a:ext cx="8229600" cy="4340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u="sng" smtClean="0">
                <a:solidFill>
                  <a:schemeClr val="hlink"/>
                </a:solidFill>
                <a:hlinkClick r:id="rId3"/>
              </a:rPr>
              <a:t>www. digitalnagaraz.sk</a:t>
            </a:r>
          </a:p>
        </p:txBody>
      </p:sp>
      <p:pic>
        <p:nvPicPr>
          <p:cNvPr id="129027" name="Shape 60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88" y="2636838"/>
            <a:ext cx="7213600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352"/>
          <p:cNvSpPr txBox="1">
            <a:spLocks noChangeArrowheads="1"/>
          </p:cNvSpPr>
          <p:nvPr/>
        </p:nvSpPr>
        <p:spPr bwMode="auto">
          <a:xfrm>
            <a:off x="404813" y="4924425"/>
            <a:ext cx="41513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sk-SK" b="1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Vybudovali sme portál profesia.sk - dnes najväčší a najúspešnejší na Slovensku - 1997</a:t>
            </a:r>
          </a:p>
        </p:txBody>
      </p:sp>
      <p:sp>
        <p:nvSpPr>
          <p:cNvPr id="57346" name="Shape 353"/>
          <p:cNvSpPr txBox="1">
            <a:spLocks noChangeArrowheads="1"/>
          </p:cNvSpPr>
          <p:nvPr/>
        </p:nvSpPr>
        <p:spPr bwMode="auto">
          <a:xfrm>
            <a:off x="4735513" y="4924425"/>
            <a:ext cx="41513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sk-SK" b="1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Prvý e-commerce projekt bookshop.sk na online predaj zahraničnej odbornej literatúry - 1998</a:t>
            </a:r>
          </a:p>
        </p:txBody>
      </p:sp>
      <p:pic>
        <p:nvPicPr>
          <p:cNvPr id="57347" name="Shape 354"/>
          <p:cNvPicPr preferRelativeResize="0">
            <a:picLocks noChangeAspect="1" noChangeArrowheads="1"/>
          </p:cNvPicPr>
          <p:nvPr/>
        </p:nvPicPr>
        <p:blipFill>
          <a:blip r:embed="rId3"/>
          <a:srcRect l="5560" t="17729" r="6850" b="4443"/>
          <a:stretch>
            <a:fillRect/>
          </a:stretch>
        </p:blipFill>
        <p:spPr bwMode="auto">
          <a:xfrm>
            <a:off x="404813" y="1500188"/>
            <a:ext cx="3962400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Shape 355"/>
          <p:cNvPicPr preferRelativeResize="0">
            <a:picLocks noChangeAspect="1" noChangeArrowheads="1"/>
          </p:cNvPicPr>
          <p:nvPr/>
        </p:nvPicPr>
        <p:blipFill>
          <a:blip r:embed="rId4"/>
          <a:srcRect l="16956" t="15996" r="18074" b="15817"/>
          <a:stretch>
            <a:fillRect/>
          </a:stretch>
        </p:blipFill>
        <p:spPr bwMode="auto">
          <a:xfrm>
            <a:off x="4735513" y="1289050"/>
            <a:ext cx="3735387" cy="3324225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pic>
      <p:sp>
        <p:nvSpPr>
          <p:cNvPr id="57349" name="Shape 356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>
                <a:solidFill>
                  <a:srgbClr val="0F9D58"/>
                </a:solidFill>
              </a:rPr>
              <a:t>V minulom tisícročí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Shape 61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1763" y="152400"/>
            <a:ext cx="927576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4" name="Shape 612"/>
          <p:cNvSpPr txBox="1">
            <a:spLocks noChangeArrowheads="1"/>
          </p:cNvSpPr>
          <p:nvPr/>
        </p:nvSpPr>
        <p:spPr bwMode="auto">
          <a:xfrm>
            <a:off x="1076325" y="2625725"/>
            <a:ext cx="72644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sk-SK" sz="4000">
                <a:latin typeface="Open Sans Semibold"/>
                <a:ea typeface="Open Sans Semibold"/>
                <a:cs typeface="Open Sans Semibold"/>
                <a:sym typeface="Open Sans Semibold"/>
              </a:rPr>
              <a:t>Ďakujem za pozornosť</a:t>
            </a:r>
          </a:p>
        </p:txBody>
      </p:sp>
      <p:sp>
        <p:nvSpPr>
          <p:cNvPr id="131075" name="Shape 613"/>
          <p:cNvSpPr txBox="1">
            <a:spLocks noChangeArrowheads="1"/>
          </p:cNvSpPr>
          <p:nvPr/>
        </p:nvSpPr>
        <p:spPr bwMode="auto">
          <a:xfrm>
            <a:off x="1619250" y="3325813"/>
            <a:ext cx="612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endParaRPr lang="sk-SK" sz="2200">
              <a:solidFill>
                <a:srgbClr val="65B73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1076" name="Shape 614"/>
          <p:cNvSpPr txBox="1">
            <a:spLocks noChangeArrowheads="1"/>
          </p:cNvSpPr>
          <p:nvPr/>
        </p:nvSpPr>
        <p:spPr bwMode="auto">
          <a:xfrm>
            <a:off x="2071688" y="4503738"/>
            <a:ext cx="500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sk-SK" sz="18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peter.jakus@ui42.com</a:t>
            </a:r>
          </a:p>
          <a:p>
            <a:pPr algn="ctr"/>
            <a:r>
              <a:rPr lang="sk-SK" sz="18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sales@ui42.com</a:t>
            </a:r>
          </a:p>
          <a:p>
            <a:pPr algn="ctr"/>
            <a:r>
              <a:rPr lang="sk-SK" sz="18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/>
              </a:rPr>
              <a:t>kariera@ui42.com</a:t>
            </a:r>
          </a:p>
          <a:p>
            <a:pPr algn="ctr"/>
            <a:endParaRPr lang="sk-SK" sz="18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31077" name="Shape 615"/>
          <p:cNvCxnSpPr>
            <a:cxnSpLocks noChangeShapeType="1"/>
          </p:cNvCxnSpPr>
          <p:nvPr/>
        </p:nvCxnSpPr>
        <p:spPr bwMode="auto">
          <a:xfrm rot="10800000" flipH="1">
            <a:off x="3338513" y="4926013"/>
            <a:ext cx="2470150" cy="6350"/>
          </a:xfrm>
          <a:prstGeom prst="straightConnector1">
            <a:avLst/>
          </a:prstGeom>
          <a:noFill/>
          <a:ln w="9525">
            <a:solidFill>
              <a:srgbClr val="B7B7B7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Shape 6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481013"/>
            <a:ext cx="85534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361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V minulom tisícročí</a:t>
            </a:r>
          </a:p>
        </p:txBody>
      </p:sp>
      <p:sp>
        <p:nvSpPr>
          <p:cNvPr id="59394" name="Shape 362"/>
          <p:cNvSpPr txBox="1">
            <a:spLocks noChangeArrowheads="1"/>
          </p:cNvSpPr>
          <p:nvPr/>
        </p:nvSpPr>
        <p:spPr bwMode="auto">
          <a:xfrm>
            <a:off x="481013" y="4543425"/>
            <a:ext cx="41513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sk-SK" b="1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Prvý provízny obchod veci.sk - 1999</a:t>
            </a:r>
          </a:p>
        </p:txBody>
      </p:sp>
      <p:sp>
        <p:nvSpPr>
          <p:cNvPr id="59395" name="Shape 363"/>
          <p:cNvSpPr txBox="1">
            <a:spLocks noChangeArrowheads="1"/>
          </p:cNvSpPr>
          <p:nvPr/>
        </p:nvSpPr>
        <p:spPr bwMode="auto">
          <a:xfrm>
            <a:off x="4506913" y="4543425"/>
            <a:ext cx="41513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sk-SK" b="1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Prvá inštalácia Buxusu part.cz - 1999.</a:t>
            </a:r>
          </a:p>
        </p:txBody>
      </p:sp>
      <p:pic>
        <p:nvPicPr>
          <p:cNvPr id="59396" name="Shape 364"/>
          <p:cNvPicPr preferRelativeResize="0">
            <a:picLocks noChangeAspect="1" noChangeArrowheads="1"/>
          </p:cNvPicPr>
          <p:nvPr/>
        </p:nvPicPr>
        <p:blipFill>
          <a:blip r:embed="rId3"/>
          <a:srcRect l="10184" t="16998" r="12012" b="4155"/>
          <a:stretch>
            <a:fillRect/>
          </a:stretch>
        </p:blipFill>
        <p:spPr bwMode="auto">
          <a:xfrm>
            <a:off x="523875" y="1662113"/>
            <a:ext cx="3608388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Shape 36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125" y="1398588"/>
            <a:ext cx="41513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370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Rok 2017														One stop shop for your online business acceleration  </a:t>
            </a:r>
          </a:p>
        </p:txBody>
      </p:sp>
      <p:pic>
        <p:nvPicPr>
          <p:cNvPr id="61442" name="Shape 37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6950" y="2197100"/>
            <a:ext cx="21336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Shape 37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650" y="4379913"/>
            <a:ext cx="23034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Shape 37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650" y="2579688"/>
            <a:ext cx="23034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Shape 374"/>
          <p:cNvPicPr preferRelativeResize="0">
            <a:picLocks noChangeAspect="1" noChangeArrowheads="1"/>
          </p:cNvPicPr>
          <p:nvPr/>
        </p:nvPicPr>
        <p:blipFill>
          <a:blip r:embed="rId6"/>
          <a:srcRect l="539" r="1498"/>
          <a:stretch>
            <a:fillRect/>
          </a:stretch>
        </p:blipFill>
        <p:spPr bwMode="auto">
          <a:xfrm>
            <a:off x="6122988" y="4294188"/>
            <a:ext cx="23034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Shape 37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2513" y="2074863"/>
            <a:ext cx="2400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380"/>
          <p:cNvSpPr txBox="1">
            <a:spLocks noGrp="1"/>
          </p:cNvSpPr>
          <p:nvPr>
            <p:ph type="title"/>
          </p:nvPr>
        </p:nvSpPr>
        <p:spPr>
          <a:xfrm>
            <a:off x="457200" y="542925"/>
            <a:ext cx="8229600" cy="898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sz="3600" smtClean="0"/>
              <a:t>Aké e-commerce funkcie vám zarábajú?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469900" y="1785938"/>
            <a:ext cx="8229600" cy="4340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Novinky, ktoré konkurencia ešte nemá?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Známe veci, vychytané do dokonalosti?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Podpora vracajúcich sa zákazníkov?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2000" smtClean="0">
                <a:solidFill>
                  <a:srgbClr val="75787B"/>
                </a:solidFill>
              </a:rPr>
              <a:t>Automatizácia, ktorá šetrí čas vašim ľuďom?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469900" y="1252538"/>
            <a:ext cx="8229600" cy="247015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3000" smtClean="0">
                <a:solidFill>
                  <a:srgbClr val="75787B"/>
                </a:solidFill>
              </a:rPr>
              <a:t>Zarábať vám môže len to, čo</a:t>
            </a:r>
            <a:br>
              <a:rPr lang="sk-SK" sz="3000" smtClean="0">
                <a:solidFill>
                  <a:srgbClr val="75787B"/>
                </a:solidFill>
              </a:rPr>
            </a:br>
            <a:endParaRPr lang="sk-SK" sz="3000" smtClean="0">
              <a:solidFill>
                <a:srgbClr val="75787B"/>
              </a:solidFill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6000" smtClean="0">
                <a:solidFill>
                  <a:srgbClr val="75787B"/>
                </a:solidFill>
              </a:rPr>
              <a:t>teraz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6000" smtClean="0">
                <a:solidFill>
                  <a:srgbClr val="75787B"/>
                </a:solidFill>
              </a:rPr>
              <a:t>naplno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3000" smtClean="0">
                <a:solidFill>
                  <a:srgbClr val="75787B"/>
                </a:solidFill>
              </a:rPr>
              <a:t/>
            </a:r>
            <a:br>
              <a:rPr lang="sk-SK" sz="3000" smtClean="0">
                <a:solidFill>
                  <a:srgbClr val="75787B"/>
                </a:solidFill>
              </a:rPr>
            </a:br>
            <a:r>
              <a:rPr lang="sk-SK" sz="3000" smtClean="0">
                <a:solidFill>
                  <a:srgbClr val="75787B"/>
                </a:solidFill>
              </a:rPr>
              <a:t>využívate!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endParaRPr lang="sk-SK" sz="6000" smtClean="0">
              <a:solidFill>
                <a:srgbClr val="75787B"/>
              </a:solidFill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5787B"/>
              </a:buClr>
            </a:pPr>
            <a:r>
              <a:rPr lang="sk-SK" sz="6000" smtClean="0">
                <a:solidFill>
                  <a:srgbClr val="75787B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391"/>
          <p:cNvSpPr txBox="1">
            <a:spLocks noGrp="1"/>
          </p:cNvSpPr>
          <p:nvPr>
            <p:ph type="title"/>
          </p:nvPr>
        </p:nvSpPr>
        <p:spPr>
          <a:xfrm>
            <a:off x="457200" y="2692400"/>
            <a:ext cx="8229600" cy="110966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sk-SK" smtClean="0"/>
              <a:t>MVP</a:t>
            </a:r>
            <a:br>
              <a:rPr lang="sk-SK" smtClean="0"/>
            </a:br>
            <a:r>
              <a:rPr lang="sk-SK" sz="2400" smtClean="0"/>
              <a:t>Minimum Viable Product</a:t>
            </a:r>
            <a:br>
              <a:rPr lang="sk-SK" sz="2400" smtClean="0"/>
            </a:br>
            <a:endParaRPr lang="sk-SK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ogle Partners">
  <a:themeElements>
    <a:clrScheme name="Google Partners">
      <a:dk1>
        <a:srgbClr val="2D3030"/>
      </a:dk1>
      <a:lt1>
        <a:srgbClr val="FFFFFF"/>
      </a:lt1>
      <a:dk2>
        <a:srgbClr val="4D4D4D"/>
      </a:dk2>
      <a:lt2>
        <a:srgbClr val="75787B"/>
      </a:lt2>
      <a:accent1>
        <a:srgbClr val="4285F4"/>
      </a:accent1>
      <a:accent2>
        <a:srgbClr val="0F9D58"/>
      </a:accent2>
      <a:accent3>
        <a:srgbClr val="DB4437"/>
      </a:accent3>
      <a:accent4>
        <a:srgbClr val="F4B400"/>
      </a:accent4>
      <a:accent5>
        <a:srgbClr val="76A7FA"/>
      </a:accent5>
      <a:accent6>
        <a:srgbClr val="33B679"/>
      </a:accent6>
      <a:hlink>
        <a:srgbClr val="4285F4"/>
      </a:hlink>
      <a:folHlink>
        <a:srgbClr val="4285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oogle Partners">
  <a:themeElements>
    <a:clrScheme name="Google Partners">
      <a:dk1>
        <a:srgbClr val="2D3030"/>
      </a:dk1>
      <a:lt1>
        <a:srgbClr val="FFFFFF"/>
      </a:lt1>
      <a:dk2>
        <a:srgbClr val="4D4D4D"/>
      </a:dk2>
      <a:lt2>
        <a:srgbClr val="75787B"/>
      </a:lt2>
      <a:accent1>
        <a:srgbClr val="4285F4"/>
      </a:accent1>
      <a:accent2>
        <a:srgbClr val="0F9D58"/>
      </a:accent2>
      <a:accent3>
        <a:srgbClr val="DB4437"/>
      </a:accent3>
      <a:accent4>
        <a:srgbClr val="F4B400"/>
      </a:accent4>
      <a:accent5>
        <a:srgbClr val="76A7FA"/>
      </a:accent5>
      <a:accent6>
        <a:srgbClr val="33B679"/>
      </a:accent6>
      <a:hlink>
        <a:srgbClr val="4285F4"/>
      </a:hlink>
      <a:folHlink>
        <a:srgbClr val="4285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PresentationFormat>On-screen Show (4:3)</PresentationFormat>
  <Paragraphs>170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43</vt:i4>
      </vt:variant>
      <vt:variant>
        <vt:lpstr>Slide Titles</vt:lpstr>
      </vt:variant>
      <vt:variant>
        <vt:i4>41</vt:i4>
      </vt:variant>
    </vt:vector>
  </HeadingPairs>
  <TitlesOfParts>
    <vt:vector size="92" baseType="lpstr">
      <vt:lpstr>Arial</vt:lpstr>
      <vt:lpstr>Calibri</vt:lpstr>
      <vt:lpstr>Open Sans</vt:lpstr>
      <vt:lpstr>Open Sans Light</vt:lpstr>
      <vt:lpstr>Source Sans Pro</vt:lpstr>
      <vt:lpstr>Proxima Nova</vt:lpstr>
      <vt:lpstr>Roboto</vt:lpstr>
      <vt:lpstr>Open Sans Semibold</vt:lpstr>
      <vt:lpstr>Google Partners</vt:lpstr>
      <vt:lpstr>simple-light-2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Google Partners</vt:lpstr>
      <vt:lpstr>Slide 1</vt:lpstr>
      <vt:lpstr>Kto to pred vami stojí?</vt:lpstr>
      <vt:lpstr>V minulom tisícročí</vt:lpstr>
      <vt:lpstr>V minulom tisícročí</vt:lpstr>
      <vt:lpstr>V minulom tisícročí</vt:lpstr>
      <vt:lpstr>Rok 2017              One stop shop for your online business acceleration  </vt:lpstr>
      <vt:lpstr>Aké e-commerce funkcie vám zarábajú?</vt:lpstr>
      <vt:lpstr>Slide 8</vt:lpstr>
      <vt:lpstr>MVP Minimum Viable Product </vt:lpstr>
      <vt:lpstr>Začnite v malom a pridávajte postupne</vt:lpstr>
      <vt:lpstr>Čo naozaj potrebujete v MVP</vt:lpstr>
      <vt:lpstr>Čo viac</vt:lpstr>
      <vt:lpstr>Rýchlosť</vt:lpstr>
      <vt:lpstr>SSL (https://)</vt:lpstr>
      <vt:lpstr>Navigácia</vt:lpstr>
      <vt:lpstr>NAVIGÁCIA Dynamické kategórie </vt:lpstr>
      <vt:lpstr>E-shop odzrkadľuje hierarchický katalóg...</vt:lpstr>
      <vt:lpstr>...ale zákazníci hľadajú inak</vt:lpstr>
      <vt:lpstr>Dynamické kategórie</vt:lpstr>
      <vt:lpstr>NAVIGÁCIA Evolúcia fazetového filtru Porovnanie nášho filtru (číslo 4) s inými e-shopmi  </vt:lpstr>
      <vt:lpstr>1 Zle použiteľný filter</vt:lpstr>
      <vt:lpstr>2 Lepší filter, ale stále to nie je ono</vt:lpstr>
      <vt:lpstr>3 Filter slúži tiež ako cieľ PPC kampane</vt:lpstr>
      <vt:lpstr>4 Filter ako cieľ pre SEO </vt:lpstr>
      <vt:lpstr>Kvalitný fazetový filter</vt:lpstr>
      <vt:lpstr>Rozvoj e-shopu vďaka dátam</vt:lpstr>
      <vt:lpstr>Dáta, ktoré o produktoch e-shopy bežne vedia</vt:lpstr>
      <vt:lpstr>Dáta, ktoré marketérom dá “bežný” eshop</vt:lpstr>
      <vt:lpstr>Dáta, ktoré môžete posielať do GA</vt:lpstr>
      <vt:lpstr>Prínos #1: Reporty o celej nákupnej ceste</vt:lpstr>
      <vt:lpstr>Prínos #2: Dáta pripravené na personalizáciu a dynamický remarketing</vt:lpstr>
      <vt:lpstr>Meranie marží</vt:lpstr>
      <vt:lpstr>Efektivita z PPC prenesená do SEO</vt:lpstr>
      <vt:lpstr>Zvyšovanie zisku</vt:lpstr>
      <vt:lpstr>Responzivita</vt:lpstr>
      <vt:lpstr>Slide 36</vt:lpstr>
      <vt:lpstr>Slide 37</vt:lpstr>
      <vt:lpstr>Slide 38</vt:lpstr>
      <vt:lpstr>Digitálna garáž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Jozef DVORSKÝ</cp:lastModifiedBy>
  <cp:revision>1</cp:revision>
  <dcterms:modified xsi:type="dcterms:W3CDTF">2017-04-25T17:54:04Z</dcterms:modified>
</cp:coreProperties>
</file>