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5143500" cx="9144000"/>
  <p:notesSz cx="6858000" cy="9144000"/>
  <p:embeddedFontLst>
    <p:embeddedFont>
      <p:font typeface="Source Sans Pr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bold.fntdata"/><Relationship Id="rId20" Type="http://schemas.openxmlformats.org/officeDocument/2006/relationships/slide" Target="slides/slide16.xml"/><Relationship Id="rId42" Type="http://schemas.openxmlformats.org/officeDocument/2006/relationships/font" Target="fonts/SourceSansPro-boldItalic.fntdata"/><Relationship Id="rId41" Type="http://schemas.openxmlformats.org/officeDocument/2006/relationships/font" Target="fonts/SourceSansPro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SourceSansPro-regular.fntdata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Doplnit odkazy k toolom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6.gif"/><Relationship Id="rId5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4.png"/><Relationship Id="rId6" Type="http://schemas.openxmlformats.org/officeDocument/2006/relationships/hyperlink" Target="http://www.chcempivo.sk/?f=d6562szx&amp;cst=0&amp;pg=1&amp;prod=1627&amp;sc=50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hyperlink" Target="http://www.chcempivo.sk/ale/slovensko/do-2-eur" TargetMode="External"/><Relationship Id="rId6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22.jpg"/><Relationship Id="rId5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Relationship Id="rId4" Type="http://schemas.openxmlformats.org/officeDocument/2006/relationships/image" Target="../media/image25.jpg"/><Relationship Id="rId5" Type="http://schemas.openxmlformats.org/officeDocument/2006/relationships/image" Target="../media/image26.png"/><Relationship Id="rId6" Type="http://schemas.openxmlformats.org/officeDocument/2006/relationships/hyperlink" Target="https://www.screamingfrog.co.uk/seo-spider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0.jpg"/><Relationship Id="rId6" Type="http://schemas.openxmlformats.org/officeDocument/2006/relationships/image" Target="../media/image28.png"/><Relationship Id="rId7" Type="http://schemas.openxmlformats.org/officeDocument/2006/relationships/hyperlink" Target="https://moz.com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4.jpg"/><Relationship Id="rId6" Type="http://schemas.openxmlformats.org/officeDocument/2006/relationships/image" Target="../media/image37.png"/><Relationship Id="rId7" Type="http://schemas.openxmlformats.org/officeDocument/2006/relationships/hyperlink" Target="https://majestic.com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2.jpg"/><Relationship Id="rId6" Type="http://schemas.openxmlformats.org/officeDocument/2006/relationships/image" Target="../media/image35.png"/><Relationship Id="rId7" Type="http://schemas.openxmlformats.org/officeDocument/2006/relationships/hyperlink" Target="https://ahrefs.com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Relationship Id="rId4" Type="http://schemas.openxmlformats.org/officeDocument/2006/relationships/image" Target="../media/image31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7.jp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11700" y="197375"/>
            <a:ext cx="8520600" cy="220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</a:rPr>
              <a:t>5 jednoduchých tipov pre viac organických návštev z Google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616363"/>
            <a:ext cx="8520600" cy="14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Marcel Machovič</a:t>
            </a:r>
            <a:endParaRPr sz="30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Project Manager</a:t>
            </a:r>
            <a:r>
              <a:rPr lang="en" sz="2400">
                <a:solidFill>
                  <a:srgbClr val="FFFFFF"/>
                </a:solidFill>
              </a:rPr>
              <a:t>, Visibility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7" name="Shape 57"/>
          <p:cNvSpPr/>
          <p:nvPr/>
        </p:nvSpPr>
        <p:spPr>
          <a:xfrm>
            <a:off x="166375" y="4412850"/>
            <a:ext cx="1888200" cy="6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81" y="4184808"/>
            <a:ext cx="1960450" cy="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idx="4294967295" type="ctrTitle"/>
          </p:nvPr>
        </p:nvSpPr>
        <p:spPr>
          <a:xfrm>
            <a:off x="31400" y="1380250"/>
            <a:ext cx="85206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Indexácia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1416625" y="1907475"/>
            <a:ext cx="61248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93725" y="4378475"/>
            <a:ext cx="1611900" cy="59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81" y="4184808"/>
            <a:ext cx="1960450" cy="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Sitemap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-white-transparent.png"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6914" y="38837"/>
            <a:ext cx="5527085" cy="50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Sitemap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-white-transparent.png"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1975" y="706125"/>
            <a:ext cx="5834975" cy="309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404 stránky</a:t>
            </a:r>
            <a:endParaRPr b="1" sz="1800">
              <a:solidFill>
                <a:srgbClr val="FFFFFF"/>
              </a:solidFill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b="1" lang="en" sz="1800">
                <a:solidFill>
                  <a:srgbClr val="FFFFFF"/>
                </a:solidFill>
              </a:rPr>
              <a:t>redirects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-white-transparent.png"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0" y="1017713"/>
            <a:ext cx="609600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>
            <p:ph idx="4294967295" type="ctrTitle"/>
          </p:nvPr>
        </p:nvSpPr>
        <p:spPr>
          <a:xfrm>
            <a:off x="31400" y="1380250"/>
            <a:ext cx="85206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Podnadpisy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1416625" y="1907475"/>
            <a:ext cx="61248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293725" y="4378475"/>
            <a:ext cx="1611900" cy="59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81" y="4184808"/>
            <a:ext cx="1960450" cy="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Podnadpisy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-white-transparent.png"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9850" y="963675"/>
            <a:ext cx="6174150" cy="27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Podnadpisy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-white-transparent.png"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1753" y="1017725"/>
            <a:ext cx="5822250" cy="301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>
            <p:ph idx="4294967295" type="ctrTitle"/>
          </p:nvPr>
        </p:nvSpPr>
        <p:spPr>
          <a:xfrm>
            <a:off x="31400" y="1380250"/>
            <a:ext cx="85206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Duplicitný obsah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1416625" y="1907475"/>
            <a:ext cx="61248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293725" y="4378475"/>
            <a:ext cx="1611900" cy="59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81" y="4184808"/>
            <a:ext cx="1960450" cy="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Zbavte sa duplicitného obsahu</a:t>
            </a:r>
            <a:endParaRPr b="1" sz="1800">
              <a:solidFill>
                <a:srgbClr val="F3F3F3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dup-content-example1.gif"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6900" y="243100"/>
            <a:ext cx="4343825" cy="33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3986900" y="3563800"/>
            <a:ext cx="48222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</a:rPr>
              <a:t>rovnaký obsah na rôznych URL</a:t>
            </a:r>
            <a:endParaRPr sz="1200">
              <a:solidFill>
                <a:srgbClr val="434343"/>
              </a:solidFill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</a:rPr>
              <a:t>popis produktov sa líši len v maličkostiach (farba produktu)</a:t>
            </a:r>
            <a:endParaRPr sz="1200">
              <a:solidFill>
                <a:srgbClr val="434343"/>
              </a:solidFill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</a:rPr>
              <a:t>duplicitné titulky, meta popisy</a:t>
            </a:r>
            <a:endParaRPr sz="1200">
              <a:solidFill>
                <a:srgbClr val="434343"/>
              </a:solidFill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</a:rPr>
              <a:t>rovnaký popis ako v iných e-shopoch</a:t>
            </a:r>
            <a:endParaRPr sz="1200"/>
          </a:p>
        </p:txBody>
      </p:sp>
      <p:pic>
        <p:nvPicPr>
          <p:cNvPr descr="logo-visibility-white-transparent.png"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Aj filtrovanie spôsobuje duplicity</a:t>
            </a:r>
            <a:endParaRPr b="1" sz="1800">
              <a:solidFill>
                <a:srgbClr val="F3F3F3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-white-transparent.png"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0.png"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0263" y="416650"/>
            <a:ext cx="4313675" cy="40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3838850" y="4433100"/>
            <a:ext cx="45765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22AACC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http://www.chcempivo.sk/?f=d6562szx&amp;cst=0&amp;pg=1&amp;prod=1627&amp;sc=500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lide5.png"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797625" y="286325"/>
            <a:ext cx="42498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7771"/>
                </a:solidFill>
              </a:rPr>
              <a:t>O MNE</a:t>
            </a:r>
            <a:endParaRPr b="1" sz="3600">
              <a:solidFill>
                <a:srgbClr val="FF7771"/>
              </a:solidFill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927100" y="1220000"/>
            <a:ext cx="38961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Online marketingu sa venujem od roku 2009. Vo Visibility pracujem ako Project Manager a mám na starosti prevažne ecommerce projekty z pohľadu ich SEO optimalizácie od úplného základu až po udržiavanie popredných miest. </a:t>
            </a:r>
            <a:endParaRPr>
              <a:solidFill>
                <a:srgbClr val="666666"/>
              </a:solidFill>
            </a:endParaRPr>
          </a:p>
          <a:p>
            <a:pPr indent="47625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7771"/>
              </a:solidFill>
            </a:endParaRPr>
          </a:p>
        </p:txBody>
      </p:sp>
      <p:pic>
        <p:nvPicPr>
          <p:cNvPr descr="logo-visibility-white-transparent.png"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el_edit.png"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9450" y="1220000"/>
            <a:ext cx="2136975" cy="21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Ako by to malo vyzerať správne?</a:t>
            </a:r>
            <a:endParaRPr b="1" sz="1800">
              <a:solidFill>
                <a:srgbClr val="F3F3F3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-white-transparent.png"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3838850" y="4433100"/>
            <a:ext cx="45765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AACC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http://www.chcempivo.sk/ale/slovensko/do-2-eur</a:t>
            </a:r>
            <a:r>
              <a:rPr lang="en"/>
              <a:t> </a:t>
            </a:r>
            <a:endParaRPr/>
          </a:p>
        </p:txBody>
      </p:sp>
      <p:pic>
        <p:nvPicPr>
          <p:cNvPr descr="28.png" id="221" name="Shape 2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8850" y="410575"/>
            <a:ext cx="4387550" cy="402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Zbavte sa duplicitného obsahu</a:t>
            </a:r>
            <a:endParaRPr b="1" sz="1800">
              <a:solidFill>
                <a:srgbClr val="F3F3F3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-white-transparent.png" id="228" name="Shape 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7850" y="1165975"/>
            <a:ext cx="6002101" cy="28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>
            <p:ph idx="4294967295" type="ctrTitle"/>
          </p:nvPr>
        </p:nvSpPr>
        <p:spPr>
          <a:xfrm>
            <a:off x="31400" y="1380250"/>
            <a:ext cx="85206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Meta tagy 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- title a description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1416625" y="1907475"/>
            <a:ext cx="61248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293725" y="4378475"/>
            <a:ext cx="1611900" cy="59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81" y="4184808"/>
            <a:ext cx="1960450" cy="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</a:rPr>
              <a:t>Meta tagy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3F3F3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-white-transparent.png"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6400" y="1080000"/>
            <a:ext cx="6111574" cy="27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Otázka</a:t>
            </a:r>
            <a:endParaRPr b="1" sz="1800">
              <a:solidFill>
                <a:srgbClr val="F3F3F3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-white-transparent.png"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3941300" y="2219975"/>
            <a:ext cx="39756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Koľko znakov ideálne by mal mať titulok, ktorý sa zobrazuje vo výsledkoch vyhľadávania?</a:t>
            </a:r>
            <a:endParaRPr sz="2400">
              <a:solidFill>
                <a:srgbClr val="434343"/>
              </a:solidFill>
            </a:endParaRPr>
          </a:p>
        </p:txBody>
      </p:sp>
      <p:pic>
        <p:nvPicPr>
          <p:cNvPr descr="a0948a70a8cf4ca9e611d7047c2fde13.png" id="255" name="Shape 2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1975" y="1117975"/>
            <a:ext cx="1047375" cy="104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Titulky</a:t>
            </a:r>
            <a:endParaRPr b="1" sz="1800">
              <a:solidFill>
                <a:srgbClr val="F3F3F3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16.jpg" id="262" name="Shape 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3775" y="1107998"/>
            <a:ext cx="5536658" cy="301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visibility-white-transparent.png" id="263" name="Shape 2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3.png"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177475" y="4151750"/>
            <a:ext cx="223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Skontrolujte si ich v nástroji Screaming Frog</a:t>
            </a:r>
            <a:endParaRPr b="1" sz="1800">
              <a:solidFill>
                <a:srgbClr val="F3F3F3"/>
              </a:solidFill>
            </a:endParaRPr>
          </a:p>
        </p:txBody>
      </p:sp>
      <p:pic>
        <p:nvPicPr>
          <p:cNvPr descr="Screaming_Frog_SEO_Spider_3_2_－_Crawl_Mode.jpg" id="270" name="Shape 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676" y="1079550"/>
            <a:ext cx="8664651" cy="2727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d7797.png" id="271" name="Shape 2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3588" y="55400"/>
            <a:ext cx="3456825" cy="117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2985000" y="3968625"/>
            <a:ext cx="39276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https://www.screamingfrog.co.uk/seo-spider/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3.png"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156300" y="4400475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Aj meta popisky</a:t>
            </a:r>
            <a:endParaRPr b="1" sz="1800">
              <a:solidFill>
                <a:srgbClr val="F3F3F3"/>
              </a:solidFill>
            </a:endParaRPr>
          </a:p>
        </p:txBody>
      </p:sp>
      <p:pic>
        <p:nvPicPr>
          <p:cNvPr descr="24.png"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474" y="187425"/>
            <a:ext cx="7411050" cy="37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>
            <p:ph idx="4294967295" type="ctrTitle"/>
          </p:nvPr>
        </p:nvSpPr>
        <p:spPr>
          <a:xfrm>
            <a:off x="31400" y="1380250"/>
            <a:ext cx="85206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BONUS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1416625" y="1907475"/>
            <a:ext cx="61248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293725" y="4378475"/>
            <a:ext cx="1611900" cy="59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288" name="Shape 2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81" y="4184808"/>
            <a:ext cx="1960450" cy="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Otázka</a:t>
            </a:r>
            <a:endParaRPr b="1" sz="1800">
              <a:solidFill>
                <a:srgbClr val="F3F3F3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-white-transparent.png" id="295" name="Shape 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4009600" y="2896225"/>
            <a:ext cx="39756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Aké SEO nástroje poznáte alebo používate?</a:t>
            </a:r>
            <a:endParaRPr sz="2400">
              <a:solidFill>
                <a:srgbClr val="434343"/>
              </a:solidFill>
            </a:endParaRPr>
          </a:p>
        </p:txBody>
      </p:sp>
      <p:pic>
        <p:nvPicPr>
          <p:cNvPr descr="a0948a70a8cf4ca9e611d7047c2fde13.png" id="297" name="Shape 2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1500" y="1794200"/>
            <a:ext cx="1047375" cy="104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lide5.pn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797625" y="286325"/>
            <a:ext cx="7086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7771"/>
                </a:solidFill>
              </a:rPr>
              <a:t>O ČOM BUDEME HOVORIŤ?</a:t>
            </a:r>
            <a:endParaRPr b="1" sz="3600">
              <a:solidFill>
                <a:srgbClr val="FF7771"/>
              </a:solidFill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927100" y="1220000"/>
            <a:ext cx="6957000" cy="27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Char char="●"/>
            </a:pPr>
            <a:r>
              <a:rPr lang="en">
                <a:solidFill>
                  <a:srgbClr val="444444"/>
                </a:solidFill>
              </a:rPr>
              <a:t>URL adresy</a:t>
            </a:r>
            <a:endParaRPr>
              <a:solidFill>
                <a:srgbClr val="444444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Char char="●"/>
            </a:pPr>
            <a:r>
              <a:rPr lang="en">
                <a:solidFill>
                  <a:srgbClr val="444444"/>
                </a:solidFill>
              </a:rPr>
              <a:t>Indexácia stránok - sitemap, 404 stránky, redirects</a:t>
            </a:r>
            <a:endParaRPr>
              <a:solidFill>
                <a:srgbClr val="444444"/>
              </a:solidFill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Char char="●"/>
            </a:pPr>
            <a:r>
              <a:rPr lang="en">
                <a:solidFill>
                  <a:srgbClr val="444444"/>
                </a:solidFill>
              </a:rPr>
              <a:t>Podnadpisy</a:t>
            </a:r>
            <a:endParaRPr>
              <a:solidFill>
                <a:srgbClr val="444444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Char char="●"/>
            </a:pPr>
            <a:r>
              <a:rPr lang="en">
                <a:solidFill>
                  <a:srgbClr val="444444"/>
                </a:solidFill>
              </a:rPr>
              <a:t>Duplicitný obsah</a:t>
            </a:r>
            <a:endParaRPr>
              <a:solidFill>
                <a:srgbClr val="444444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Char char="●"/>
            </a:pPr>
            <a:r>
              <a:rPr lang="en">
                <a:solidFill>
                  <a:srgbClr val="444444"/>
                </a:solidFill>
              </a:rPr>
              <a:t>Meta tagy - title a description</a:t>
            </a:r>
            <a:endParaRPr>
              <a:solidFill>
                <a:srgbClr val="444444"/>
              </a:solidFill>
            </a:endParaRPr>
          </a:p>
        </p:txBody>
      </p:sp>
      <p:pic>
        <p:nvPicPr>
          <p:cNvPr descr="logo-visibility-white-transparent.png"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Využívajte dáta, ktoré máte k dispozícii</a:t>
            </a:r>
            <a:endParaRPr b="1" sz="1800">
              <a:solidFill>
                <a:srgbClr val="F3F3F3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9613" y="709375"/>
            <a:ext cx="5857875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visibility-white-transparent.png" id="305" name="Shape 3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Využívajte dáta, ktoré máte k dispozícii</a:t>
            </a:r>
            <a:endParaRPr b="1" sz="1800">
              <a:solidFill>
                <a:srgbClr val="F3F3F3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-white-transparent.png" id="312" name="Shape 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7200" y="2125375"/>
            <a:ext cx="6040076" cy="1556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z-logo.png" id="314" name="Shape 3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075" y="939149"/>
            <a:ext cx="2622975" cy="76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4685850" y="4153050"/>
            <a:ext cx="26502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https://moz.com/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Využívajte dáta, ktoré máte k dispozícii</a:t>
            </a:r>
            <a:endParaRPr b="1" sz="1800">
              <a:solidFill>
                <a:srgbClr val="F3F3F3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-white-transparent.png" id="322" name="Shape 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1350" y="1960400"/>
            <a:ext cx="6019951" cy="19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jestic-logo-white-trans-large.png" id="324" name="Shape 3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2220" y="471300"/>
            <a:ext cx="2875350" cy="18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4931750" y="4433100"/>
            <a:ext cx="19740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https://majestic.com/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Využívajte dáta, ktoré máte k dispozícii</a:t>
            </a:r>
            <a:endParaRPr b="1" sz="1800">
              <a:solidFill>
                <a:srgbClr val="F3F3F3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logo-visibility-white-transparent.png" id="332" name="Shape 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0100" y="2385550"/>
            <a:ext cx="6181050" cy="113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hrefs_logo.png" id="334" name="Shape 3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1673" y="1045050"/>
            <a:ext cx="4148751" cy="7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4842950" y="3791025"/>
            <a:ext cx="22062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https://ahrefs.com/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>
            <p:ph idx="4294967295" type="ctrTitle"/>
          </p:nvPr>
        </p:nvSpPr>
        <p:spPr>
          <a:xfrm>
            <a:off x="31400" y="1380250"/>
            <a:ext cx="85206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Ďakujem za pozornosť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1416625" y="1907475"/>
            <a:ext cx="61248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Marcel Machovič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machovic@visibility.sk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www.visibility.sk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c93b4b1c5d2516207e7d04adec53e19a.png"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6475" y="1312050"/>
            <a:ext cx="910200" cy="9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/>
          <p:nvPr/>
        </p:nvSpPr>
        <p:spPr>
          <a:xfrm>
            <a:off x="293725" y="4378475"/>
            <a:ext cx="1611900" cy="59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345" name="Shape 3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981" y="4184808"/>
            <a:ext cx="1960450" cy="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5.pn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02075" y="4338300"/>
            <a:ext cx="28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SEO je stále dôležité</a:t>
            </a:r>
            <a:endParaRPr b="1" sz="1800">
              <a:solidFill>
                <a:srgbClr val="F3F3F3"/>
              </a:solidFill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1651950" y="840150"/>
            <a:ext cx="5840100" cy="28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</a:rPr>
              <a:t>Každý deň urobia ľudia na internete viac ako </a:t>
            </a:r>
            <a:r>
              <a:rPr b="1" lang="en" sz="2400">
                <a:solidFill>
                  <a:srgbClr val="666666"/>
                </a:solidFill>
              </a:rPr>
              <a:t>6,5 miliardy vyhľadávaní</a:t>
            </a:r>
            <a:r>
              <a:rPr lang="en" sz="2400">
                <a:solidFill>
                  <a:srgbClr val="666666"/>
                </a:solidFill>
              </a:rPr>
              <a:t>, z toho len na Googli ich je takmer </a:t>
            </a:r>
            <a:r>
              <a:rPr b="1" lang="en" sz="2400">
                <a:solidFill>
                  <a:srgbClr val="666666"/>
                </a:solidFill>
              </a:rPr>
              <a:t>4,5 miliardy</a:t>
            </a:r>
            <a:r>
              <a:rPr lang="en" sz="2400">
                <a:solidFill>
                  <a:srgbClr val="666666"/>
                </a:solidFill>
              </a:rPr>
              <a:t>. Toto číslo každý rok rastie.</a:t>
            </a:r>
            <a:endParaRPr sz="2400">
              <a:solidFill>
                <a:srgbClr val="66666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Zdroj: Smartinsights.com</a:t>
            </a:r>
            <a:endParaRPr>
              <a:solidFill>
                <a:srgbClr val="666666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5.pn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102075" y="4338300"/>
            <a:ext cx="28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SEO je stále dôležité</a:t>
            </a:r>
            <a:endParaRPr b="1" sz="1800">
              <a:solidFill>
                <a:srgbClr val="F3F3F3"/>
              </a:solidFill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5725" y="261075"/>
            <a:ext cx="6032550" cy="36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5.pn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02075" y="4338300"/>
            <a:ext cx="28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</a:rPr>
              <a:t>Na druhú stranu sa dostane minimum ľudí</a:t>
            </a:r>
            <a:endParaRPr b="1" sz="1800">
              <a:solidFill>
                <a:srgbClr val="F3F3F3"/>
              </a:solidFill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89089"/>
            <a:ext cx="9144001" cy="260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3284400" y="3538275"/>
            <a:ext cx="30066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Zdroj: Advancedwebranking.com, December 2016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7.pn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3506775" y="1402525"/>
            <a:ext cx="5113800" cy="1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666666"/>
              </a:solidFill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182475" y="1268150"/>
            <a:ext cx="23988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762500" lvl="0" mar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AAko Google určuje pozície webov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8723" y="633538"/>
            <a:ext cx="5211574" cy="3876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visibility-white-transparent.png"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idx="4294967295" type="ctrTitle"/>
          </p:nvPr>
        </p:nvSpPr>
        <p:spPr>
          <a:xfrm>
            <a:off x="31400" y="1380250"/>
            <a:ext cx="85206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URL adresy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1416625" y="1907475"/>
            <a:ext cx="61248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293725" y="4378475"/>
            <a:ext cx="1611900" cy="59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81" y="4184808"/>
            <a:ext cx="1960450" cy="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.png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259525" y="1017725"/>
            <a:ext cx="2009400" cy="3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URL adresy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descr="14.jpg"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500" y="430150"/>
            <a:ext cx="5448200" cy="4283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visibility-white-transparent.png"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725" y="4169896"/>
            <a:ext cx="1960503" cy="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