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32" r:id="rId2"/>
    <p:sldId id="433" r:id="rId3"/>
    <p:sldId id="385" r:id="rId4"/>
    <p:sldId id="412" r:id="rId5"/>
    <p:sldId id="431" r:id="rId6"/>
    <p:sldId id="486" r:id="rId7"/>
    <p:sldId id="487" r:id="rId8"/>
    <p:sldId id="488" r:id="rId9"/>
    <p:sldId id="434" r:id="rId10"/>
    <p:sldId id="469" r:id="rId11"/>
    <p:sldId id="470" r:id="rId12"/>
    <p:sldId id="471" r:id="rId13"/>
    <p:sldId id="472" r:id="rId14"/>
    <p:sldId id="480" r:id="rId15"/>
    <p:sldId id="474" r:id="rId16"/>
    <p:sldId id="475" r:id="rId17"/>
    <p:sldId id="483" r:id="rId18"/>
    <p:sldId id="478" r:id="rId19"/>
    <p:sldId id="479" r:id="rId20"/>
    <p:sldId id="485" r:id="rId2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70">
          <p15:clr>
            <a:srgbClr val="A4A3A4"/>
          </p15:clr>
        </p15:guide>
        <p15:guide id="2" pos="5759">
          <p15:clr>
            <a:srgbClr val="A4A3A4"/>
          </p15:clr>
        </p15:guide>
        <p15:guide id="3" orient="horz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Šimová" initials="JŠ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973"/>
    <a:srgbClr val="000066"/>
    <a:srgbClr val="002776"/>
    <a:srgbClr val="E9CE09"/>
    <a:srgbClr val="F6DB16"/>
    <a:srgbClr val="92D400"/>
    <a:srgbClr val="002775"/>
    <a:srgbClr val="00FF00"/>
    <a:srgbClr val="7BC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6" autoAdjust="0"/>
    <p:restoredTop sz="94434" autoAdjust="0"/>
  </p:normalViewPr>
  <p:slideViewPr>
    <p:cSldViewPr snapToGrid="0">
      <p:cViewPr varScale="1">
        <p:scale>
          <a:sx n="89" d="100"/>
          <a:sy n="89" d="100"/>
        </p:scale>
        <p:origin x="-1363" y="-67"/>
      </p:cViewPr>
      <p:guideLst>
        <p:guide orient="horz" pos="3670"/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611" y="-77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fld id="{618704B3-8FE2-4CED-9333-59182A49345A}" type="datetimeFigureOut">
              <a:rPr lang="sk-SK"/>
              <a:pPr>
                <a:defRPr/>
              </a:pPr>
              <a:t>15.10.15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fld id="{067D649D-ED0D-4296-ACF9-09FCF31438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210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Klepnutím lze upravit styly předlohy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Třetí úroveň</a:t>
            </a:r>
          </a:p>
          <a:p>
            <a:pPr lvl="3"/>
            <a:r>
              <a:rPr lang="sk-SK" noProof="0" smtClean="0"/>
              <a:t>Čtvrtá úroveň</a:t>
            </a:r>
          </a:p>
          <a:p>
            <a:pPr lvl="4"/>
            <a:r>
              <a:rPr lang="sk-SK" noProof="0" smtClean="0"/>
              <a:t>Pátá úroveň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fld id="{C51DA5F8-5FDE-484C-85E6-B23389EB2D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3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0A9B2-B11F-4235-84B7-6BD7595AAE44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2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0A9B2-B11F-4235-84B7-6BD7595AAE44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2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altLang="sk-SK" smtClean="0"/>
              <a:t>Dobrý deň, volám sa XY a dnes by som Vám rád predstavil novinku Slovenskej pošty v dodávaní zásielok Vašim zákazníkom</a:t>
            </a:r>
          </a:p>
        </p:txBody>
      </p:sp>
    </p:spTree>
    <p:extLst>
      <p:ext uri="{BB962C8B-B14F-4D97-AF65-F5344CB8AC3E}">
        <p14:creationId xmlns:p14="http://schemas.microsoft.com/office/powerpoint/2010/main" val="367377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5A9E-6BEF-4F5A-A6BD-09BF696FC96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698DD-089F-4DA5-91EB-DD440B6F645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354016"/>
            <a:ext cx="2000250" cy="57419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354016"/>
            <a:ext cx="5848350" cy="57419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0264C-B61A-4D3D-AFC9-A20AFE66AE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54013"/>
            <a:ext cx="6324600" cy="116998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2" y="1981200"/>
            <a:ext cx="8001000" cy="4114800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7F1F7-0429-457B-8080-FEDABF4C0B8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5384-5929-4F2F-8AE2-F6A2FD9C9B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639DF-E714-4D54-8451-A337CB7267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F5AC-9887-47DA-81FD-D366FB0A8C2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2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B5C5A-1FB5-4B73-8223-8F6299C23F2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B6CA-55B9-4B0F-8A21-EBD43F2A92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sk-S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1919-B659-4504-8759-6EE3955969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FF61-ECD7-4BEE-BC59-B549AD036ED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C4A1-01D2-4CAC-B853-0B6CB9C000A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CDF9B-A487-4ED1-BB7E-BBDFDDE0051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54013"/>
            <a:ext cx="63246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Titulok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endParaRPr lang="sk-SK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981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86500"/>
            <a:ext cx="1885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E6B7FB3E-815A-456C-AF39-F6BD85385AD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62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 ftr="0" dt="0"/>
  <p:txStyles>
    <p:titleStyle>
      <a:lvl1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6" y="2114550"/>
            <a:ext cx="2487168" cy="2286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11" y="4710941"/>
            <a:ext cx="4655321" cy="64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65421" y="6069697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sk-SK" sz="1400" dirty="0" smtClean="0"/>
              <a:t>15/10/2015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9924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6705601" y="2694267"/>
            <a:ext cx="647700" cy="36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4" tIns="19202" rIns="38404" bIns="19202">
            <a:spAutoFit/>
          </a:bodyPr>
          <a:lstStyle/>
          <a:p>
            <a:pPr algn="ctr" defTabSz="346702" hangingPunct="0"/>
            <a:r>
              <a:rPr lang="sk-SK" altLang="sk-SK" sz="2100" b="1" dirty="0">
                <a:solidFill>
                  <a:srgbClr val="FFC000"/>
                </a:solidFill>
                <a:latin typeface="Century Gothic" pitchFamily="34" charset="0"/>
                <a:sym typeface="Helvetica Light" charset="0"/>
              </a:rPr>
              <a:t>53%</a:t>
            </a:r>
          </a:p>
        </p:txBody>
      </p:sp>
      <p:sp>
        <p:nvSpPr>
          <p:cNvPr id="13" name="BlokTextu 12"/>
          <p:cNvSpPr txBox="1">
            <a:spLocks noChangeArrowheads="1"/>
          </p:cNvSpPr>
          <p:nvPr/>
        </p:nvSpPr>
        <p:spPr bwMode="auto">
          <a:xfrm>
            <a:off x="4545211" y="4489964"/>
            <a:ext cx="648295" cy="36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4" tIns="19202" rIns="38404" bIns="19202">
            <a:spAutoFit/>
          </a:bodyPr>
          <a:lstStyle/>
          <a:p>
            <a:pPr algn="ctr" defTabSz="346702" hangingPunct="0"/>
            <a:r>
              <a:rPr lang="sk-SK" altLang="sk-SK" sz="2100" b="1" dirty="0">
                <a:solidFill>
                  <a:srgbClr val="FFC000"/>
                </a:solidFill>
                <a:latin typeface="Century Gothic" pitchFamily="34" charset="0"/>
                <a:sym typeface="Helvetica Light" charset="0"/>
              </a:rPr>
              <a:t>28%</a:t>
            </a:r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791767" y="2694267"/>
            <a:ext cx="5913834" cy="366254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0"/>
            <a:headEnd/>
            <a:tailEnd/>
          </a:ln>
        </p:spPr>
        <p:txBody>
          <a:bodyPr lIns="21336" tIns="21336" rIns="21336" bIns="21336" anchor="ctr">
            <a:spAutoFit/>
          </a:bodyPr>
          <a:lstStyle/>
          <a:p>
            <a:pPr marL="0" marR="0" lvl="0" indent="0" algn="ctr" defTabSz="346702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altLang="sk-SK" sz="2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Helvetica Light" charset="0"/>
            </a:endParaRPr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791765" y="4505952"/>
            <a:ext cx="3753446" cy="366254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0"/>
            <a:headEnd/>
            <a:tailEnd/>
          </a:ln>
        </p:spPr>
        <p:txBody>
          <a:bodyPr lIns="21336" tIns="21336" rIns="21336" bIns="21336" anchor="ctr">
            <a:spAutoFit/>
          </a:bodyPr>
          <a:lstStyle/>
          <a:p>
            <a:pPr marL="0" marR="0" lvl="0" indent="0" algn="ctr" defTabSz="346702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altLang="sk-SK" sz="2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Helvetica Light" charset="0"/>
            </a:endParaRPr>
          </a:p>
        </p:txBody>
      </p:sp>
      <p:sp>
        <p:nvSpPr>
          <p:cNvPr id="16" name="BlokTextu 15"/>
          <p:cNvSpPr txBox="1">
            <a:spLocks noChangeArrowheads="1"/>
          </p:cNvSpPr>
          <p:nvPr/>
        </p:nvSpPr>
        <p:spPr bwMode="auto">
          <a:xfrm>
            <a:off x="791767" y="3175227"/>
            <a:ext cx="4552355" cy="6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4" tIns="19202" rIns="38404" bIns="19202">
            <a:spAutoFit/>
          </a:bodyPr>
          <a:lstStyle/>
          <a:p>
            <a:pPr defTabSz="346702" hangingPunct="0"/>
            <a:r>
              <a:rPr lang="sk-SK" altLang="sk-SK" sz="2100" dirty="0">
                <a:solidFill>
                  <a:srgbClr val="FFC000"/>
                </a:solidFill>
                <a:latin typeface="Century Gothic" pitchFamily="34" charset="0"/>
                <a:sym typeface="Helvetica Light" charset="0"/>
              </a:rPr>
              <a:t>Áno, v prípade nižšieho poštovného</a:t>
            </a:r>
          </a:p>
        </p:txBody>
      </p:sp>
      <p:sp>
        <p:nvSpPr>
          <p:cNvPr id="17" name="Nadpis 10"/>
          <p:cNvSpPr txBox="1">
            <a:spLocks/>
          </p:cNvSpPr>
          <p:nvPr/>
        </p:nvSpPr>
        <p:spPr bwMode="auto">
          <a:xfrm>
            <a:off x="779859" y="1510393"/>
            <a:ext cx="7877175" cy="81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346710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346710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346710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346710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346710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92024" algn="ctr" defTabSz="346710" rtl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384048" algn="ctr" defTabSz="346710" rtl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576072" algn="ctr" defTabSz="346710" rtl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768096" algn="ctr" defTabSz="346710" rtl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l" defTabSz="346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sym typeface="Helvetica Light" charset="0"/>
              </a:rPr>
              <a:t>Pri objednaní tovaru z </a:t>
            </a:r>
            <a:r>
              <a:rPr kumimoji="0" lang="sk-SK" altLang="sk-SK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sym typeface="Helvetica Light" charset="0"/>
              </a:rPr>
              <a:t>e-shopu</a:t>
            </a:r>
            <a:r>
              <a:rPr kumimoji="0" lang="sk-SK" alt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sym typeface="Helvetica Light" charset="0"/>
              </a:rPr>
              <a:t> by ste uprednostnili vyzdvihnutie balíka na vami </a:t>
            </a:r>
            <a:r>
              <a:rPr kumimoji="0" lang="sk-SK" altLang="sk-SK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sym typeface="Helvetica Light" charset="0"/>
              </a:rPr>
              <a:t>zvolenej</a:t>
            </a:r>
            <a:r>
              <a:rPr kumimoji="0" lang="sk-SK" alt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sym typeface="Helvetica Light" charset="0"/>
              </a:rPr>
              <a:t> pošte pred doručením cez kuriéra?</a:t>
            </a:r>
            <a:endParaRPr kumimoji="0" lang="sk-SK" altLang="sk-SK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sym typeface="Helvetica Light" charset="0"/>
            </a:endParaRPr>
          </a:p>
        </p:txBody>
      </p:sp>
      <p:sp>
        <p:nvSpPr>
          <p:cNvPr id="18" name="BlokTextu 17"/>
          <p:cNvSpPr txBox="1">
            <a:spLocks noChangeArrowheads="1"/>
          </p:cNvSpPr>
          <p:nvPr/>
        </p:nvSpPr>
        <p:spPr bwMode="auto">
          <a:xfrm>
            <a:off x="779859" y="4942682"/>
            <a:ext cx="4552950" cy="6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4" tIns="19202" rIns="38404" bIns="19202">
            <a:spAutoFit/>
          </a:bodyPr>
          <a:lstStyle/>
          <a:p>
            <a:pPr defTabSz="346702" hangingPunct="0"/>
            <a:r>
              <a:rPr lang="sk-SK" altLang="sk-SK" sz="2100">
                <a:solidFill>
                  <a:srgbClr val="FFC000"/>
                </a:solidFill>
                <a:latin typeface="Century Gothic" pitchFamily="34" charset="0"/>
                <a:sym typeface="Helvetica Light" charset="0"/>
              </a:rPr>
              <a:t>Áno, bez ohľadu na výšku poštovného</a:t>
            </a:r>
          </a:p>
        </p:txBody>
      </p:sp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609600" y="354013"/>
            <a:ext cx="6324600" cy="1169987"/>
          </a:xfrm>
        </p:spPr>
        <p:txBody>
          <a:bodyPr/>
          <a:lstStyle/>
          <a:p>
            <a:r>
              <a:rPr lang="sk-SK" dirty="0" smtClean="0"/>
              <a:t>Prieskum ukázal...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53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Balíka na poštu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 bwMode="auto">
          <a:xfrm>
            <a:off x="444842" y="1688757"/>
            <a:ext cx="2594919" cy="195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46702" hangingPunct="0">
              <a:spcBef>
                <a:spcPts val="1890"/>
              </a:spcBef>
              <a:buFontTx/>
              <a:buNone/>
            </a:pPr>
            <a:endParaRPr lang="sk-SK" altLang="sk-SK" b="1" dirty="0" smtClean="0">
              <a:solidFill>
                <a:srgbClr val="1F497D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algn="ctr" defTabSz="346702" hangingPunct="0">
              <a:spcBef>
                <a:spcPts val="1890"/>
              </a:spcBef>
              <a:buFontTx/>
              <a:buNone/>
            </a:pPr>
            <a:r>
              <a:rPr lang="sk-SK" altLang="sk-SK" sz="2000" b="1" dirty="0" smtClean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Sledovanie </a:t>
            </a:r>
            <a:r>
              <a:rPr lang="sk-SK" altLang="sk-SK" sz="2000" b="1" dirty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zásielok </a:t>
            </a:r>
            <a:endParaRPr lang="sk-SK" altLang="sk-SK" sz="2000" b="1" dirty="0" smtClean="0">
              <a:solidFill>
                <a:srgbClr val="1F497D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algn="ctr" defTabSz="346702" hangingPunct="0">
              <a:spcBef>
                <a:spcPts val="1890"/>
              </a:spcBef>
              <a:buFontTx/>
              <a:buNone/>
            </a:pPr>
            <a:r>
              <a:rPr lang="sk-SK" altLang="sk-SK" sz="2000" b="1" dirty="0" smtClean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v </a:t>
            </a:r>
            <a:r>
              <a:rPr lang="sk-SK" altLang="sk-SK" sz="2000" b="1" dirty="0" err="1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ePodacom</a:t>
            </a:r>
            <a:r>
              <a:rPr lang="sk-SK" altLang="sk-SK" sz="2000" b="1" dirty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 hárku</a:t>
            </a:r>
          </a:p>
        </p:txBody>
      </p:sp>
      <p:sp>
        <p:nvSpPr>
          <p:cNvPr id="13" name="Obdĺžnik 12"/>
          <p:cNvSpPr/>
          <p:nvPr/>
        </p:nvSpPr>
        <p:spPr bwMode="auto">
          <a:xfrm>
            <a:off x="3410681" y="1701113"/>
            <a:ext cx="2623672" cy="195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ct val="30000"/>
              </a:spcBef>
            </a:pPr>
            <a:endParaRPr lang="sk-SK" altLang="sk-SK" sz="1800" b="1" dirty="0" smtClean="0">
              <a:solidFill>
                <a:srgbClr val="FFCC00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algn="ctr">
              <a:lnSpc>
                <a:spcPct val="120000"/>
              </a:lnSpc>
              <a:spcBef>
                <a:spcPct val="30000"/>
              </a:spcBef>
            </a:pPr>
            <a:r>
              <a:rPr lang="sk-SK" altLang="sk-SK" sz="2000" b="1" dirty="0" smtClean="0">
                <a:solidFill>
                  <a:srgbClr val="FFCC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Široká </a:t>
            </a:r>
            <a:r>
              <a:rPr lang="sk-SK" altLang="sk-SK" sz="2000" b="1" dirty="0">
                <a:solidFill>
                  <a:srgbClr val="FFCC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sieť </a:t>
            </a:r>
            <a:endParaRPr lang="sk-SK" altLang="sk-SK" sz="2000" b="1" dirty="0" smtClean="0">
              <a:solidFill>
                <a:srgbClr val="FFCC00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algn="ctr">
              <a:lnSpc>
                <a:spcPct val="120000"/>
              </a:lnSpc>
              <a:spcBef>
                <a:spcPct val="30000"/>
              </a:spcBef>
            </a:pPr>
            <a:r>
              <a:rPr lang="sk-SK" altLang="sk-SK" sz="2000" b="1" dirty="0" smtClean="0">
                <a:solidFill>
                  <a:srgbClr val="FFCC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pobočiek</a:t>
            </a:r>
            <a:endParaRPr lang="sk-SK" altLang="sk-SK" sz="2000" b="1" dirty="0">
              <a:solidFill>
                <a:srgbClr val="FFCC00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444842" y="4038729"/>
            <a:ext cx="2623672" cy="195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 algn="ctr" defTabSz="346702" eaLnBrk="1" hangingPunct="0">
              <a:spcBef>
                <a:spcPts val="1890"/>
              </a:spcBef>
              <a:buSzTx/>
              <a:buNone/>
            </a:pPr>
            <a:endParaRPr lang="sk-SK" altLang="sk-SK" sz="1800" b="1" dirty="0" smtClean="0">
              <a:solidFill>
                <a:srgbClr val="FFCC00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lvl="0" algn="ctr" defTabSz="346702" eaLnBrk="1" hangingPunct="0">
              <a:spcBef>
                <a:spcPts val="1890"/>
              </a:spcBef>
              <a:buSzTx/>
              <a:buNone/>
            </a:pPr>
            <a:r>
              <a:rPr lang="sk-SK" altLang="sk-SK" sz="2000" b="1" dirty="0" smtClean="0">
                <a:solidFill>
                  <a:srgbClr val="FFCC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SMS </a:t>
            </a:r>
            <a:r>
              <a:rPr lang="sk-SK" altLang="sk-SK" sz="2000" b="1" dirty="0">
                <a:solidFill>
                  <a:srgbClr val="FFCC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a        </a:t>
            </a:r>
            <a:endParaRPr lang="sk-SK" altLang="sk-SK" sz="2000" b="1" dirty="0" smtClean="0">
              <a:solidFill>
                <a:srgbClr val="FFCC00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lvl="0" algn="ctr" defTabSz="346702" eaLnBrk="1" hangingPunct="0">
              <a:spcBef>
                <a:spcPts val="1890"/>
              </a:spcBef>
              <a:buSzTx/>
              <a:buNone/>
            </a:pPr>
            <a:r>
              <a:rPr lang="sk-SK" altLang="sk-SK" sz="2000" b="1" dirty="0" smtClean="0">
                <a:solidFill>
                  <a:srgbClr val="FFCC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e-mail </a:t>
            </a:r>
            <a:r>
              <a:rPr lang="sk-SK" altLang="sk-SK" sz="2000" b="1" dirty="0">
                <a:solidFill>
                  <a:srgbClr val="FFCC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avízo</a:t>
            </a:r>
          </a:p>
        </p:txBody>
      </p:sp>
      <p:sp>
        <p:nvSpPr>
          <p:cNvPr id="15" name="Obdĺžnik 14"/>
          <p:cNvSpPr/>
          <p:nvPr/>
        </p:nvSpPr>
        <p:spPr bwMode="auto">
          <a:xfrm>
            <a:off x="3410681" y="4038728"/>
            <a:ext cx="2623672" cy="195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46702" hangingPunct="0">
              <a:spcBef>
                <a:spcPts val="1890"/>
              </a:spcBef>
              <a:buFontTx/>
              <a:buNone/>
            </a:pPr>
            <a:endParaRPr lang="sk-SK" altLang="sk-SK" b="1" dirty="0" smtClean="0">
              <a:solidFill>
                <a:srgbClr val="1F497D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algn="ctr" defTabSz="346702" hangingPunct="0">
              <a:spcBef>
                <a:spcPts val="1890"/>
              </a:spcBef>
              <a:buFontTx/>
              <a:buNone/>
            </a:pPr>
            <a:r>
              <a:rPr lang="sk-SK" altLang="sk-SK" sz="2000" b="1" dirty="0" smtClean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Sledovanie zásielky</a:t>
            </a:r>
          </a:p>
          <a:p>
            <a:pPr algn="ctr" defTabSz="346702" hangingPunct="0">
              <a:spcBef>
                <a:spcPts val="1890"/>
              </a:spcBef>
              <a:buFontTx/>
              <a:buNone/>
            </a:pPr>
            <a:r>
              <a:rPr lang="sk-SK" altLang="sk-SK" sz="2000" b="1" dirty="0" smtClean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na </a:t>
            </a:r>
            <a:r>
              <a:rPr lang="sk-SK" altLang="sk-SK" sz="2000" b="1" dirty="0" smtClean="0">
                <a:solidFill>
                  <a:srgbClr val="003973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webe </a:t>
            </a:r>
            <a:r>
              <a:rPr lang="sk-SK" altLang="sk-SK" sz="2000" b="1" dirty="0">
                <a:solidFill>
                  <a:srgbClr val="003973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SP</a:t>
            </a:r>
          </a:p>
        </p:txBody>
      </p:sp>
      <p:sp>
        <p:nvSpPr>
          <p:cNvPr id="17" name="Obdĺžnik 16"/>
          <p:cNvSpPr/>
          <p:nvPr/>
        </p:nvSpPr>
        <p:spPr bwMode="auto">
          <a:xfrm>
            <a:off x="6345453" y="1701113"/>
            <a:ext cx="2623672" cy="195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46702" hangingPunct="0">
              <a:spcBef>
                <a:spcPts val="1890"/>
              </a:spcBef>
              <a:buFontTx/>
              <a:buNone/>
            </a:pPr>
            <a:endParaRPr lang="sk-SK" altLang="sk-SK" sz="2000" b="1" dirty="0">
              <a:solidFill>
                <a:srgbClr val="003973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algn="ctr" defTabSz="346702" hangingPunct="0">
              <a:spcBef>
                <a:spcPts val="1890"/>
              </a:spcBef>
              <a:buFontTx/>
              <a:buNone/>
            </a:pPr>
            <a:r>
              <a:rPr lang="sk-SK" altLang="sk-SK" sz="2000" b="1" dirty="0" smtClean="0">
                <a:solidFill>
                  <a:srgbClr val="003973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Nižšia cena</a:t>
            </a:r>
          </a:p>
          <a:p>
            <a:pPr algn="ctr" defTabSz="346702" hangingPunct="0">
              <a:spcBef>
                <a:spcPts val="1890"/>
              </a:spcBef>
              <a:buFontTx/>
              <a:buNone/>
            </a:pPr>
            <a:r>
              <a:rPr lang="sk-SK" altLang="sk-SK" sz="2000" b="1" dirty="0" smtClean="0">
                <a:solidFill>
                  <a:srgbClr val="003973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poštovného</a:t>
            </a:r>
            <a:endParaRPr lang="sk-SK" altLang="sk-SK" sz="2000" b="1" dirty="0">
              <a:solidFill>
                <a:srgbClr val="003973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</p:txBody>
      </p:sp>
      <p:sp>
        <p:nvSpPr>
          <p:cNvPr id="18" name="Obdĺžnik 17"/>
          <p:cNvSpPr/>
          <p:nvPr/>
        </p:nvSpPr>
        <p:spPr bwMode="auto">
          <a:xfrm>
            <a:off x="6345453" y="4022253"/>
            <a:ext cx="2623672" cy="19523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 algn="ctr" defTabSz="346702" eaLnBrk="1" hangingPunct="0">
              <a:spcBef>
                <a:spcPts val="1890"/>
              </a:spcBef>
              <a:buSzTx/>
              <a:buNone/>
            </a:pPr>
            <a:endParaRPr lang="sk-SK" altLang="sk-SK" sz="2000" b="1" dirty="0" smtClean="0">
              <a:solidFill>
                <a:srgbClr val="FFCC00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lvl="0" algn="ctr" defTabSz="346702" eaLnBrk="1" hangingPunct="0">
              <a:spcBef>
                <a:spcPts val="1890"/>
              </a:spcBef>
              <a:buSzTx/>
              <a:buNone/>
            </a:pPr>
            <a:r>
              <a:rPr lang="sk-SK" altLang="sk-SK" sz="2000" b="1" dirty="0" smtClean="0">
                <a:solidFill>
                  <a:srgbClr val="FFCC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Dodanie </a:t>
            </a:r>
            <a:r>
              <a:rPr lang="sk-SK" altLang="sk-SK" sz="2000" b="1" dirty="0">
                <a:solidFill>
                  <a:srgbClr val="FFCC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na druhý </a:t>
            </a:r>
            <a:endParaRPr lang="sk-SK" altLang="sk-SK" sz="2000" b="1" dirty="0" smtClean="0">
              <a:solidFill>
                <a:srgbClr val="FFCC00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  <a:p>
            <a:pPr lvl="0" algn="ctr" defTabSz="346702" eaLnBrk="1" hangingPunct="0">
              <a:spcBef>
                <a:spcPts val="1890"/>
              </a:spcBef>
              <a:buSzTx/>
              <a:buNone/>
            </a:pPr>
            <a:r>
              <a:rPr lang="sk-SK" altLang="sk-SK" sz="2000" b="1" dirty="0" smtClean="0">
                <a:solidFill>
                  <a:srgbClr val="FFCC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deň</a:t>
            </a:r>
            <a:endParaRPr lang="sk-SK" altLang="sk-SK" sz="2000" b="1" dirty="0">
              <a:solidFill>
                <a:srgbClr val="FFCC00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Zásah</a:t>
            </a:r>
            <a:endParaRPr lang="sk-SK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609600" y="1509214"/>
            <a:ext cx="8144896" cy="111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defTabSz="346702" hangingPunct="0">
              <a:spcBef>
                <a:spcPts val="1890"/>
              </a:spcBef>
              <a:buFontTx/>
              <a:buNone/>
            </a:pPr>
            <a:r>
              <a:rPr lang="sk-SK" altLang="sk-SK" sz="2800" b="1" dirty="0" smtClean="0">
                <a:solidFill>
                  <a:srgbClr val="FFC0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1447</a:t>
            </a:r>
            <a:r>
              <a:rPr lang="sk-SK" altLang="sk-SK" sz="2800" b="1" dirty="0" smtClean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 pobočiek v mestách, z toho </a:t>
            </a:r>
            <a:r>
              <a:rPr lang="sk-SK" altLang="sk-SK" sz="2800" b="1" dirty="0" smtClean="0">
                <a:solidFill>
                  <a:srgbClr val="FFC0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80%</a:t>
            </a:r>
            <a:r>
              <a:rPr lang="sk-SK" altLang="sk-SK" sz="2800" b="1" dirty="0" smtClean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 má otvorené minimálne do </a:t>
            </a:r>
            <a:r>
              <a:rPr lang="sk-SK" altLang="sk-SK" sz="2800" b="1" dirty="0" smtClean="0">
                <a:solidFill>
                  <a:srgbClr val="FFC0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18:00h</a:t>
            </a:r>
            <a:endParaRPr lang="sk-SK" altLang="sk-SK" sz="2800" b="1" dirty="0">
              <a:solidFill>
                <a:srgbClr val="FFC000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</p:txBody>
      </p:sp>
      <p:pic>
        <p:nvPicPr>
          <p:cNvPr id="6" name="Picture 2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"/>
          <a:stretch>
            <a:fillRect/>
          </a:stretch>
        </p:blipFill>
        <p:spPr bwMode="auto">
          <a:xfrm>
            <a:off x="609600" y="2748757"/>
            <a:ext cx="4637982" cy="348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7" name="Zástupný symbol obsahu 1"/>
          <p:cNvSpPr txBox="1">
            <a:spLocks/>
          </p:cNvSpPr>
          <p:nvPr/>
        </p:nvSpPr>
        <p:spPr bwMode="auto">
          <a:xfrm>
            <a:off x="5727209" y="2479941"/>
            <a:ext cx="2955471" cy="387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66700" indent="-266700" algn="l" defTabSz="346710" rtl="0" eaLnBrk="0" fontAlgn="base" hangingPunct="0">
              <a:spcBef>
                <a:spcPts val="2478"/>
              </a:spcBef>
              <a:spcAft>
                <a:spcPct val="0"/>
              </a:spcAft>
              <a:buSzPct val="75000"/>
              <a:buChar char="•"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533400" indent="-266700" algn="l" defTabSz="346710" rtl="0" eaLnBrk="0" fontAlgn="base" hangingPunct="0">
              <a:spcBef>
                <a:spcPts val="2478"/>
              </a:spcBef>
              <a:spcAft>
                <a:spcPct val="0"/>
              </a:spcAft>
              <a:buSzPct val="75000"/>
              <a:buChar char="•"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800100" indent="-266700" algn="l" defTabSz="346710" rtl="0" eaLnBrk="0" fontAlgn="base" hangingPunct="0">
              <a:spcBef>
                <a:spcPts val="2478"/>
              </a:spcBef>
              <a:spcAft>
                <a:spcPct val="0"/>
              </a:spcAft>
              <a:buSzPct val="75000"/>
              <a:buChar char="•"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66800" indent="-266700" algn="l" defTabSz="346710" rtl="0" eaLnBrk="0" fontAlgn="base" hangingPunct="0">
              <a:spcBef>
                <a:spcPts val="2478"/>
              </a:spcBef>
              <a:spcAft>
                <a:spcPct val="0"/>
              </a:spcAft>
              <a:buSzPct val="75000"/>
              <a:buChar char="•"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33500" indent="-266700" algn="l" defTabSz="346710" rtl="0" eaLnBrk="0" fontAlgn="base" hangingPunct="0">
              <a:spcBef>
                <a:spcPts val="2478"/>
              </a:spcBef>
              <a:spcAft>
                <a:spcPct val="0"/>
              </a:spcAft>
              <a:buSzPct val="75000"/>
              <a:buChar char="•"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525524" indent="-266700" algn="l" defTabSz="346710" rtl="0" fontAlgn="base" hangingPunct="0">
              <a:spcBef>
                <a:spcPts val="2478"/>
              </a:spcBef>
              <a:spcAft>
                <a:spcPct val="0"/>
              </a:spcAft>
              <a:buSzPct val="75000"/>
              <a:buChar char="•"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717548" indent="-266700" algn="l" defTabSz="346710" rtl="0" fontAlgn="base" hangingPunct="0">
              <a:spcBef>
                <a:spcPts val="2478"/>
              </a:spcBef>
              <a:spcAft>
                <a:spcPct val="0"/>
              </a:spcAft>
              <a:buSzPct val="75000"/>
              <a:buChar char="•"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1909572" indent="-266700" algn="l" defTabSz="346710" rtl="0" fontAlgn="base" hangingPunct="0">
              <a:spcBef>
                <a:spcPts val="2478"/>
              </a:spcBef>
              <a:spcAft>
                <a:spcPct val="0"/>
              </a:spcAft>
              <a:buSzPct val="75000"/>
              <a:buChar char="•"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101596" indent="-266700" algn="l" defTabSz="346710" rtl="0" fontAlgn="base" hangingPunct="0">
              <a:spcBef>
                <a:spcPts val="2478"/>
              </a:spcBef>
              <a:spcAft>
                <a:spcPct val="0"/>
              </a:spcAft>
              <a:buSzPct val="75000"/>
              <a:buChar char="•"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0" marR="0" lvl="0" indent="0" algn="l" defTabSz="346710" rtl="0" eaLnBrk="0" fontAlgn="base" latinLnBrk="0" hangingPunct="0">
              <a:lnSpc>
                <a:spcPct val="100000"/>
              </a:lnSpc>
              <a:spcBef>
                <a:spcPts val="2478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sk-SK" alt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Futura" charset="0"/>
                <a:cs typeface="Futura" charset="0"/>
                <a:sym typeface="Futura" charset="0"/>
              </a:rPr>
              <a:t>Zákazníci zaplatili za Balík na poštu   </a:t>
            </a:r>
            <a:r>
              <a:rPr kumimoji="0" lang="sk-SK" alt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Futura" charset="0"/>
                <a:cs typeface="Futura" charset="0"/>
                <a:sym typeface="Futura" charset="0"/>
              </a:rPr>
              <a:t>priemerne o 30% menej, </a:t>
            </a:r>
            <a:r>
              <a:rPr kumimoji="0" lang="sk-SK" alt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Futura" charset="0"/>
                <a:cs typeface="Futura" charset="0"/>
                <a:sym typeface="Futura" charset="0"/>
              </a:rPr>
              <a:t>ako za bežné doručenie kuriérom </a:t>
            </a:r>
            <a:endParaRPr kumimoji="0" lang="sk-SK" altLang="sk-SK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Futura" charset="0"/>
              <a:cs typeface="Futura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Implementácia do </a:t>
            </a:r>
            <a:r>
              <a:rPr lang="sk-SK" dirty="0" err="1" smtClean="0"/>
              <a:t>eShopu</a:t>
            </a:r>
            <a:endParaRPr lang="sk-SK" dirty="0"/>
          </a:p>
        </p:txBody>
      </p:sp>
      <p:sp>
        <p:nvSpPr>
          <p:cNvPr id="5" name="BlokTextu 1"/>
          <p:cNvSpPr txBox="1">
            <a:spLocks noChangeArrowheads="1"/>
          </p:cNvSpPr>
          <p:nvPr/>
        </p:nvSpPr>
        <p:spPr bwMode="auto">
          <a:xfrm>
            <a:off x="649003" y="1761169"/>
            <a:ext cx="6615317" cy="42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4" tIns="19202" rIns="38404" bIns="19202" anchor="ctr">
            <a:spAutoFit/>
          </a:bodyPr>
          <a:lstStyle>
            <a:lvl1pPr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346702" eaLnBrk="1" hangingPunct="0">
              <a:spcBef>
                <a:spcPct val="0"/>
              </a:spcBef>
              <a:buSzTx/>
              <a:buFontTx/>
              <a:buNone/>
            </a:pPr>
            <a:r>
              <a:rPr lang="sk-SK" altLang="sk-SK" sz="2500" b="1" dirty="0" err="1">
                <a:solidFill>
                  <a:srgbClr val="1F497D"/>
                </a:solidFill>
                <a:latin typeface="Century Gothic" pitchFamily="34" charset="0"/>
              </a:rPr>
              <a:t>Xml</a:t>
            </a:r>
            <a:r>
              <a:rPr lang="sk-SK" altLang="sk-SK" sz="2500" b="1" dirty="0">
                <a:solidFill>
                  <a:srgbClr val="1F497D"/>
                </a:solidFill>
                <a:latin typeface="Century Gothic" pitchFamily="34" charset="0"/>
              </a:rPr>
              <a:t> databáza </a:t>
            </a:r>
            <a:r>
              <a:rPr lang="sk-SK" altLang="sk-SK" sz="2500" dirty="0">
                <a:solidFill>
                  <a:srgbClr val="1F497D"/>
                </a:solidFill>
                <a:latin typeface="Century Gothic" pitchFamily="34" charset="0"/>
              </a:rPr>
              <a:t>pôšt dostupná na </a:t>
            </a:r>
            <a:r>
              <a:rPr lang="sk-SK" altLang="sk-SK" sz="2500" b="1" dirty="0" smtClean="0">
                <a:solidFill>
                  <a:srgbClr val="FFC000"/>
                </a:solidFill>
                <a:latin typeface="Century Gothic" pitchFamily="34" charset="0"/>
              </a:rPr>
              <a:t>webe </a:t>
            </a:r>
            <a:r>
              <a:rPr lang="sk-SK" altLang="sk-SK" sz="2500" b="1" dirty="0">
                <a:solidFill>
                  <a:srgbClr val="FFC000"/>
                </a:solidFill>
                <a:latin typeface="Century Gothic" pitchFamily="34" charset="0"/>
              </a:rPr>
              <a:t>SP</a:t>
            </a:r>
          </a:p>
        </p:txBody>
      </p:sp>
      <p:sp>
        <p:nvSpPr>
          <p:cNvPr id="6" name="BlokTextu 4"/>
          <p:cNvSpPr txBox="1">
            <a:spLocks noChangeArrowheads="1"/>
          </p:cNvSpPr>
          <p:nvPr/>
        </p:nvSpPr>
        <p:spPr bwMode="auto">
          <a:xfrm>
            <a:off x="609600" y="3265158"/>
            <a:ext cx="1834412" cy="42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4" tIns="19202" rIns="38404" bIns="19202" anchor="ctr">
            <a:spAutoFit/>
          </a:bodyPr>
          <a:lstStyle>
            <a:lvl1pPr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346702" eaLnBrk="1" hangingPunct="0">
              <a:spcBef>
                <a:spcPct val="0"/>
              </a:spcBef>
              <a:buSzTx/>
              <a:buFontTx/>
              <a:buNone/>
            </a:pPr>
            <a:r>
              <a:rPr lang="sk-SK" altLang="sk-SK" sz="2500" b="1" dirty="0" smtClean="0">
                <a:solidFill>
                  <a:srgbClr val="1F497D"/>
                </a:solidFill>
                <a:latin typeface="Century Gothic" pitchFamily="34" charset="0"/>
              </a:rPr>
              <a:t>Moduly</a:t>
            </a:r>
            <a:r>
              <a:rPr lang="sk-SK" altLang="sk-SK" sz="2500" dirty="0" smtClean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sk-SK" altLang="sk-SK" sz="2500" dirty="0">
                <a:solidFill>
                  <a:srgbClr val="1F497D"/>
                </a:solidFill>
                <a:latin typeface="Century Gothic" pitchFamily="34" charset="0"/>
              </a:rPr>
              <a:t>pre </a:t>
            </a:r>
            <a:r>
              <a:rPr lang="sk-SK" altLang="sk-SK" sz="25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sk-SK" altLang="sk-SK" sz="25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7" name="BlokTextu 4"/>
          <p:cNvSpPr txBox="1">
            <a:spLocks noChangeArrowheads="1"/>
          </p:cNvSpPr>
          <p:nvPr/>
        </p:nvSpPr>
        <p:spPr bwMode="auto">
          <a:xfrm>
            <a:off x="609600" y="5429816"/>
            <a:ext cx="4977662" cy="42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4" tIns="19202" rIns="38404" bIns="19202" anchor="ctr">
            <a:spAutoFit/>
          </a:bodyPr>
          <a:lstStyle>
            <a:lvl1pPr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346702" eaLnBrk="1" hangingPunct="0">
              <a:spcBef>
                <a:spcPct val="0"/>
              </a:spcBef>
              <a:buSzTx/>
              <a:buFontTx/>
              <a:buNone/>
            </a:pPr>
            <a:r>
              <a:rPr lang="sk-SK" altLang="sk-SK" sz="2500" b="1" dirty="0" smtClean="0">
                <a:solidFill>
                  <a:srgbClr val="1F497D"/>
                </a:solidFill>
                <a:latin typeface="Century Gothic" pitchFamily="34" charset="0"/>
              </a:rPr>
              <a:t>Tím </a:t>
            </a:r>
            <a:r>
              <a:rPr lang="sk-SK" altLang="sk-SK" sz="2500" b="1" dirty="0">
                <a:solidFill>
                  <a:srgbClr val="1F497D"/>
                </a:solidFill>
                <a:latin typeface="Century Gothic" pitchFamily="34" charset="0"/>
              </a:rPr>
              <a:t>ľudí</a:t>
            </a:r>
            <a:r>
              <a:rPr lang="sk-SK" altLang="sk-SK" sz="2500" dirty="0">
                <a:solidFill>
                  <a:srgbClr val="1F497D"/>
                </a:solidFill>
                <a:latin typeface="Century Gothic" pitchFamily="34" charset="0"/>
              </a:rPr>
              <a:t>, ktorí pomôžu / poradia</a:t>
            </a:r>
            <a:endParaRPr lang="sk-SK" altLang="sk-SK" sz="25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50" y="3836510"/>
            <a:ext cx="2485014" cy="102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34" y="2579295"/>
            <a:ext cx="3462336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4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Mobilná verzia webovej stránky</a:t>
            </a:r>
            <a:endParaRPr lang="sk-SK" dirty="0"/>
          </a:p>
        </p:txBody>
      </p:sp>
      <p:pic>
        <p:nvPicPr>
          <p:cNvPr id="5" name="Picture 2" descr="C:\Users\madunicka.lenka\Desktop\IMG_07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0" y="1626745"/>
            <a:ext cx="2725528" cy="48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93858" y="1564843"/>
            <a:ext cx="6050142" cy="49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7800" marR="0" lvl="0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Prečo zmena mobilnej verzie ?</a:t>
            </a:r>
            <a:endParaRPr kumimoji="0" lang="sk-SK" sz="2800" b="1" i="0" u="none" strike="noStrike" kern="0" cap="none" spc="0" normalizeH="0" baseline="0" noProof="0" dirty="0" smtClean="0">
              <a:ln>
                <a:noFill/>
              </a:ln>
              <a:solidFill>
                <a:srgbClr val="003973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635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Rastúci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</a:rPr>
              <a:t>trend využívania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mobilných telefónov a tabletov na internetové pripojenie</a:t>
            </a:r>
          </a:p>
          <a:p>
            <a:pPr marL="4635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Priemerná mesačná návštevnosť našej internetovej stránky z mobilov a tabletov je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232 890 návštev</a:t>
            </a:r>
          </a:p>
          <a:p>
            <a:pPr marL="4635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Mobilné zariadenie s možnosťou prístupu na internet má už takmer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75% občanov SR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, z ktorých až 98% z nich vie byť on-line</a:t>
            </a:r>
          </a:p>
          <a:p>
            <a:pPr marL="4635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Smartphone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 má už viac ako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50% občanov SR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do 29 rokov a 33% strednej generácie</a:t>
            </a:r>
          </a:p>
          <a:p>
            <a:pPr marL="4635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V</a:t>
            </a:r>
            <a:r>
              <a:rPr kumimoji="0" lang="sk-SK" sz="1600" b="1" i="0" u="none" strike="noStrike" kern="0" cap="none" spc="0" normalizeH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 septembri p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o spustení novej verzie</a:t>
            </a:r>
            <a:r>
              <a:rPr kumimoji="0" lang="sk-SK" sz="1600" b="1" i="0" u="none" strike="noStrike" kern="0" cap="none" spc="0" normalizeH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nám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vzrástla návštevnosť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hlavnej stránky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o viac ako 460%</a:t>
            </a:r>
            <a:endParaRPr kumimoji="0" lang="sk-SK" sz="1600" b="0" i="0" u="none" strike="noStrike" kern="0" cap="none" spc="0" normalizeH="0" baseline="0" noProof="0" dirty="0" smtClean="0">
              <a:ln>
                <a:noFill/>
              </a:ln>
              <a:solidFill>
                <a:srgbClr val="003973"/>
              </a:solidFill>
              <a:effectLst/>
              <a:uLnTx/>
              <a:uFillTx/>
            </a:endParaRPr>
          </a:p>
          <a:p>
            <a:pPr marL="177800" marR="0" lvl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 smtClean="0">
              <a:ln>
                <a:noFill/>
              </a:ln>
              <a:solidFill>
                <a:srgbClr val="0039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23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To nie je všetko!</a:t>
            </a:r>
            <a:endParaRPr lang="sk-SK" dirty="0"/>
          </a:p>
        </p:txBody>
      </p:sp>
      <p:pic>
        <p:nvPicPr>
          <p:cNvPr id="5" name="Picture 2" descr="C:\Users\ratkovska.jana\AppData\Local\Microsoft\Windows\INetCache\Content.Outlook\8O6ENYXP\P114066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9"/>
          <a:stretch>
            <a:fillRect/>
          </a:stretch>
        </p:blipFill>
        <p:spPr bwMode="auto">
          <a:xfrm>
            <a:off x="749643" y="1800440"/>
            <a:ext cx="3328087" cy="200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514908" y="1994677"/>
            <a:ext cx="4126705" cy="531222"/>
          </a:xfrm>
          <a:prstGeom prst="rect">
            <a:avLst/>
          </a:prstGeom>
          <a:noFill/>
        </p:spPr>
        <p:txBody>
          <a:bodyPr wrap="square" lIns="38404" tIns="19202" rIns="38404" bIns="19202">
            <a:spAutoFit/>
          </a:bodyPr>
          <a:lstStyle/>
          <a:p>
            <a:pPr defTabSz="346702" hangingPunct="0">
              <a:defRPr/>
            </a:pPr>
            <a:r>
              <a:rPr lang="sk-SK" b="1" dirty="0" smtClean="0">
                <a:solidFill>
                  <a:srgbClr val="1F497D"/>
                </a:solidFill>
                <a:latin typeface="Century Gothic" panose="020B0502020202020204" pitchFamily="34" charset="0"/>
                <a:sym typeface="Helvetica Light" charset="0"/>
              </a:rPr>
              <a:t>zaviedli </a:t>
            </a:r>
            <a:r>
              <a:rPr lang="sk-SK" b="1" dirty="0">
                <a:solidFill>
                  <a:srgbClr val="1F497D"/>
                </a:solidFill>
                <a:latin typeface="Century Gothic" panose="020B0502020202020204" pitchFamily="34" charset="0"/>
                <a:sym typeface="Helvetica Light" charset="0"/>
              </a:rPr>
              <a:t>sme </a:t>
            </a:r>
            <a:r>
              <a:rPr lang="sk-SK" b="1" dirty="0" smtClean="0">
                <a:solidFill>
                  <a:srgbClr val="FFC000"/>
                </a:solidFill>
                <a:latin typeface="Century Gothic" panose="020B0502020202020204" pitchFamily="34" charset="0"/>
                <a:sym typeface="Helvetica Light" charset="0"/>
              </a:rPr>
              <a:t>nové triediace </a:t>
            </a:r>
            <a:r>
              <a:rPr lang="sk-SK" b="1" dirty="0">
                <a:solidFill>
                  <a:srgbClr val="FFC000"/>
                </a:solidFill>
                <a:latin typeface="Century Gothic" panose="020B0502020202020204" pitchFamily="34" charset="0"/>
                <a:sym typeface="Helvetica Light" charset="0"/>
              </a:rPr>
              <a:t>linky </a:t>
            </a:r>
            <a:r>
              <a:rPr lang="sk-SK" b="1" dirty="0" smtClean="0">
                <a:solidFill>
                  <a:srgbClr val="1F497D"/>
                </a:solidFill>
                <a:latin typeface="Century Gothic" panose="020B0502020202020204" pitchFamily="34" charset="0"/>
                <a:sym typeface="Helvetica Light" charset="0"/>
              </a:rPr>
              <a:t>v Bratislave a </a:t>
            </a:r>
            <a:r>
              <a:rPr lang="sk-SK" b="1" dirty="0">
                <a:solidFill>
                  <a:srgbClr val="1F497D"/>
                </a:solidFill>
                <a:latin typeface="Century Gothic" panose="020B0502020202020204" pitchFamily="34" charset="0"/>
                <a:sym typeface="Helvetica Light" charset="0"/>
              </a:rPr>
              <a:t>Košiciach</a:t>
            </a:r>
          </a:p>
        </p:txBody>
      </p:sp>
      <p:pic>
        <p:nvPicPr>
          <p:cNvPr id="8" name="Picture 4" descr="http://www.auto-impex.sk/userdata/userfiles/galeria/10070/referencie_po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94" y="4617913"/>
            <a:ext cx="1969553" cy="170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4456545" y="2909723"/>
            <a:ext cx="4368415" cy="77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4" tIns="19202" rIns="38404" bIns="19202">
            <a:spAutoFit/>
          </a:bodyPr>
          <a:lstStyle>
            <a:lvl1pPr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1270000" indent="-6350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905000" indent="-6350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2540000" indent="-6350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3175000" indent="-6350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3632200" indent="-6350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4089400" indent="-6350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4546600" indent="-6350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5003800" indent="-6350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defTabSz="346702" eaLnBrk="1" hangingPunct="0">
              <a:spcBef>
                <a:spcPct val="0"/>
              </a:spcBef>
              <a:buSzTx/>
              <a:buFontTx/>
              <a:buNone/>
            </a:pPr>
            <a:r>
              <a:rPr lang="sk-SK" altLang="sk-SK" sz="1600" b="1" dirty="0">
                <a:solidFill>
                  <a:srgbClr val="1F497D"/>
                </a:solidFill>
                <a:latin typeface="Century Gothic" pitchFamily="34" charset="0"/>
              </a:rPr>
              <a:t>najväčšia logistická flotila vozidiel na Slovensku s prepravou viac ako </a:t>
            </a:r>
            <a:r>
              <a:rPr lang="sk-SK" altLang="sk-SK" sz="1600" b="1" dirty="0">
                <a:solidFill>
                  <a:srgbClr val="FFC000"/>
                </a:solidFill>
                <a:latin typeface="Century Gothic" pitchFamily="34" charset="0"/>
              </a:rPr>
              <a:t>200 miliónov</a:t>
            </a:r>
            <a:r>
              <a:rPr lang="sk-SK" altLang="sk-SK" sz="1600" b="1" dirty="0">
                <a:solidFill>
                  <a:srgbClr val="1F497D"/>
                </a:solidFill>
                <a:latin typeface="Century Gothic" pitchFamily="34" charset="0"/>
              </a:rPr>
              <a:t> ks zásielok </a:t>
            </a:r>
            <a:r>
              <a:rPr lang="sk-SK" altLang="sk-SK" sz="1600" b="1" dirty="0" smtClean="0">
                <a:solidFill>
                  <a:srgbClr val="1F497D"/>
                </a:solidFill>
                <a:latin typeface="Century Gothic" pitchFamily="34" charset="0"/>
              </a:rPr>
              <a:t>ročne</a:t>
            </a:r>
          </a:p>
        </p:txBody>
      </p:sp>
      <p:pic>
        <p:nvPicPr>
          <p:cNvPr id="10" name="Picture 2" descr="C:\Users\srsnova.alexandra\AppData\Local\Microsoft\Windows\Temporary Internet Files\Content.Outlook\H68QO2MG\DSC_8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/>
          <a:stretch>
            <a:fillRect/>
          </a:stretch>
        </p:blipFill>
        <p:spPr bwMode="auto">
          <a:xfrm>
            <a:off x="258677" y="4237235"/>
            <a:ext cx="2260578" cy="1619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5447254" y="4927198"/>
            <a:ext cx="2973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6702" hangingPunct="0">
              <a:spcBef>
                <a:spcPts val="1890"/>
              </a:spcBef>
              <a:buNone/>
            </a:pPr>
            <a:r>
              <a:rPr lang="sk-SK" altLang="sk-SK" b="1" dirty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Uloženie balíka až na </a:t>
            </a:r>
            <a:r>
              <a:rPr lang="sk-SK" altLang="sk-SK" b="1" dirty="0">
                <a:solidFill>
                  <a:srgbClr val="FFC0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18 dní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226628" y="6059715"/>
            <a:ext cx="2324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6702" hangingPunct="0"/>
            <a:r>
              <a:rPr lang="sk-SK" altLang="sk-SK" b="1" dirty="0">
                <a:solidFill>
                  <a:srgbClr val="1F497D"/>
                </a:solidFill>
                <a:latin typeface="Century Gothic" pitchFamily="34" charset="0"/>
              </a:rPr>
              <a:t>viac ako </a:t>
            </a:r>
            <a:r>
              <a:rPr lang="sk-SK" altLang="sk-SK" b="1" dirty="0">
                <a:solidFill>
                  <a:srgbClr val="FFC000"/>
                </a:solidFill>
                <a:latin typeface="Century Gothic" pitchFamily="34" charset="0"/>
              </a:rPr>
              <a:t>430 kuriérov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5343915" y="5471452"/>
            <a:ext cx="3297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6702" hangingPunct="0">
              <a:spcBef>
                <a:spcPts val="1890"/>
              </a:spcBef>
              <a:buFontTx/>
              <a:buNone/>
            </a:pPr>
            <a:r>
              <a:rPr lang="sk-SK" altLang="sk-SK" b="1" dirty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Informujeme o ukončení </a:t>
            </a:r>
            <a:r>
              <a:rPr lang="sk-SK" altLang="sk-SK" b="1" dirty="0">
                <a:solidFill>
                  <a:srgbClr val="FFC0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lehoty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2707807" y="4137905"/>
            <a:ext cx="2935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6702" hangingPunct="0">
              <a:spcBef>
                <a:spcPts val="1890"/>
              </a:spcBef>
              <a:buFontTx/>
              <a:buNone/>
            </a:pPr>
            <a:r>
              <a:rPr lang="sk-SK" altLang="sk-SK" b="1" dirty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Skrátili sme lehotu </a:t>
            </a:r>
            <a:r>
              <a:rPr lang="sk-SK" altLang="sk-SK" b="1" dirty="0">
                <a:solidFill>
                  <a:srgbClr val="FFC0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prepravy</a:t>
            </a:r>
            <a:endParaRPr lang="sk-SK" altLang="sk-SK" b="1" dirty="0">
              <a:solidFill>
                <a:srgbClr val="1F497D"/>
              </a:solidFill>
              <a:latin typeface="Century Gothic" pitchFamily="34" charset="0"/>
              <a:ea typeface="Geneva" charset="0"/>
              <a:cs typeface="Geneva" charset="0"/>
              <a:sym typeface="Geneva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5075412" y="5990707"/>
            <a:ext cx="3834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6702" eaLnBrk="1" hangingPunct="0">
              <a:spcBef>
                <a:spcPts val="1890"/>
              </a:spcBef>
              <a:buSzTx/>
              <a:buNone/>
            </a:pPr>
            <a:r>
              <a:rPr lang="sk-SK" altLang="sk-SK" b="1" dirty="0">
                <a:solidFill>
                  <a:srgbClr val="1F497D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SMS v cene </a:t>
            </a:r>
            <a:r>
              <a:rPr lang="sk-SK" altLang="sk-SK" b="1" dirty="0">
                <a:solidFill>
                  <a:srgbClr val="FFC000"/>
                </a:solidFill>
                <a:latin typeface="Century Gothic" pitchFamily="34" charset="0"/>
                <a:ea typeface="Geneva" charset="0"/>
                <a:cs typeface="Geneva" charset="0"/>
                <a:sym typeface="Geneva" charset="0"/>
              </a:rPr>
              <a:t>(s kontaktom na kuriéra)</a:t>
            </a:r>
          </a:p>
        </p:txBody>
      </p:sp>
    </p:spTree>
    <p:extLst>
      <p:ext uri="{BB962C8B-B14F-4D97-AF65-F5344CB8AC3E}">
        <p14:creationId xmlns:p14="http://schemas.microsoft.com/office/powerpoint/2010/main" val="3150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Ponúkame kompletné riešenia</a:t>
            </a:r>
            <a:endParaRPr lang="sk-SK" dirty="0"/>
          </a:p>
        </p:txBody>
      </p:sp>
      <p:pic>
        <p:nvPicPr>
          <p:cNvPr id="5" name="Obrázo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24" y="4239023"/>
            <a:ext cx="109120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390479" y="2605770"/>
            <a:ext cx="4309467" cy="104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defTabSz="346702" eaLnBrk="1" hangingPunct="0">
              <a:spcBef>
                <a:spcPts val="1890"/>
              </a:spcBef>
              <a:buSzTx/>
              <a:buFontTx/>
              <a:buNone/>
            </a:pPr>
            <a:r>
              <a:rPr lang="sk-SK" altLang="sk-SK" sz="5800" b="1" dirty="0" err="1">
                <a:solidFill>
                  <a:srgbClr val="FFC000"/>
                </a:solidFill>
                <a:latin typeface="Century Gothic" pitchFamily="34" charset="0"/>
                <a:ea typeface="Futura" charset="0"/>
                <a:cs typeface="Futura" charset="0"/>
                <a:sym typeface="Futura" charset="0"/>
              </a:rPr>
              <a:t>POSTservis</a:t>
            </a:r>
            <a:endParaRPr lang="sk-SK" altLang="sk-SK" sz="5800" b="1" dirty="0">
              <a:solidFill>
                <a:srgbClr val="FFC000"/>
              </a:solidFill>
              <a:latin typeface="Century Gothic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7" name="BlokTextu 3"/>
          <p:cNvSpPr txBox="1">
            <a:spLocks noChangeArrowheads="1"/>
          </p:cNvSpPr>
          <p:nvPr/>
        </p:nvSpPr>
        <p:spPr bwMode="auto">
          <a:xfrm>
            <a:off x="2087336" y="3789217"/>
            <a:ext cx="5427464" cy="42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4" tIns="19202" rIns="38404" bIns="19202">
            <a:spAutoFit/>
          </a:bodyPr>
          <a:lstStyle/>
          <a:p>
            <a:pPr algn="ctr" defTabSz="346702" hangingPunct="0"/>
            <a:r>
              <a:rPr lang="sk-SK" altLang="sk-SK" sz="2500" b="1" dirty="0" err="1" smtClean="0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Fullfillment</a:t>
            </a:r>
            <a:r>
              <a:rPr lang="sk-SK" altLang="sk-SK" sz="2500" b="1" dirty="0" smtClean="0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 </a:t>
            </a:r>
            <a:r>
              <a:rPr lang="sk-SK" altLang="sk-SK" sz="2500" b="1" dirty="0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služby pre Váš </a:t>
            </a:r>
            <a:r>
              <a:rPr lang="sk-SK" altLang="sk-SK" sz="2500" b="1" dirty="0" err="1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eShop</a:t>
            </a:r>
            <a:endParaRPr lang="sk-SK" altLang="sk-SK" sz="2500" b="1" dirty="0">
              <a:solidFill>
                <a:srgbClr val="1F497D"/>
              </a:solidFill>
              <a:latin typeface="Century Gothic" pitchFamily="34" charset="0"/>
              <a:sym typeface="Helvetica Light" charset="0"/>
            </a:endParaRPr>
          </a:p>
        </p:txBody>
      </p:sp>
      <p:pic>
        <p:nvPicPr>
          <p:cNvPr id="8" name="Obrázok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5" y="1724848"/>
            <a:ext cx="89118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388103" y="1516110"/>
            <a:ext cx="1175742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4" tIns="19202" rIns="38404" bIns="19202">
            <a:spAutoFit/>
          </a:bodyPr>
          <a:lstStyle/>
          <a:p>
            <a:pPr algn="ctr" defTabSz="346702" hangingPunct="0"/>
            <a:r>
              <a:rPr lang="sk-SK" altLang="sk-SK" sz="1800" dirty="0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Zákazník</a:t>
            </a:r>
          </a:p>
        </p:txBody>
      </p:sp>
      <p:sp>
        <p:nvSpPr>
          <p:cNvPr id="10" name="Šípka doprava 9"/>
          <p:cNvSpPr/>
          <p:nvPr/>
        </p:nvSpPr>
        <p:spPr>
          <a:xfrm>
            <a:off x="1578769" y="2132806"/>
            <a:ext cx="1913334" cy="396082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38404" tIns="19202" rIns="38404" bIns="19202" anchor="ctr"/>
          <a:lstStyle/>
          <a:p>
            <a:pPr marL="0" marR="0" lvl="0" indent="0" algn="ctr" defTabSz="346702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1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Helvetica Light" charset="0"/>
            </a:endParaRPr>
          </a:p>
        </p:txBody>
      </p:sp>
      <p:pic>
        <p:nvPicPr>
          <p:cNvPr id="11" name="Picture 9" descr="http://vosveteit.sk/wp-content/uploads/2014/08/Empty-Shopping-C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78" y="1728159"/>
            <a:ext cx="910233" cy="11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2390478" y="1516110"/>
            <a:ext cx="3916857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4" tIns="19202" rIns="38404" bIns="19202">
            <a:spAutoFit/>
          </a:bodyPr>
          <a:lstStyle/>
          <a:p>
            <a:pPr algn="ctr" defTabSz="346702" hangingPunct="0"/>
            <a:r>
              <a:rPr lang="sk-SK" altLang="sk-SK" sz="1800" dirty="0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Objednávka vo Vašom </a:t>
            </a:r>
            <a:r>
              <a:rPr lang="sk-SK" altLang="sk-SK" sz="1800" dirty="0" err="1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eShope</a:t>
            </a:r>
            <a:endParaRPr lang="sk-SK" altLang="sk-SK" sz="1800" dirty="0">
              <a:solidFill>
                <a:srgbClr val="1F497D"/>
              </a:solidFill>
              <a:latin typeface="Century Gothic" pitchFamily="34" charset="0"/>
              <a:sym typeface="Helvetica Light" charset="0"/>
            </a:endParaRPr>
          </a:p>
        </p:txBody>
      </p:sp>
      <p:sp>
        <p:nvSpPr>
          <p:cNvPr id="13" name="Šípka doprava 12"/>
          <p:cNvSpPr/>
          <p:nvPr/>
        </p:nvSpPr>
        <p:spPr>
          <a:xfrm>
            <a:off x="4905928" y="2132807"/>
            <a:ext cx="2430066" cy="396081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38404" tIns="19202" rIns="38404" bIns="19202" anchor="ctr"/>
          <a:lstStyle/>
          <a:p>
            <a:pPr marL="0" marR="0" lvl="0" indent="0" algn="ctr" defTabSz="346702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1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Helvetica Light" charset="0"/>
            </a:endParaRPr>
          </a:p>
        </p:txBody>
      </p:sp>
      <p:pic>
        <p:nvPicPr>
          <p:cNvPr id="14" name="Picture 2" descr="http://upload.wikimedia.org/wikipedia/de/thumb/1/1f/Slovensk%C3%A1_po%C5%A1ta_Logo.svg/367px-Slovensk%C3%A1_po%C5%A1ta_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8" y="2053121"/>
            <a:ext cx="891186" cy="8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kTextu 14"/>
          <p:cNvSpPr txBox="1">
            <a:spLocks noChangeArrowheads="1"/>
          </p:cNvSpPr>
          <p:nvPr/>
        </p:nvSpPr>
        <p:spPr bwMode="auto">
          <a:xfrm>
            <a:off x="7330975" y="1534455"/>
            <a:ext cx="1236465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4" tIns="19202" rIns="38404" bIns="19202">
            <a:spAutoFit/>
          </a:bodyPr>
          <a:lstStyle/>
          <a:p>
            <a:pPr algn="ctr" defTabSz="346702" hangingPunct="0"/>
            <a:r>
              <a:rPr lang="sk-SK" altLang="sk-SK" sz="1800" dirty="0" err="1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POSTservis</a:t>
            </a:r>
            <a:endParaRPr lang="sk-SK" altLang="sk-SK" sz="1800" dirty="0">
              <a:solidFill>
                <a:srgbClr val="1F497D"/>
              </a:solidFill>
              <a:latin typeface="Century Gothic" pitchFamily="34" charset="0"/>
              <a:sym typeface="Helvetica Light" charset="0"/>
            </a:endParaRPr>
          </a:p>
        </p:txBody>
      </p:sp>
      <p:sp>
        <p:nvSpPr>
          <p:cNvPr id="16" name="Šípka doprava 15"/>
          <p:cNvSpPr/>
          <p:nvPr/>
        </p:nvSpPr>
        <p:spPr>
          <a:xfrm rot="5400000">
            <a:off x="7605810" y="3262465"/>
            <a:ext cx="756444" cy="297061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38404" tIns="19202" rIns="38404" bIns="19202" anchor="ctr"/>
          <a:lstStyle/>
          <a:p>
            <a:pPr marL="0" marR="0" lvl="0" indent="0" algn="ctr" defTabSz="346702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1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Helvetica Light" charset="0"/>
            </a:endParaRPr>
          </a:p>
        </p:txBody>
      </p:sp>
      <p:pic>
        <p:nvPicPr>
          <p:cNvPr id="17" name="Picture 11" descr="http://industry-illustration.com/material/0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77" y="4373166"/>
            <a:ext cx="12620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lokTextu 17"/>
          <p:cNvSpPr txBox="1">
            <a:spLocks noChangeArrowheads="1"/>
          </p:cNvSpPr>
          <p:nvPr/>
        </p:nvSpPr>
        <p:spPr bwMode="auto">
          <a:xfrm>
            <a:off x="7237809" y="5893665"/>
            <a:ext cx="1600798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4" tIns="19202" rIns="38404" bIns="19202">
            <a:spAutoFit/>
          </a:bodyPr>
          <a:lstStyle/>
          <a:p>
            <a:pPr algn="ctr" defTabSz="346702" hangingPunct="0"/>
            <a:r>
              <a:rPr lang="sk-SK" altLang="sk-SK" sz="1800" dirty="0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Vyskladnenie</a:t>
            </a:r>
          </a:p>
        </p:txBody>
      </p:sp>
      <p:sp>
        <p:nvSpPr>
          <p:cNvPr id="19" name="BlokTextu 19"/>
          <p:cNvSpPr txBox="1">
            <a:spLocks noChangeArrowheads="1"/>
          </p:cNvSpPr>
          <p:nvPr/>
        </p:nvSpPr>
        <p:spPr bwMode="auto">
          <a:xfrm>
            <a:off x="3920091" y="5629008"/>
            <a:ext cx="1971675" cy="8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4" tIns="19202" rIns="38404" bIns="19202">
            <a:spAutoFit/>
          </a:bodyPr>
          <a:lstStyle/>
          <a:p>
            <a:pPr algn="ctr" defTabSz="346702" hangingPunct="0"/>
            <a:r>
              <a:rPr lang="sk-SK" altLang="sk-SK" sz="1800" dirty="0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Tlač sprievodných dokumentov</a:t>
            </a:r>
          </a:p>
        </p:txBody>
      </p:sp>
      <p:sp>
        <p:nvSpPr>
          <p:cNvPr id="20" name="Šípka doprava 19"/>
          <p:cNvSpPr/>
          <p:nvPr/>
        </p:nvSpPr>
        <p:spPr>
          <a:xfrm flipH="1">
            <a:off x="5510808" y="4841482"/>
            <a:ext cx="1593056" cy="396081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38404" tIns="19202" rIns="38404" bIns="19202" anchor="ctr"/>
          <a:lstStyle/>
          <a:p>
            <a:pPr marL="0" marR="0" lvl="0" indent="0" algn="ctr" defTabSz="346702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1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Helvetica Light" charset="0"/>
            </a:endParaRPr>
          </a:p>
        </p:txBody>
      </p:sp>
      <p:sp>
        <p:nvSpPr>
          <p:cNvPr id="21" name="Šípka doprava 20"/>
          <p:cNvSpPr/>
          <p:nvPr/>
        </p:nvSpPr>
        <p:spPr>
          <a:xfrm flipH="1">
            <a:off x="2502694" y="4867734"/>
            <a:ext cx="1593056" cy="396081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38404" tIns="19202" rIns="38404" bIns="19202" anchor="ctr"/>
          <a:lstStyle/>
          <a:p>
            <a:pPr marL="0" marR="0" lvl="0" indent="0" algn="ctr" defTabSz="346702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1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Helvetica Light" charset="0"/>
            </a:endParaRPr>
          </a:p>
        </p:txBody>
      </p:sp>
      <p:pic>
        <p:nvPicPr>
          <p:cNvPr id="22" name="Picture 15" descr="http://1.bp.blogspot.com/-f9XfIh9h2II/T8gl24_5-VI/AAAAAAAAABs/18nrUTIHW_I/s320/comercio+eletronic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7" y="4423572"/>
            <a:ext cx="1665089" cy="162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lokTextu 24"/>
          <p:cNvSpPr txBox="1">
            <a:spLocks noChangeArrowheads="1"/>
          </p:cNvSpPr>
          <p:nvPr/>
        </p:nvSpPr>
        <p:spPr bwMode="auto">
          <a:xfrm>
            <a:off x="422247" y="5918820"/>
            <a:ext cx="1492448" cy="5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4" tIns="19202" rIns="38404" bIns="19202">
            <a:spAutoFit/>
          </a:bodyPr>
          <a:lstStyle/>
          <a:p>
            <a:pPr algn="ctr" defTabSz="346702" hangingPunct="0"/>
            <a:r>
              <a:rPr lang="sk-SK" altLang="sk-SK" sz="1800" dirty="0">
                <a:solidFill>
                  <a:srgbClr val="1F497D"/>
                </a:solidFill>
                <a:latin typeface="Century Gothic" pitchFamily="34" charset="0"/>
                <a:sym typeface="Helvetica Light" charset="0"/>
              </a:rPr>
              <a:t>Balenie a expedícia</a:t>
            </a:r>
          </a:p>
        </p:txBody>
      </p:sp>
      <p:sp>
        <p:nvSpPr>
          <p:cNvPr id="24" name="Šípka doprava 23"/>
          <p:cNvSpPr/>
          <p:nvPr/>
        </p:nvSpPr>
        <p:spPr>
          <a:xfrm rot="16200000" flipV="1">
            <a:off x="565008" y="3262464"/>
            <a:ext cx="720726" cy="297061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38404" tIns="19202" rIns="38404" bIns="19202" anchor="ctr"/>
          <a:lstStyle/>
          <a:p>
            <a:pPr marL="0" marR="0" lvl="0" indent="0" algn="ctr" defTabSz="346702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1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Helvetica Light" charset="0"/>
            </a:endParaRPr>
          </a:p>
        </p:txBody>
      </p:sp>
      <p:sp>
        <p:nvSpPr>
          <p:cNvPr id="25" name="Obdĺžnik 2"/>
          <p:cNvSpPr>
            <a:spLocks noChangeArrowheads="1"/>
          </p:cNvSpPr>
          <p:nvPr/>
        </p:nvSpPr>
        <p:spPr bwMode="auto">
          <a:xfrm>
            <a:off x="251819" y="3817840"/>
            <a:ext cx="8586788" cy="366254"/>
          </a:xfrm>
          <a:prstGeom prst="rect">
            <a:avLst/>
          </a:prstGeom>
          <a:noFill/>
          <a:ln w="25400" algn="ctr">
            <a:solidFill>
              <a:srgbClr val="1F497D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>
            <a:spAutoFit/>
          </a:bodyPr>
          <a:lstStyle/>
          <a:p>
            <a:pPr marL="0" marR="0" lvl="0" indent="0" algn="ctr" defTabSz="346702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altLang="sk-SK" sz="2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pripravujeme?</a:t>
            </a:r>
            <a:endParaRPr lang="sk-SK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779" y="1548475"/>
            <a:ext cx="5148908" cy="486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635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b="1" kern="0" dirty="0" smtClean="0">
              <a:solidFill>
                <a:srgbClr val="003973"/>
              </a:solidFill>
              <a:latin typeface="Century Gothic" panose="020B0502020202020204" pitchFamily="34" charset="0"/>
            </a:endParaRPr>
          </a:p>
          <a:p>
            <a:pPr marL="4635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b="1" kern="0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Vrátenie tovaru </a:t>
            </a:r>
            <a:r>
              <a:rPr lang="sk-SK" b="1" kern="0" dirty="0" smtClean="0">
                <a:solidFill>
                  <a:srgbClr val="003973"/>
                </a:solidFill>
                <a:latin typeface="Century Gothic" panose="020B0502020202020204" pitchFamily="34" charset="0"/>
              </a:rPr>
              <a:t>na základe požiadavky od </a:t>
            </a:r>
            <a:r>
              <a:rPr lang="sk-SK" b="1" kern="0" dirty="0" err="1" smtClean="0">
                <a:solidFill>
                  <a:srgbClr val="003973"/>
                </a:solidFill>
                <a:latin typeface="Century Gothic" panose="020B0502020202020204" pitchFamily="34" charset="0"/>
              </a:rPr>
              <a:t>eshopu</a:t>
            </a:r>
            <a:r>
              <a:rPr lang="sk-SK" b="1" kern="0" dirty="0" smtClean="0">
                <a:solidFill>
                  <a:srgbClr val="003973"/>
                </a:solidFill>
                <a:latin typeface="Century Gothic" panose="020B0502020202020204" pitchFamily="34" charset="0"/>
              </a:rPr>
              <a:t> pre vyzdvihnutie vrátenej zásielky</a:t>
            </a:r>
            <a:endParaRPr kumimoji="0" lang="sk-SK" sz="1600" b="1" i="0" u="none" strike="noStrike" kern="0" cap="none" spc="0" normalizeH="0" baseline="0" noProof="0" dirty="0" smtClean="0">
              <a:ln>
                <a:noFill/>
              </a:ln>
              <a:solidFill>
                <a:srgbClr val="003973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635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</a:rPr>
              <a:t>Výmena tovaru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prostredníctvom </a:t>
            </a:r>
            <a:r>
              <a:rPr kumimoji="0" lang="sk-SK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odpovedného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 štítku a podacieho lístka určeného pre vrátený tovar</a:t>
            </a:r>
            <a:endParaRPr kumimoji="0" lang="sk-SK" sz="1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635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</a:rPr>
              <a:t>Podávanie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</a:rPr>
              <a:t>reklamácií elektronicky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prostredníctvom aplikácie </a:t>
            </a:r>
            <a:r>
              <a:rPr kumimoji="0" lang="sk-SK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ePodací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 hárok alebo</a:t>
            </a:r>
            <a:r>
              <a:rPr kumimoji="0" lang="sk-SK" sz="1600" b="1" i="0" u="none" strike="noStrike" kern="0" cap="none" spc="0" normalizeH="0" noProof="0" dirty="0" smtClean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Century Gothic" panose="020B0502020202020204" pitchFamily="34" charset="0"/>
              </a:rPr>
              <a:t> e-mailom na určenú adresu</a:t>
            </a:r>
            <a:endParaRPr kumimoji="0" lang="sk-SK" sz="1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4"/>
          <a:stretch/>
        </p:blipFill>
        <p:spPr>
          <a:xfrm>
            <a:off x="5649687" y="2777898"/>
            <a:ext cx="3404507" cy="20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IOMO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6" y="1737441"/>
            <a:ext cx="6526146" cy="46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5893732" y="3683500"/>
            <a:ext cx="3151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entury Gothic" panose="020B0502020202020204" pitchFamily="34" charset="0"/>
              </a:rPr>
              <a:t>Služby štátu ponúkame na </a:t>
            </a: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302 poštách</a:t>
            </a: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entury Gothic" panose="020B0502020202020204" pitchFamily="34" charset="0"/>
              </a:rPr>
              <a:t>, ktoré plánujeme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entury Gothic" panose="020B0502020202020204" pitchFamily="34" charset="0"/>
              </a:rPr>
              <a:t>od novembra 2015 rozšíriť na </a:t>
            </a: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602</a:t>
            </a:r>
          </a:p>
        </p:txBody>
      </p:sp>
    </p:spTree>
    <p:extLst>
      <p:ext uri="{BB962C8B-B14F-4D97-AF65-F5344CB8AC3E}">
        <p14:creationId xmlns:p14="http://schemas.microsoft.com/office/powerpoint/2010/main" val="11118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Mobilný operátor 4ka</a:t>
            </a:r>
            <a:endParaRPr lang="sk-S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/>
          <a:stretch/>
        </p:blipFill>
        <p:spPr bwMode="auto">
          <a:xfrm>
            <a:off x="700216" y="1752609"/>
            <a:ext cx="3163330" cy="458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86" y="1752609"/>
            <a:ext cx="3138617" cy="458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63336" y="1796143"/>
            <a:ext cx="49312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entury Gothic" panose="020B0502020202020204" pitchFamily="34" charset="0"/>
              </a:rPr>
              <a:t>OBSAH:</a:t>
            </a:r>
          </a:p>
          <a:p>
            <a:endParaRPr lang="sk-SK" sz="20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Century Gothic" panose="020B0502020202020204" pitchFamily="34" charset="0"/>
              </a:rPr>
              <a:t>Poštová karta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0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Century Gothic" panose="020B0502020202020204" pitchFamily="34" charset="0"/>
              </a:rPr>
              <a:t>Modernizácia balíkového portfólia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0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b="1" dirty="0" err="1" smtClean="0">
                <a:latin typeface="Century Gothic" panose="020B0502020202020204" pitchFamily="34" charset="0"/>
              </a:rPr>
              <a:t>eKolky</a:t>
            </a:r>
            <a:endParaRPr lang="sk-SK" sz="2000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0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Century Gothic" panose="020B0502020202020204" pitchFamily="34" charset="0"/>
              </a:rPr>
              <a:t>IOMO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0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Century Gothic" panose="020B0502020202020204" pitchFamily="34" charset="0"/>
              </a:rPr>
              <a:t>4ka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20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Century Gothic" panose="020B0502020202020204" pitchFamily="34" charset="0"/>
              </a:rPr>
              <a:t>Optimalizácia web stránky pre mobilné zariadenia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39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Skupina 1"/>
          <p:cNvGrpSpPr>
            <a:grpSpLocks/>
          </p:cNvGrpSpPr>
          <p:nvPr/>
        </p:nvGrpSpPr>
        <p:grpSpPr bwMode="auto">
          <a:xfrm>
            <a:off x="407194" y="1740099"/>
            <a:ext cx="8460260" cy="4407244"/>
            <a:chOff x="0" y="-53178"/>
            <a:chExt cx="24384000" cy="13769178"/>
          </a:xfrm>
        </p:grpSpPr>
        <p:pic>
          <p:nvPicPr>
            <p:cNvPr id="2054" name="Picture 2" descr="C:\Users\Maros\Desktop\posta_pobocka_centra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2" b="10905"/>
            <a:stretch>
              <a:fillRect/>
            </a:stretch>
          </p:blipFill>
          <p:spPr bwMode="auto">
            <a:xfrm>
              <a:off x="0" y="0"/>
              <a:ext cx="24384000" cy="137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texture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3178"/>
              <a:ext cx="24384000" cy="13769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1" name="BlokTextu 1"/>
          <p:cNvSpPr txBox="1">
            <a:spLocks noChangeArrowheads="1"/>
          </p:cNvSpPr>
          <p:nvPr/>
        </p:nvSpPr>
        <p:spPr bwMode="auto">
          <a:xfrm>
            <a:off x="6832830" y="2171523"/>
            <a:ext cx="782836" cy="12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59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sk-SK" altLang="sk-SK" sz="7463" b="1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</a:p>
        </p:txBody>
      </p:sp>
      <p:sp>
        <p:nvSpPr>
          <p:cNvPr id="2052" name="Rectangle 1"/>
          <p:cNvSpPr>
            <a:spLocks noGrp="1" noChangeArrowheads="1"/>
          </p:cNvSpPr>
          <p:nvPr>
            <p:ph type="title"/>
          </p:nvPr>
        </p:nvSpPr>
        <p:spPr>
          <a:xfrm>
            <a:off x="1354544" y="2089145"/>
            <a:ext cx="7064525" cy="1629176"/>
          </a:xfrm>
        </p:spPr>
        <p:txBody>
          <a:bodyPr/>
          <a:lstStyle/>
          <a:p>
            <a:pPr eaLnBrk="1"/>
            <a:r>
              <a:rPr lang="sk-SK" altLang="sk-SK" sz="6038" b="1" dirty="0">
                <a:solidFill>
                  <a:schemeClr val="bg1"/>
                </a:solidFill>
                <a:latin typeface="Century Gothic" panose="020B0502020202020204" pitchFamily="34" charset="0"/>
                <a:ea typeface="Futura" charset="0"/>
                <a:cs typeface="Futura" charset="0"/>
                <a:sym typeface="Futura" charset="0"/>
              </a:rPr>
              <a:t>Slovenská</a:t>
            </a:r>
            <a:r>
              <a:rPr lang="sk-SK" altLang="sk-SK" sz="6038" dirty="0">
                <a:solidFill>
                  <a:schemeClr val="tx1"/>
                </a:solidFill>
                <a:latin typeface="Century Gothic" panose="020B0502020202020204" pitchFamily="34" charset="0"/>
                <a:ea typeface="Futura" charset="0"/>
                <a:cs typeface="Futura" charset="0"/>
                <a:sym typeface="Futura" charset="0"/>
              </a:rPr>
              <a:t> </a:t>
            </a:r>
            <a:r>
              <a:rPr lang="sk-SK" altLang="sk-SK" sz="6038" b="1" dirty="0" err="1">
                <a:solidFill>
                  <a:srgbClr val="FFC000"/>
                </a:solidFill>
                <a:latin typeface="Century Gothic" panose="020B0502020202020204" pitchFamily="34" charset="0"/>
                <a:ea typeface="Futura" charset="0"/>
                <a:cs typeface="Futura" charset="0"/>
                <a:sym typeface="Futura" charset="0"/>
              </a:rPr>
              <a:t>pošt</a:t>
            </a:r>
            <a:endParaRPr lang="sk-SK" altLang="sk-SK" sz="900" b="1" dirty="0">
              <a:solidFill>
                <a:schemeClr val="bg2"/>
              </a:solidFill>
              <a:latin typeface="Century Gothic" panose="020B0502020202020204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8101" y="3202302"/>
            <a:ext cx="663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entury Gothic" panose="020B0502020202020204" pitchFamily="34" charset="0"/>
              </a:rPr>
              <a:t>ĎAKUJEME ZA</a:t>
            </a:r>
            <a:r>
              <a:rPr lang="sk-SK" sz="3200" b="1" kern="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kumimoji="0" lang="sk-SK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POZORNOSŤ</a:t>
            </a:r>
          </a:p>
        </p:txBody>
      </p:sp>
    </p:spTree>
    <p:extLst>
      <p:ext uri="{BB962C8B-B14F-4D97-AF65-F5344CB8AC3E}">
        <p14:creationId xmlns:p14="http://schemas.microsoft.com/office/powerpoint/2010/main" val="3895550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2120123" y="3020333"/>
            <a:ext cx="5228939" cy="2000400"/>
            <a:chOff x="-4112695" y="779988"/>
            <a:chExt cx="5166208" cy="1905000"/>
          </a:xfrm>
        </p:grpSpPr>
        <p:pic>
          <p:nvPicPr>
            <p:cNvPr id="4099" name="Picture 3" descr="C:\Users\slivka.roman\Desktop\postova_kart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475">
              <a:off x="-4112695" y="779988"/>
              <a:ext cx="2857501" cy="1905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8" name="Pictur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7347">
              <a:off x="-1736290" y="856436"/>
              <a:ext cx="2789803" cy="17521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26072" y="1794941"/>
            <a:ext cx="72390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Poštová </a:t>
            </a:r>
            <a:r>
              <a:rPr kumimoji="0" lang="sk-SK" altLang="sk-SK" sz="4000" b="1" i="0" u="none" strike="noStrike" kern="0" cap="none" spc="0" normalizeH="0" baseline="0" noProof="0" dirty="0" smtClean="0">
                <a:ln>
                  <a:gradFill>
                    <a:gsLst>
                      <a:gs pos="0">
                        <a:srgbClr val="00206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CC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karta</a:t>
            </a:r>
            <a:endParaRPr kumimoji="0" lang="en-US" altLang="sk-SK" sz="4000" b="1" i="0" u="none" strike="noStrike" kern="0" cap="none" spc="0" normalizeH="0" baseline="0" noProof="0" dirty="0" smtClean="0">
              <a:ln>
                <a:gradFill>
                  <a:gsLst>
                    <a:gs pos="0">
                      <a:srgbClr val="00206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CC00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01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9144000" y="1234705"/>
            <a:ext cx="384175" cy="4629150"/>
          </a:xfrm>
        </p:spPr>
        <p:txBody>
          <a:bodyPr/>
          <a:lstStyle/>
          <a:p>
            <a:pPr marL="444500" indent="-266700">
              <a:spcAft>
                <a:spcPts val="600"/>
              </a:spcAft>
              <a:buFont typeface="+mj-lt"/>
              <a:buAutoNum type="arabicPeriod"/>
            </a:pPr>
            <a:endParaRPr lang="sk-SK" sz="600" dirty="0" smtClean="0">
              <a:solidFill>
                <a:srgbClr val="002776"/>
              </a:solidFill>
            </a:endParaRPr>
          </a:p>
          <a:p>
            <a:pPr marL="444500" indent="-266700">
              <a:spcAft>
                <a:spcPts val="600"/>
              </a:spcAft>
              <a:buFont typeface="+mj-lt"/>
              <a:buAutoNum type="arabicPeriod"/>
            </a:pPr>
            <a:endParaRPr lang="sk-SK" sz="1400" dirty="0" smtClean="0">
              <a:solidFill>
                <a:srgbClr val="002776"/>
              </a:solidFill>
            </a:endParaRPr>
          </a:p>
          <a:p>
            <a:pPr marL="177800" indent="0">
              <a:spcAft>
                <a:spcPts val="0"/>
              </a:spcAft>
            </a:pPr>
            <a:endParaRPr lang="sk-SK" sz="1400" dirty="0">
              <a:solidFill>
                <a:srgbClr val="000066"/>
              </a:solidFill>
            </a:endParaRPr>
          </a:p>
        </p:txBody>
      </p:sp>
      <p:sp>
        <p:nvSpPr>
          <p:cNvPr id="19459" name="Obdélník 3"/>
          <p:cNvSpPr>
            <a:spLocks noChangeArrowheads="1"/>
          </p:cNvSpPr>
          <p:nvPr/>
        </p:nvSpPr>
        <p:spPr bwMode="auto">
          <a:xfrm>
            <a:off x="292943" y="1234705"/>
            <a:ext cx="849788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marL="177800">
              <a:spcAft>
                <a:spcPts val="600"/>
              </a:spcAft>
            </a:pPr>
            <a:endParaRPr lang="sk-SK" sz="1800" dirty="0" smtClean="0"/>
          </a:p>
          <a:p>
            <a:pPr marL="447675" indent="-269875">
              <a:spcAft>
                <a:spcPts val="600"/>
              </a:spcAft>
              <a:buAutoNum type="arabicPeriod"/>
            </a:pPr>
            <a:endParaRPr lang="sk-SK" sz="1800" dirty="0"/>
          </a:p>
          <a:p>
            <a:pPr marL="177800">
              <a:spcAft>
                <a:spcPts val="600"/>
              </a:spcAft>
            </a:pPr>
            <a:endParaRPr lang="sk-SK" sz="500" b="1" dirty="0" smtClean="0">
              <a:solidFill>
                <a:srgbClr val="002776"/>
              </a:solidFill>
            </a:endParaRPr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07647" y="299458"/>
            <a:ext cx="7096125" cy="1169987"/>
          </a:xfrm>
        </p:spPr>
        <p:txBody>
          <a:bodyPr/>
          <a:lstStyle/>
          <a:p>
            <a:r>
              <a:rPr lang="sk-SK" sz="2000" dirty="0" smtClean="0"/>
              <a:t>1. Poštová Karta – platobná a bonusová karta </a:t>
            </a:r>
            <a:br>
              <a:rPr lang="sk-SK" sz="2000" dirty="0" smtClean="0"/>
            </a:br>
            <a:r>
              <a:rPr lang="sk-SK" sz="2000" dirty="0"/>
              <a:t> </a:t>
            </a:r>
            <a:r>
              <a:rPr lang="sk-SK" sz="2000" dirty="0" smtClean="0"/>
              <a:t>   pre zákazníkov </a:t>
            </a:r>
            <a:r>
              <a:rPr lang="sk-SK" sz="2000" dirty="0" err="1" smtClean="0"/>
              <a:t>SP</a:t>
            </a:r>
            <a:endParaRPr lang="sk-SK" sz="2000" dirty="0" smtClean="0"/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invGray">
          <a:xfrm>
            <a:off x="341840" y="1310350"/>
            <a:ext cx="5477846" cy="4270049"/>
          </a:xfrm>
          <a:prstGeom prst="rightArrow">
            <a:avLst>
              <a:gd name="adj1" fmla="val 79306"/>
              <a:gd name="adj2" fmla="val 33165"/>
            </a:avLst>
          </a:prstGeom>
          <a:gradFill rotWithShape="1">
            <a:gsLst>
              <a:gs pos="0">
                <a:srgbClr val="003399"/>
              </a:gs>
              <a:gs pos="100000">
                <a:srgbClr val="B1E2F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srgbClr val="B1E2FB"/>
              </a:solidFill>
              <a:effectLst/>
              <a:uLnTx/>
              <a:uFillTx/>
            </a:endParaRP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blackWhite">
          <a:xfrm>
            <a:off x="799040" y="1808852"/>
            <a:ext cx="3675011" cy="94085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B9B9FF"/>
              </a:gs>
              <a:gs pos="100000">
                <a:srgbClr val="B9B9F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Bezhotovostná úhrada na pošte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(od budúceho roka aj ďalší partneri,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ktorí budú akceptovať </a:t>
            </a:r>
            <a:r>
              <a:rPr lang="sk-SK" altLang="sk-SK" sz="14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</a:t>
            </a:r>
            <a:r>
              <a:rPr lang="sk-SK" altLang="sk-SK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altLang="sk-SK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blackWhite">
          <a:xfrm>
            <a:off x="799040" y="2951852"/>
            <a:ext cx="3675011" cy="94085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4BAAF1"/>
              </a:gs>
              <a:gs pos="100000">
                <a:srgbClr val="4BAAF1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Vernostný program – zbieranie bodov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zľavy na vybrané služby</a:t>
            </a:r>
            <a:endParaRPr lang="en-US" altLang="sk-SK" sz="1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blackWhite">
          <a:xfrm>
            <a:off x="799040" y="4094852"/>
            <a:ext cx="3675011" cy="94085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1D969"/>
              </a:gs>
              <a:gs pos="100000">
                <a:srgbClr val="91D969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 súčasnosti cca 270 000 zákazníkov </a:t>
            </a:r>
            <a:r>
              <a:rPr kumimoji="0" lang="sk-SK" altLang="sk-SK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PK</a:t>
            </a:r>
            <a:endParaRPr kumimoji="0" lang="sk-SK" altLang="sk-SK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400" kern="0" dirty="0" smtClean="0">
                <a:solidFill>
                  <a:srgbClr val="FFFFFF"/>
                </a:solidFill>
              </a:rPr>
              <a:t>Denný nárast cca 1 000 zákazníkov </a:t>
            </a:r>
            <a:r>
              <a:rPr lang="sk-SK" altLang="sk-SK" sz="1400" kern="0" dirty="0" err="1" smtClean="0">
                <a:solidFill>
                  <a:srgbClr val="FFFFFF"/>
                </a:solidFill>
              </a:rPr>
              <a:t>PK</a:t>
            </a:r>
            <a:endParaRPr lang="sk-SK" altLang="sk-SK" sz="1400" kern="0" dirty="0" smtClean="0">
              <a:solidFill>
                <a:srgbClr val="FFFFFF"/>
              </a:solidFill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Do</a:t>
            </a:r>
            <a:r>
              <a:rPr kumimoji="0" lang="sk-SK" altLang="sk-SK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dnes zrealizovaných cca 2,5 mil. transakcií</a:t>
            </a:r>
            <a:endParaRPr kumimoji="0" lang="en-US" altLang="sk-SK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2" name="Zaoblený obdĺžnik 1"/>
          <p:cNvSpPr>
            <a:spLocks noChangeArrowheads="1"/>
          </p:cNvSpPr>
          <p:nvPr/>
        </p:nvSpPr>
        <p:spPr bwMode="auto">
          <a:xfrm>
            <a:off x="380792" y="5623128"/>
            <a:ext cx="4763769" cy="78620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sk-SK" b="1" dirty="0"/>
              <a:t>P</a:t>
            </a:r>
            <a:r>
              <a:rPr lang="sk-SK" b="1" dirty="0" smtClean="0"/>
              <a:t>ripravené rozhranie</a:t>
            </a:r>
          </a:p>
          <a:p>
            <a:pPr algn="ctr"/>
            <a:r>
              <a:rPr lang="sk-SK" b="1" dirty="0" smtClean="0"/>
              <a:t> </a:t>
            </a:r>
            <a:r>
              <a:rPr lang="sk-SK" b="1" dirty="0"/>
              <a:t>pre </a:t>
            </a:r>
            <a:r>
              <a:rPr lang="sk-SK" b="1" dirty="0" err="1"/>
              <a:t>online</a:t>
            </a:r>
            <a:r>
              <a:rPr lang="sk-SK" b="1" dirty="0"/>
              <a:t> úhradu na </a:t>
            </a:r>
            <a:r>
              <a:rPr lang="sk-SK" b="1" dirty="0" err="1" smtClean="0"/>
              <a:t>e-shopoch</a:t>
            </a:r>
            <a:r>
              <a:rPr lang="sk-SK" b="1" dirty="0" smtClean="0"/>
              <a:t> prostredníctvom Poštovej karty</a:t>
            </a:r>
            <a:endParaRPr lang="sk-SK" b="1" dirty="0"/>
          </a:p>
        </p:txBody>
      </p:sp>
      <p:pic>
        <p:nvPicPr>
          <p:cNvPr id="48" name="Picture 2" descr="http://static.mozo.com.au/article-images/Cash-by-Optus-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217">
            <a:off x="4410786" y="2975757"/>
            <a:ext cx="1298642" cy="86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blogcontent.yola.net/blog/wp-content/uploads/2013/09/Fotolia_21893145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38" y="4601601"/>
            <a:ext cx="2905576" cy="19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slivka.roman\Desktop\postova_k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38" y="2438933"/>
            <a:ext cx="2892198" cy="20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BlokTextu 3"/>
          <p:cNvSpPr txBox="1"/>
          <p:nvPr/>
        </p:nvSpPr>
        <p:spPr>
          <a:xfrm>
            <a:off x="6576861" y="2184407"/>
            <a:ext cx="279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/>
              <a:t>Na trhu od 24.11.2014 </a:t>
            </a:r>
            <a:endParaRPr lang="sk-SK" sz="1200" b="1" dirty="0"/>
          </a:p>
        </p:txBody>
      </p:sp>
    </p:spTree>
    <p:extLst>
      <p:ext uri="{BB962C8B-B14F-4D97-AF65-F5344CB8AC3E}">
        <p14:creationId xmlns:p14="http://schemas.microsoft.com/office/powerpoint/2010/main" val="5378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20" y="2381255"/>
            <a:ext cx="2701608" cy="170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9144000" y="1234705"/>
            <a:ext cx="384175" cy="4629150"/>
          </a:xfrm>
        </p:spPr>
        <p:txBody>
          <a:bodyPr/>
          <a:lstStyle/>
          <a:p>
            <a:pPr marL="444500" indent="-266700">
              <a:spcAft>
                <a:spcPts val="600"/>
              </a:spcAft>
              <a:buFont typeface="+mj-lt"/>
              <a:buAutoNum type="arabicPeriod"/>
            </a:pPr>
            <a:endParaRPr lang="sk-SK" sz="600" dirty="0" smtClean="0">
              <a:solidFill>
                <a:srgbClr val="002776"/>
              </a:solidFill>
            </a:endParaRPr>
          </a:p>
          <a:p>
            <a:pPr marL="444500" indent="-266700">
              <a:spcAft>
                <a:spcPts val="600"/>
              </a:spcAft>
              <a:buFont typeface="+mj-lt"/>
              <a:buAutoNum type="arabicPeriod"/>
            </a:pPr>
            <a:endParaRPr lang="sk-SK" sz="1400" dirty="0" smtClean="0">
              <a:solidFill>
                <a:srgbClr val="002776"/>
              </a:solidFill>
            </a:endParaRPr>
          </a:p>
          <a:p>
            <a:pPr marL="177800" indent="0">
              <a:spcAft>
                <a:spcPts val="0"/>
              </a:spcAft>
            </a:pPr>
            <a:endParaRPr lang="sk-SK" sz="1400" dirty="0">
              <a:solidFill>
                <a:srgbClr val="000066"/>
              </a:solidFill>
            </a:endParaRPr>
          </a:p>
        </p:txBody>
      </p:sp>
      <p:sp>
        <p:nvSpPr>
          <p:cNvPr id="19459" name="Obdélník 3"/>
          <p:cNvSpPr>
            <a:spLocks noChangeArrowheads="1"/>
          </p:cNvSpPr>
          <p:nvPr/>
        </p:nvSpPr>
        <p:spPr bwMode="auto">
          <a:xfrm>
            <a:off x="292943" y="1370177"/>
            <a:ext cx="849788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marL="177800">
              <a:spcAft>
                <a:spcPts val="600"/>
              </a:spcAft>
            </a:pPr>
            <a:endParaRPr lang="sk-SK" sz="1800" dirty="0" smtClean="0"/>
          </a:p>
          <a:p>
            <a:pPr marL="447675" indent="-269875">
              <a:spcAft>
                <a:spcPts val="600"/>
              </a:spcAft>
              <a:buAutoNum type="arabicPeriod"/>
            </a:pPr>
            <a:endParaRPr lang="sk-SK" sz="1800" dirty="0"/>
          </a:p>
          <a:p>
            <a:pPr marL="177800">
              <a:spcAft>
                <a:spcPts val="600"/>
              </a:spcAft>
            </a:pPr>
            <a:endParaRPr lang="sk-SK" sz="500" b="1" dirty="0" smtClean="0">
              <a:solidFill>
                <a:srgbClr val="002776"/>
              </a:solidFill>
            </a:endParaRPr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07647" y="299458"/>
            <a:ext cx="7426168" cy="1169987"/>
          </a:xfrm>
        </p:spPr>
        <p:txBody>
          <a:bodyPr/>
          <a:lstStyle/>
          <a:p>
            <a:r>
              <a:rPr lang="sk-SK" sz="2000" dirty="0" smtClean="0"/>
              <a:t>2. Poštová Karta Komerčná -  platobná a prémiová  </a:t>
            </a:r>
            <a:br>
              <a:rPr lang="sk-SK" sz="2000" dirty="0" smtClean="0"/>
            </a:br>
            <a:r>
              <a:rPr lang="sk-SK" sz="2000" dirty="0"/>
              <a:t> </a:t>
            </a:r>
            <a:r>
              <a:rPr lang="sk-SK" sz="2000" dirty="0" smtClean="0"/>
              <a:t>   karta  pre firemných zákazníkov </a:t>
            </a:r>
            <a:r>
              <a:rPr lang="sk-SK" sz="2000" dirty="0" err="1" smtClean="0"/>
              <a:t>SP</a:t>
            </a:r>
            <a:endParaRPr lang="sk-SK" sz="2000" dirty="0" smtClean="0"/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invGray">
          <a:xfrm>
            <a:off x="341840" y="1310350"/>
            <a:ext cx="5477846" cy="4270049"/>
          </a:xfrm>
          <a:prstGeom prst="rightArrow">
            <a:avLst>
              <a:gd name="adj1" fmla="val 79306"/>
              <a:gd name="adj2" fmla="val 33165"/>
            </a:avLst>
          </a:prstGeom>
          <a:gradFill rotWithShape="1">
            <a:gsLst>
              <a:gs pos="0">
                <a:srgbClr val="003399"/>
              </a:gs>
              <a:gs pos="100000">
                <a:srgbClr val="B1E2F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srgbClr val="B1E2FB"/>
              </a:solidFill>
              <a:effectLst/>
              <a:uLnTx/>
              <a:uFillTx/>
            </a:endParaRP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blackWhite">
          <a:xfrm>
            <a:off x="799040" y="1808852"/>
            <a:ext cx="3675011" cy="94085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B9B9FF"/>
              </a:gs>
              <a:gs pos="100000">
                <a:srgbClr val="B9B9F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Bezhotovostná úhrada na pošte pre</a:t>
            </a:r>
            <a:r>
              <a:rPr kumimoji="0" lang="sk-SK" altLang="sk-SK" sz="13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organizácie</a:t>
            </a:r>
            <a:endParaRPr kumimoji="0" lang="sk-SK" altLang="sk-SK" sz="1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(od budúceho roka aj ďalší partneri,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ktorí budú akceptovať </a:t>
            </a:r>
            <a:r>
              <a:rPr lang="sk-SK" altLang="sk-SK" sz="13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</a:t>
            </a:r>
            <a:r>
              <a:rPr lang="sk-SK" altLang="sk-SK" sz="13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altLang="sk-SK" sz="1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blackWhite">
          <a:xfrm>
            <a:off x="799040" y="2951852"/>
            <a:ext cx="3675011" cy="94085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4BAAF1"/>
              </a:gs>
              <a:gs pos="100000">
                <a:srgbClr val="4BAAF1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Viacero kariet pre jednu firmu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 zamestnancov)</a:t>
            </a:r>
            <a:endParaRPr lang="en-US" altLang="sk-SK" sz="1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blackWhite">
          <a:xfrm>
            <a:off x="799040" y="4094852"/>
            <a:ext cx="3675011" cy="94085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1D969"/>
              </a:gs>
              <a:gs pos="100000">
                <a:srgbClr val="91D969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altLang="sk-SK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Komplexný prehľad</a:t>
            </a:r>
            <a:r>
              <a:rPr kumimoji="0" lang="sk-SK" altLang="sk-SK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 realizovaných úkonoch</a:t>
            </a:r>
          </a:p>
          <a:p>
            <a:pPr marL="93663" marR="0" lvl="0" indent="-84138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altLang="sk-SK" sz="1400" kern="0" baseline="0" dirty="0" smtClean="0">
                <a:solidFill>
                  <a:srgbClr val="002060"/>
                </a:solidFill>
              </a:rPr>
              <a:t>Súhrnná elektronická faktúra 1x</a:t>
            </a:r>
            <a:r>
              <a:rPr lang="sk-SK" altLang="sk-SK" sz="1400" kern="0" dirty="0" smtClean="0">
                <a:solidFill>
                  <a:srgbClr val="002060"/>
                </a:solidFill>
              </a:rPr>
              <a:t> za mesiac</a:t>
            </a:r>
          </a:p>
          <a:p>
            <a:pPr marL="93663" marR="0" lvl="0" indent="-84138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altLang="sk-SK" sz="1400" kern="0" dirty="0" smtClean="0">
                <a:solidFill>
                  <a:srgbClr val="002060"/>
                </a:solidFill>
              </a:rPr>
              <a:t>Výpis transakcií (čas a miesto)</a:t>
            </a:r>
          </a:p>
          <a:p>
            <a:pPr marL="93663" marR="0" lvl="0" indent="-84138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altLang="sk-SK" sz="1400" kern="0" dirty="0" smtClean="0">
                <a:solidFill>
                  <a:srgbClr val="002060"/>
                </a:solidFill>
              </a:rPr>
              <a:t>E-mailové notifikácie </a:t>
            </a:r>
            <a:endParaRPr lang="sk-SK" altLang="sk-SK" sz="1400" kern="0" dirty="0">
              <a:solidFill>
                <a:srgbClr val="002060"/>
              </a:solidFill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sk-SK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559927" y="1523981"/>
            <a:ext cx="279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chemeClr val="accent6">
                    <a:lumMod val="75000"/>
                  </a:schemeClr>
                </a:solidFill>
              </a:rPr>
              <a:t>Na trhu </a:t>
            </a:r>
            <a:r>
              <a:rPr lang="sk-SK" sz="1200" b="1" smtClean="0">
                <a:solidFill>
                  <a:schemeClr val="accent6">
                    <a:lumMod val="75000"/>
                  </a:schemeClr>
                </a:solidFill>
              </a:rPr>
              <a:t>od 1.11.2015   </a:t>
            </a:r>
            <a:endParaRPr lang="sk-SK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543881" y="1820320"/>
            <a:ext cx="36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/>
              <a:t>Cieľová skupina: </a:t>
            </a:r>
          </a:p>
          <a:p>
            <a:pPr algn="ctr"/>
            <a:r>
              <a:rPr lang="sk-SK" sz="1200" b="1" dirty="0" smtClean="0"/>
              <a:t>malé firmy platiace v hotovosti</a:t>
            </a:r>
            <a:endParaRPr lang="sk-SK" sz="1200" b="1" dirty="0"/>
          </a:p>
        </p:txBody>
      </p:sp>
      <p:pic>
        <p:nvPicPr>
          <p:cNvPr id="6146" name="Picture 2" descr="https://ipdf.sk/media/_assets/2a91f56/main.input.bg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"/>
          <a:stretch/>
        </p:blipFill>
        <p:spPr bwMode="auto">
          <a:xfrm>
            <a:off x="5333669" y="4290619"/>
            <a:ext cx="1637162" cy="220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13" y="4307553"/>
            <a:ext cx="1618456" cy="216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6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 bwMode="auto">
          <a:xfrm>
            <a:off x="492317" y="299458"/>
            <a:ext cx="7096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k-SK" sz="2000" kern="0" dirty="0" smtClean="0"/>
              <a:t>3. Poštová Karta – </a:t>
            </a:r>
            <a:r>
              <a:rPr lang="sk-SK" sz="2000" kern="0" dirty="0" err="1" smtClean="0"/>
              <a:t>online</a:t>
            </a:r>
            <a:r>
              <a:rPr lang="sk-SK" sz="2000" kern="0" dirty="0" smtClean="0"/>
              <a:t> platba</a:t>
            </a:r>
          </a:p>
        </p:txBody>
      </p:sp>
      <p:pic>
        <p:nvPicPr>
          <p:cNvPr id="1026" name="Picture 2" descr="Vnorený obrázo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42" y="1469445"/>
            <a:ext cx="7410562" cy="421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712459" y="5793538"/>
            <a:ext cx="8139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b="1" dirty="0"/>
              <a:t>Slovenská pošta prináša </a:t>
            </a:r>
            <a:r>
              <a:rPr lang="sk-SK" sz="1400" b="1" dirty="0" err="1"/>
              <a:t>SKPAY</a:t>
            </a:r>
            <a:r>
              <a:rPr lang="sk-SK" sz="1400" b="1" dirty="0"/>
              <a:t> </a:t>
            </a:r>
            <a:r>
              <a:rPr lang="sk-SK" sz="1400" b="1" dirty="0" err="1"/>
              <a:t>CARDPAY</a:t>
            </a:r>
            <a:r>
              <a:rPr lang="sk-SK" sz="1400" b="1" dirty="0"/>
              <a:t> od 1.1.2016  na platenie Poštovými kartami (aktuálne 270.000 ks) a Poštovými kartami - komerčná (pre </a:t>
            </a:r>
            <a:r>
              <a:rPr lang="sk-SK" sz="1400" b="1" dirty="0" smtClean="0"/>
              <a:t>podnikateľov</a:t>
            </a:r>
            <a:r>
              <a:rPr lang="sk-SK" sz="1400" b="1" dirty="0"/>
              <a:t>)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912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 bwMode="auto">
          <a:xfrm>
            <a:off x="492317" y="350260"/>
            <a:ext cx="7096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k-SK" sz="2000" kern="0" dirty="0"/>
              <a:t>4</a:t>
            </a:r>
            <a:r>
              <a:rPr lang="sk-SK" sz="2000" kern="0" dirty="0" smtClean="0"/>
              <a:t>. Poštová Karta – </a:t>
            </a:r>
            <a:r>
              <a:rPr lang="sk-SK" sz="2000" kern="0" dirty="0" err="1" smtClean="0"/>
              <a:t>online</a:t>
            </a:r>
            <a:r>
              <a:rPr lang="sk-SK" sz="2000" kern="0" dirty="0" smtClean="0"/>
              <a:t> dobitie</a:t>
            </a:r>
          </a:p>
        </p:txBody>
      </p:sp>
      <p:pic>
        <p:nvPicPr>
          <p:cNvPr id="3074" name="Picture 2" descr="Vnorený obrázo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4" y="1531931"/>
            <a:ext cx="3393883" cy="498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114796" y="29497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b="1" dirty="0"/>
              <a:t>Príklad implementácie </a:t>
            </a:r>
            <a:r>
              <a:rPr lang="sk-SK" b="1" dirty="0" smtClean="0"/>
              <a:t>rozhrania </a:t>
            </a:r>
            <a:r>
              <a:rPr lang="sk-SK" b="1" dirty="0"/>
              <a:t>na </a:t>
            </a:r>
            <a:r>
              <a:rPr lang="sk-SK" b="1" dirty="0" err="1"/>
              <a:t>online</a:t>
            </a:r>
            <a:r>
              <a:rPr lang="sk-SK" b="1" dirty="0"/>
              <a:t> </a:t>
            </a:r>
            <a:r>
              <a:rPr lang="sk-SK" b="1" dirty="0" smtClean="0"/>
              <a:t>dobíjanie poštovej </a:t>
            </a:r>
            <a:r>
              <a:rPr lang="sk-SK" b="1" dirty="0"/>
              <a:t>karty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89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 bwMode="auto">
          <a:xfrm>
            <a:off x="492317" y="350260"/>
            <a:ext cx="7096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k-SK" sz="2000" kern="0" dirty="0"/>
              <a:t>5</a:t>
            </a:r>
            <a:r>
              <a:rPr lang="sk-SK" sz="2000" kern="0" dirty="0" smtClean="0"/>
              <a:t>. Poštová Karta – </a:t>
            </a:r>
            <a:r>
              <a:rPr lang="sk-SK" sz="2000" kern="0" dirty="0" err="1" smtClean="0"/>
              <a:t>online</a:t>
            </a:r>
            <a:r>
              <a:rPr lang="sk-SK" sz="2000" kern="0" dirty="0" smtClean="0"/>
              <a:t> platba</a:t>
            </a:r>
          </a:p>
          <a:p>
            <a:r>
              <a:rPr lang="sk-SK" sz="2000" kern="0" dirty="0" smtClean="0"/>
              <a:t>    Technické riešenie</a:t>
            </a:r>
          </a:p>
        </p:txBody>
      </p:sp>
      <p:pic>
        <p:nvPicPr>
          <p:cNvPr id="2050" name="Picture 2" descr="Vnorený obrázo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5" y="1571174"/>
            <a:ext cx="4148138" cy="352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478878" y="1461103"/>
            <a:ext cx="4572000" cy="48372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sk-SK" sz="1100" b="1" dirty="0"/>
              <a:t>Proces platenia</a:t>
            </a:r>
            <a:r>
              <a:rPr lang="sk-SK" sz="1100" b="1" dirty="0" smtClean="0"/>
              <a:t>: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sk-SK" sz="1100" dirty="0" smtClean="0"/>
              <a:t>1. </a:t>
            </a:r>
            <a:r>
              <a:rPr lang="sk-SK" sz="1100" b="1" dirty="0" smtClean="0"/>
              <a:t>Merchant</a:t>
            </a:r>
            <a:r>
              <a:rPr lang="sk-SK" sz="1100" dirty="0" smtClean="0"/>
              <a:t> </a:t>
            </a:r>
            <a:r>
              <a:rPr lang="sk-SK" sz="1100" dirty="0"/>
              <a:t>si pri </a:t>
            </a:r>
            <a:r>
              <a:rPr lang="sk-SK" sz="1100" dirty="0" err="1"/>
              <a:t>checkout</a:t>
            </a:r>
            <a:r>
              <a:rPr lang="sk-SK" sz="1100" dirty="0"/>
              <a:t> </a:t>
            </a:r>
            <a:r>
              <a:rPr lang="sk-SK" sz="1100" b="1" dirty="0"/>
              <a:t>zaregistruje</a:t>
            </a:r>
            <a:r>
              <a:rPr lang="sk-SK" sz="1100" dirty="0"/>
              <a:t> transakcie v </a:t>
            </a:r>
            <a:r>
              <a:rPr lang="sk-SK" sz="1100" dirty="0" err="1"/>
              <a:t>SKPAY</a:t>
            </a:r>
            <a:r>
              <a:rPr lang="sk-SK" sz="1100" dirty="0"/>
              <a:t> </a:t>
            </a:r>
            <a:r>
              <a:rPr lang="sk-SK" sz="1100" dirty="0" smtClean="0"/>
              <a:t>             a </a:t>
            </a:r>
            <a:r>
              <a:rPr lang="sk-SK" sz="1100" dirty="0"/>
              <a:t>dostane unikátne ID (kde je Poznámka a Suma), následne je užívateľ presmerovaný na </a:t>
            </a:r>
            <a:r>
              <a:rPr lang="sk-SK" sz="1100" dirty="0" err="1"/>
              <a:t>CARDPAY</a:t>
            </a:r>
            <a:r>
              <a:rPr lang="sk-SK" sz="1100" dirty="0"/>
              <a:t> spolu s ID transakcie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sk-SK" sz="1100" dirty="0" smtClean="0"/>
              <a:t>2. </a:t>
            </a:r>
            <a:r>
              <a:rPr lang="sk-SK" sz="1100" dirty="0" err="1" smtClean="0"/>
              <a:t>CARDPAY</a:t>
            </a:r>
            <a:r>
              <a:rPr lang="sk-SK" sz="1100" dirty="0" smtClean="0"/>
              <a:t> podľa </a:t>
            </a:r>
            <a:r>
              <a:rPr lang="sk-SK" sz="1100" dirty="0"/>
              <a:t>ID </a:t>
            </a:r>
            <a:r>
              <a:rPr lang="sk-SK" sz="1100" dirty="0" smtClean="0"/>
              <a:t>získa Poznámku </a:t>
            </a:r>
            <a:r>
              <a:rPr lang="sk-SK" sz="1100" dirty="0"/>
              <a:t>a Sumu a </a:t>
            </a:r>
            <a:r>
              <a:rPr lang="sk-SK" sz="1100" dirty="0" smtClean="0"/>
              <a:t>vyzve užívateľa </a:t>
            </a:r>
            <a:r>
              <a:rPr lang="sk-SK" sz="1100" dirty="0"/>
              <a:t>na </a:t>
            </a:r>
            <a:r>
              <a:rPr lang="sk-SK" sz="1100" b="1" dirty="0"/>
              <a:t>zadanie </a:t>
            </a:r>
            <a:r>
              <a:rPr lang="sk-SK" sz="1100" b="1" dirty="0" smtClean="0"/>
              <a:t>č</a:t>
            </a:r>
            <a:r>
              <a:rPr lang="sk-SK" sz="1100" b="1" dirty="0"/>
              <a:t>í</a:t>
            </a:r>
            <a:r>
              <a:rPr lang="sk-SK" sz="1100" b="1" dirty="0" smtClean="0"/>
              <a:t>sla </a:t>
            </a:r>
            <a:r>
              <a:rPr lang="sk-SK" sz="1100" b="1" dirty="0"/>
              <a:t>karty </a:t>
            </a:r>
            <a:r>
              <a:rPr lang="sk-SK" sz="1100" dirty="0"/>
              <a:t>(16 </a:t>
            </a:r>
            <a:r>
              <a:rPr lang="sk-SK" sz="1100" dirty="0" smtClean="0"/>
              <a:t>miest) </a:t>
            </a:r>
            <a:r>
              <a:rPr lang="sk-SK" sz="1100" dirty="0"/>
              <a:t>a </a:t>
            </a:r>
            <a:r>
              <a:rPr lang="sk-SK" sz="1100" dirty="0" err="1"/>
              <a:t>PIN</a:t>
            </a:r>
            <a:r>
              <a:rPr lang="sk-SK" sz="1100" dirty="0"/>
              <a:t> (4 miesta</a:t>
            </a:r>
            <a:r>
              <a:rPr lang="sk-SK" sz="1100" dirty="0" smtClean="0"/>
              <a:t>)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sk-SK" sz="1100" dirty="0" smtClean="0"/>
              <a:t>3. </a:t>
            </a:r>
            <a:r>
              <a:rPr lang="sk-SK" sz="1100" dirty="0"/>
              <a:t> </a:t>
            </a:r>
            <a:r>
              <a:rPr lang="sk-SK" sz="1100" dirty="0" smtClean="0"/>
              <a:t>O výsledku </a:t>
            </a:r>
            <a:r>
              <a:rPr lang="sk-SK" sz="1100" dirty="0"/>
              <a:t>je klient </a:t>
            </a:r>
            <a:r>
              <a:rPr lang="sk-SK" sz="1100" dirty="0" err="1" smtClean="0"/>
              <a:t>informavaný</a:t>
            </a:r>
            <a:r>
              <a:rPr lang="sk-SK" sz="1100" dirty="0" smtClean="0"/>
              <a:t> </a:t>
            </a:r>
            <a:r>
              <a:rPr lang="sk-SK" sz="1100" dirty="0"/>
              <a:t>v </a:t>
            </a:r>
            <a:r>
              <a:rPr lang="sk-SK" sz="1100" dirty="0" err="1"/>
              <a:t>browseri</a:t>
            </a:r>
            <a:r>
              <a:rPr lang="sk-SK" sz="1100" dirty="0"/>
              <a:t> aj email </a:t>
            </a:r>
            <a:r>
              <a:rPr lang="sk-SK" sz="1100" dirty="0" smtClean="0"/>
              <a:t>notifikáciou </a:t>
            </a:r>
            <a:r>
              <a:rPr lang="sk-SK" sz="1100" dirty="0"/>
              <a:t>a </a:t>
            </a:r>
            <a:r>
              <a:rPr lang="sk-SK" sz="1100" b="1" dirty="0"/>
              <a:t>je presmerovaný </a:t>
            </a:r>
            <a:r>
              <a:rPr lang="sk-SK" sz="1100" dirty="0"/>
              <a:t>naspäť do </a:t>
            </a:r>
            <a:r>
              <a:rPr lang="sk-SK" sz="1100" dirty="0" err="1" smtClean="0"/>
              <a:t>webshopu</a:t>
            </a:r>
            <a:endParaRPr lang="sk-SK" sz="1100" dirty="0" smtClean="0"/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sk-SK" sz="1100" dirty="0" smtClean="0"/>
              <a:t>4. </a:t>
            </a:r>
            <a:r>
              <a:rPr lang="sk-SK" sz="1100" dirty="0" err="1"/>
              <a:t>W</a:t>
            </a:r>
            <a:r>
              <a:rPr lang="sk-SK" sz="1100" dirty="0" err="1" smtClean="0"/>
              <a:t>ebshop</a:t>
            </a:r>
            <a:r>
              <a:rPr lang="sk-SK" sz="1100" dirty="0" smtClean="0"/>
              <a:t> </a:t>
            </a:r>
            <a:r>
              <a:rPr lang="sk-SK" sz="1100" dirty="0"/>
              <a:t>si následne </a:t>
            </a:r>
            <a:r>
              <a:rPr lang="sk-SK" sz="1100" dirty="0" smtClean="0"/>
              <a:t>prostredníctvom ID </a:t>
            </a:r>
            <a:r>
              <a:rPr lang="sk-SK" sz="1100" dirty="0"/>
              <a:t>transakcie </a:t>
            </a:r>
            <a:r>
              <a:rPr lang="sk-SK" sz="1100" b="1" dirty="0"/>
              <a:t>overí výsledok </a:t>
            </a:r>
            <a:r>
              <a:rPr lang="sk-SK" sz="1100" dirty="0"/>
              <a:t>transakcie v </a:t>
            </a:r>
            <a:r>
              <a:rPr lang="sk-SK" sz="1100" dirty="0" err="1"/>
              <a:t>SKPAY</a:t>
            </a:r>
            <a:endParaRPr lang="sk-SK" sz="1100" dirty="0"/>
          </a:p>
          <a:p>
            <a:pPr>
              <a:lnSpc>
                <a:spcPts val="2000"/>
              </a:lnSpc>
            </a:pPr>
            <a:r>
              <a:rPr lang="sk-SK" sz="1100" dirty="0" smtClean="0"/>
              <a:t>K dispozícii sú knižnice </a:t>
            </a:r>
            <a:r>
              <a:rPr lang="sk-SK" sz="1100" dirty="0"/>
              <a:t>pre </a:t>
            </a:r>
            <a:r>
              <a:rPr lang="sk-SK" sz="1100" dirty="0" err="1"/>
              <a:t>JAVA</a:t>
            </a:r>
            <a:r>
              <a:rPr lang="sk-SK" sz="1100" dirty="0"/>
              <a:t>, .</a:t>
            </a:r>
            <a:r>
              <a:rPr lang="sk-SK" sz="1100" dirty="0" err="1"/>
              <a:t>NET</a:t>
            </a:r>
            <a:r>
              <a:rPr lang="sk-SK" sz="1100" dirty="0"/>
              <a:t> a </a:t>
            </a:r>
            <a:r>
              <a:rPr lang="sk-SK" sz="1100" dirty="0" err="1"/>
              <a:t>PHP</a:t>
            </a:r>
            <a:r>
              <a:rPr lang="sk-SK" sz="1100" dirty="0"/>
              <a:t> </a:t>
            </a:r>
            <a:r>
              <a:rPr lang="sk-SK" sz="1100" dirty="0" smtClean="0"/>
              <a:t>vrátane implementačnej dokumentácie.</a:t>
            </a:r>
          </a:p>
          <a:p>
            <a:pPr>
              <a:lnSpc>
                <a:spcPts val="2000"/>
              </a:lnSpc>
            </a:pPr>
            <a:endParaRPr lang="sk-SK" sz="1100" dirty="0"/>
          </a:p>
          <a:p>
            <a:pPr>
              <a:lnSpc>
                <a:spcPts val="2000"/>
              </a:lnSpc>
            </a:pPr>
            <a:r>
              <a:rPr lang="sk-SK" sz="1100" b="1" dirty="0" smtClean="0"/>
              <a:t>Komerčné </a:t>
            </a:r>
            <a:r>
              <a:rPr lang="sk-SK" sz="1100" b="1" dirty="0"/>
              <a:t>podmienky: </a:t>
            </a:r>
            <a:r>
              <a:rPr lang="sk-SK" sz="1100" dirty="0" smtClean="0"/>
              <a:t>knižnica </a:t>
            </a:r>
            <a:r>
              <a:rPr lang="sk-SK" sz="1100" dirty="0"/>
              <a:t>aj </a:t>
            </a:r>
            <a:r>
              <a:rPr lang="sk-SK" sz="1100" dirty="0" smtClean="0"/>
              <a:t>dokumentácia </a:t>
            </a:r>
            <a:r>
              <a:rPr lang="sk-SK" sz="1100" dirty="0"/>
              <a:t>je zdarma, </a:t>
            </a:r>
            <a:r>
              <a:rPr lang="sk-SK" sz="1100" dirty="0" smtClean="0"/>
              <a:t>           bez </a:t>
            </a:r>
            <a:r>
              <a:rPr lang="sk-SK" sz="1100" dirty="0"/>
              <a:t>poplatku za </a:t>
            </a:r>
            <a:r>
              <a:rPr lang="sk-SK" sz="1100" dirty="0" smtClean="0"/>
              <a:t>pripojenie, </a:t>
            </a:r>
            <a:r>
              <a:rPr lang="sk-SK" sz="1100" dirty="0"/>
              <a:t>č</a:t>
            </a:r>
            <a:r>
              <a:rPr lang="sk-SK" sz="1100" dirty="0" smtClean="0"/>
              <a:t>i iných nákladov</a:t>
            </a:r>
            <a:r>
              <a:rPr lang="sk-SK" sz="1100" dirty="0"/>
              <a:t>. </a:t>
            </a:r>
            <a:endParaRPr lang="sk-SK" sz="1100" dirty="0" smtClean="0"/>
          </a:p>
          <a:p>
            <a:pPr>
              <a:lnSpc>
                <a:spcPts val="2000"/>
              </a:lnSpc>
            </a:pPr>
            <a:r>
              <a:rPr lang="sk-SK" sz="1100" b="1" dirty="0" smtClean="0"/>
              <a:t>Transakčný </a:t>
            </a:r>
            <a:r>
              <a:rPr lang="sk-SK" sz="1100" b="1" dirty="0"/>
              <a:t>poplatok </a:t>
            </a:r>
            <a:r>
              <a:rPr lang="sk-SK" sz="1100" dirty="0"/>
              <a:t>bude </a:t>
            </a:r>
            <a:r>
              <a:rPr lang="sk-SK" sz="1100" dirty="0" smtClean="0"/>
              <a:t>stanovený </a:t>
            </a:r>
            <a:r>
              <a:rPr lang="sk-SK" sz="1100" dirty="0"/>
              <a:t>pri </a:t>
            </a:r>
            <a:r>
              <a:rPr lang="sk-SK" sz="1100" dirty="0" smtClean="0"/>
              <a:t>spustení služby</a:t>
            </a:r>
            <a:r>
              <a:rPr lang="sk-SK" sz="1100" dirty="0"/>
              <a:t>, </a:t>
            </a:r>
            <a:r>
              <a:rPr lang="sk-SK" sz="1100" dirty="0" smtClean="0"/>
              <a:t>avšak </a:t>
            </a:r>
            <a:r>
              <a:rPr lang="sk-SK" sz="1100" b="1" dirty="0"/>
              <a:t>pod </a:t>
            </a:r>
            <a:r>
              <a:rPr lang="sk-SK" sz="1100" b="1" dirty="0" smtClean="0"/>
              <a:t>súčasnými </a:t>
            </a:r>
            <a:r>
              <a:rPr lang="sk-SK" sz="1100" b="1" dirty="0"/>
              <a:t>cenami </a:t>
            </a:r>
            <a:r>
              <a:rPr lang="sk-SK" sz="1100" dirty="0"/>
              <a:t>pri VISA/MC </a:t>
            </a:r>
            <a:r>
              <a:rPr lang="sk-SK" sz="1100" dirty="0" smtClean="0"/>
              <a:t>platbách.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27546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26072" y="1794941"/>
            <a:ext cx="72390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Modernizácia balíkového portfólia</a:t>
            </a:r>
            <a:endParaRPr kumimoji="0" lang="en-US" altLang="sk-SK" sz="4000" b="1" i="0" u="none" strike="noStrike" kern="0" cap="none" spc="0" normalizeH="0" baseline="0" noProof="0" dirty="0" smtClean="0">
              <a:ln>
                <a:gradFill>
                  <a:gsLst>
                    <a:gs pos="0">
                      <a:srgbClr val="00206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CC00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86" y="3190195"/>
            <a:ext cx="6762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8">
      <a:dk1>
        <a:srgbClr val="003973"/>
      </a:dk1>
      <a:lt1>
        <a:srgbClr val="FFFFFF"/>
      </a:lt1>
      <a:dk2>
        <a:srgbClr val="FABB00"/>
      </a:dk2>
      <a:lt2>
        <a:srgbClr val="DDDDDD"/>
      </a:lt2>
      <a:accent1>
        <a:srgbClr val="003973"/>
      </a:accent1>
      <a:accent2>
        <a:srgbClr val="FABB00"/>
      </a:accent2>
      <a:accent3>
        <a:srgbClr val="FFFFFF"/>
      </a:accent3>
      <a:accent4>
        <a:srgbClr val="002F61"/>
      </a:accent4>
      <a:accent5>
        <a:srgbClr val="AAAEBC"/>
      </a:accent5>
      <a:accent6>
        <a:srgbClr val="E3A900"/>
      </a:accent6>
      <a:hlink>
        <a:srgbClr val="FABB00"/>
      </a:hlink>
      <a:folHlink>
        <a:srgbClr val="003973"/>
      </a:folHlink>
    </a:clrScheme>
    <a:fontScheme name="Výchozí návr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sk-S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sk-S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973"/>
        </a:dk1>
        <a:lt1>
          <a:srgbClr val="FFFFFF"/>
        </a:lt1>
        <a:dk2>
          <a:srgbClr val="FABB00"/>
        </a:dk2>
        <a:lt2>
          <a:srgbClr val="DDDDDD"/>
        </a:lt2>
        <a:accent1>
          <a:srgbClr val="003973"/>
        </a:accent1>
        <a:accent2>
          <a:srgbClr val="FABB00"/>
        </a:accent2>
        <a:accent3>
          <a:srgbClr val="FFFFFF"/>
        </a:accent3>
        <a:accent4>
          <a:srgbClr val="002F61"/>
        </a:accent4>
        <a:accent5>
          <a:srgbClr val="AAAEBC"/>
        </a:accent5>
        <a:accent6>
          <a:srgbClr val="E3A900"/>
        </a:accent6>
        <a:hlink>
          <a:srgbClr val="FABB00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50941</TotalTime>
  <Words>638</Words>
  <Application>Microsoft Office PowerPoint</Application>
  <PresentationFormat>Prezentácia na obrazovke (4:3)</PresentationFormat>
  <Paragraphs>132</Paragraphs>
  <Slides>20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Výchozí návrh</vt:lpstr>
      <vt:lpstr>Prezentácia programu PowerPoint</vt:lpstr>
      <vt:lpstr>Prezentácia programu PowerPoint</vt:lpstr>
      <vt:lpstr>Prezentácia programu PowerPoint</vt:lpstr>
      <vt:lpstr>1. Poštová Karta – platobná a bonusová karta      pre zákazníkov SP</vt:lpstr>
      <vt:lpstr>2. Poštová Karta Komerčná -  platobná a prémiová       karta  pre firemných zákazníkov SP</vt:lpstr>
      <vt:lpstr>Prezentácia programu PowerPoint</vt:lpstr>
      <vt:lpstr>Prezentácia programu PowerPoint</vt:lpstr>
      <vt:lpstr>Prezentácia programu PowerPoint</vt:lpstr>
      <vt:lpstr>Prezentácia programu PowerPoint</vt:lpstr>
      <vt:lpstr>Prieskum ukázal...</vt:lpstr>
      <vt:lpstr>Výhody Balíka na poštu</vt:lpstr>
      <vt:lpstr>Zásah</vt:lpstr>
      <vt:lpstr>Implementácia do eShopu</vt:lpstr>
      <vt:lpstr>Mobilná verzia webovej stránky</vt:lpstr>
      <vt:lpstr>To nie je všetko!</vt:lpstr>
      <vt:lpstr>Ponúkame kompletné riešenia</vt:lpstr>
      <vt:lpstr>Čo pripravujeme?</vt:lpstr>
      <vt:lpstr>IOMO</vt:lpstr>
      <vt:lpstr>Mobilný operátor 4ka</vt:lpstr>
      <vt:lpstr>Slovenská pošt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G1.1 Prezentácia – powerpoint, základný typ</dc:title>
  <dc:creator>Roman Slivka</dc:creator>
  <cp:lastModifiedBy>Ševcechová Dagmar</cp:lastModifiedBy>
  <cp:revision>1243</cp:revision>
  <dcterms:created xsi:type="dcterms:W3CDTF">2007-11-02T07:17:47Z</dcterms:created>
  <dcterms:modified xsi:type="dcterms:W3CDTF">2015-10-15T10:36:09Z</dcterms:modified>
</cp:coreProperties>
</file>