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8" r:id="rId3"/>
    <p:sldId id="259" r:id="rId4"/>
    <p:sldId id="261" r:id="rId5"/>
    <p:sldId id="262" r:id="rId6"/>
    <p:sldId id="263" r:id="rId7"/>
    <p:sldId id="264" r:id="rId8"/>
    <p:sldId id="265" r:id="rId9"/>
    <p:sldId id="266" r:id="rId10"/>
    <p:sldId id="267" r:id="rId11"/>
    <p:sldId id="268" r:id="rId12"/>
    <p:sldId id="269" r:id="rId13"/>
    <p:sldId id="270" r:id="rId14"/>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41645"/>
    <a:srgbClr val="AA3F3C"/>
    <a:srgbClr val="AA2065"/>
    <a:srgbClr val="007434"/>
    <a:srgbClr val="009A46"/>
    <a:srgbClr val="00A24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29" autoAdjust="0"/>
  </p:normalViewPr>
  <p:slideViewPr>
    <p:cSldViewPr>
      <p:cViewPr varScale="1">
        <p:scale>
          <a:sx n="107" d="100"/>
          <a:sy n="107" d="100"/>
        </p:scale>
        <p:origin x="-165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2AA3C16-1ADE-4AA7-9CF4-6580FCC4F794}" type="datetimeFigureOut">
              <a:rPr lang="sk-SK" smtClean="0"/>
              <a:t>14. 10. 2015</a:t>
            </a:fld>
            <a:endParaRPr lang="sk-SK"/>
          </a:p>
        </p:txBody>
      </p:sp>
      <p:sp>
        <p:nvSpPr>
          <p:cNvPr id="4" name="Zástupný symbol obrazu snímky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k-SK"/>
          </a:p>
        </p:txBody>
      </p:sp>
      <p:sp>
        <p:nvSpPr>
          <p:cNvPr id="5" name="Zástupný symbol poznámo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6" name="Zástupný symbol päty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k-SK"/>
          </a:p>
        </p:txBody>
      </p:sp>
      <p:sp>
        <p:nvSpPr>
          <p:cNvPr id="7" name="Zástupný symbol čísla snímky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0304353-24D7-4C01-AB92-5D2F81CF193A}" type="slidenum">
              <a:rPr lang="sk-SK" smtClean="0"/>
              <a:t>‹#›</a:t>
            </a:fld>
            <a:endParaRPr lang="sk-SK"/>
          </a:p>
        </p:txBody>
      </p:sp>
    </p:spTree>
    <p:extLst>
      <p:ext uri="{BB962C8B-B14F-4D97-AF65-F5344CB8AC3E}">
        <p14:creationId xmlns:p14="http://schemas.microsoft.com/office/powerpoint/2010/main" val="5660099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4" name="Zástupný symbol čísla snímky 3"/>
          <p:cNvSpPr>
            <a:spLocks noGrp="1"/>
          </p:cNvSpPr>
          <p:nvPr>
            <p:ph type="sldNum" sz="quarter" idx="10"/>
          </p:nvPr>
        </p:nvSpPr>
        <p:spPr/>
        <p:txBody>
          <a:bodyPr/>
          <a:lstStyle/>
          <a:p>
            <a:fld id="{084048DE-4911-4F4D-8444-2F4D56320395}" type="slidenum">
              <a:rPr lang="sk-SK" smtClean="0"/>
              <a:t>2</a:t>
            </a:fld>
            <a:endParaRPr lang="sk-SK"/>
          </a:p>
        </p:txBody>
      </p:sp>
    </p:spTree>
    <p:extLst>
      <p:ext uri="{BB962C8B-B14F-4D97-AF65-F5344CB8AC3E}">
        <p14:creationId xmlns:p14="http://schemas.microsoft.com/office/powerpoint/2010/main" val="16568010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r>
              <a:rPr lang="sk-SK" sz="1200" kern="1200" dirty="0" smtClean="0">
                <a:solidFill>
                  <a:schemeClr val="tx1"/>
                </a:solidFill>
                <a:effectLst/>
                <a:latin typeface="+mn-lt"/>
                <a:ea typeface="+mn-ea"/>
                <a:cs typeface="+mn-cs"/>
              </a:rPr>
              <a:t>Po doručení vyplneného návrhu na uplatnenie pohľadávky súd pripraví vzorové tlačivo na odpoveď (tlačivo C), ktoré pošle odporcovi do 14 dní spolu s kópiou tlačiva návrhu na uplatnenie pohľadávky a všetkými podpornými dokumentmi. </a:t>
            </a:r>
          </a:p>
          <a:p>
            <a:r>
              <a:rPr lang="sk-SK" sz="1200" kern="1200" dirty="0" smtClean="0">
                <a:solidFill>
                  <a:schemeClr val="tx1"/>
                </a:solidFill>
                <a:effectLst/>
                <a:latin typeface="+mn-lt"/>
                <a:ea typeface="+mn-ea"/>
                <a:cs typeface="+mn-cs"/>
              </a:rPr>
              <a:t>Odporcovi plynie od dátumu doručenia tlačiva na odpoveď 30-dňová lehota na odoslanie odpovede.</a:t>
            </a:r>
          </a:p>
          <a:p>
            <a:r>
              <a:rPr lang="sk-SK" sz="1200" kern="1200" dirty="0" smtClean="0">
                <a:solidFill>
                  <a:schemeClr val="tx1"/>
                </a:solidFill>
                <a:effectLst/>
                <a:latin typeface="+mn-lt"/>
                <a:ea typeface="+mn-ea"/>
                <a:cs typeface="+mn-cs"/>
              </a:rPr>
              <a:t>Súd do 14 dní od doručenia tejto odpovede pošle kópiu navrhovateľovi spolu so všetkými príslušnými podpornými dokumentmi.</a:t>
            </a:r>
          </a:p>
          <a:p>
            <a:r>
              <a:rPr lang="sk-SK" sz="1200" kern="1200" dirty="0" smtClean="0">
                <a:solidFill>
                  <a:schemeClr val="tx1"/>
                </a:solidFill>
                <a:effectLst/>
                <a:latin typeface="+mn-lt"/>
                <a:ea typeface="+mn-ea"/>
                <a:cs typeface="+mn-cs"/>
              </a:rPr>
              <a:t>Súd musí vyniesť rozsudok do 30 dní od doručenia odpovede odporcu </a:t>
            </a:r>
          </a:p>
          <a:p>
            <a:r>
              <a:rPr lang="sk-SK" sz="1200" kern="1200" dirty="0" smtClean="0">
                <a:solidFill>
                  <a:schemeClr val="tx1"/>
                </a:solidFill>
                <a:effectLst/>
                <a:latin typeface="+mn-lt"/>
                <a:ea typeface="+mn-ea"/>
                <a:cs typeface="+mn-cs"/>
              </a:rPr>
              <a:t>Pojednávanie sa uskutoční, len ak je to nevyhnutné alebo ak o to požiadala jedna zo strán. Táto žiadosť môže byť zamietnutá, ak pojednávanie zjavne nie je potrebné pre spravodlivé vedenie konania.</a:t>
            </a:r>
          </a:p>
          <a:p>
            <a:r>
              <a:rPr lang="sk-SK" sz="1200" kern="1200" dirty="0" smtClean="0">
                <a:solidFill>
                  <a:schemeClr val="tx1"/>
                </a:solidFill>
                <a:effectLst/>
                <a:latin typeface="+mn-lt"/>
                <a:ea typeface="+mn-ea"/>
                <a:cs typeface="+mn-cs"/>
              </a:rPr>
              <a:t>ústne pojednávanie prostredníctvom videokonferencie alebo inými prostriedkami komunikačnej technológie, ak má k dispozícii potrebné technické vybavenie.</a:t>
            </a:r>
          </a:p>
          <a:p>
            <a:r>
              <a:rPr lang="sk-SK" sz="1200" kern="1200" dirty="0" smtClean="0">
                <a:solidFill>
                  <a:schemeClr val="tx1"/>
                </a:solidFill>
                <a:effectLst/>
                <a:latin typeface="+mn-lt"/>
                <a:ea typeface="+mn-ea"/>
                <a:cs typeface="+mn-cs"/>
              </a:rPr>
              <a:t>Opravný prostriedok proti rozsudku je možné podať, ak to povoľuje právo členského štátu konajúceho vo veci.</a:t>
            </a:r>
            <a:endParaRPr lang="sk-SK" dirty="0"/>
          </a:p>
        </p:txBody>
      </p:sp>
      <p:sp>
        <p:nvSpPr>
          <p:cNvPr id="4" name="Zástupný symbol čísla snímky 3"/>
          <p:cNvSpPr>
            <a:spLocks noGrp="1"/>
          </p:cNvSpPr>
          <p:nvPr>
            <p:ph type="sldNum" sz="quarter" idx="10"/>
          </p:nvPr>
        </p:nvSpPr>
        <p:spPr/>
        <p:txBody>
          <a:bodyPr/>
          <a:lstStyle/>
          <a:p>
            <a:fld id="{D0304353-24D7-4C01-AB92-5D2F81CF193A}" type="slidenum">
              <a:rPr lang="sk-SK" smtClean="0"/>
              <a:t>12</a:t>
            </a:fld>
            <a:endParaRPr lang="sk-SK"/>
          </a:p>
        </p:txBody>
      </p:sp>
    </p:spTree>
    <p:extLst>
      <p:ext uri="{BB962C8B-B14F-4D97-AF65-F5344CB8AC3E}">
        <p14:creationId xmlns:p14="http://schemas.microsoft.com/office/powerpoint/2010/main" val="1732501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pPr lvl="1">
              <a:spcBef>
                <a:spcPts val="0"/>
              </a:spcBef>
            </a:pPr>
            <a:r>
              <a:rPr lang="sk-SK" sz="1500" dirty="0" smtClean="0">
                <a:effectLst>
                  <a:outerShdw blurRad="38100" dist="38100" dir="2700000" algn="tl">
                    <a:srgbClr val="000000">
                      <a:alpha val="43137"/>
                    </a:srgbClr>
                  </a:outerShdw>
                </a:effectLst>
              </a:rPr>
              <a:t>minimálne 12 mesiacov použité výrobky</a:t>
            </a:r>
          </a:p>
          <a:p>
            <a:pPr lvl="1">
              <a:spcBef>
                <a:spcPts val="0"/>
              </a:spcBef>
            </a:pPr>
            <a:r>
              <a:rPr lang="sk-SK" sz="1500" dirty="0" smtClean="0">
                <a:effectLst>
                  <a:outerShdw blurRad="38100" dist="38100" dir="2700000" algn="tl">
                    <a:srgbClr val="000000">
                      <a:alpha val="43137"/>
                    </a:srgbClr>
                  </a:outerShdw>
                </a:effectLst>
              </a:rPr>
              <a:t>3 mesiace oprava / úprava veci</a:t>
            </a:r>
          </a:p>
          <a:p>
            <a:pPr lvl="1">
              <a:spcBef>
                <a:spcPts val="0"/>
              </a:spcBef>
            </a:pPr>
            <a:r>
              <a:rPr lang="sk-SK" sz="1500" dirty="0" smtClean="0">
                <a:effectLst>
                  <a:outerShdw blurRad="38100" dist="38100" dir="2700000" algn="tl">
                    <a:srgbClr val="000000">
                      <a:alpha val="43137"/>
                    </a:srgbClr>
                  </a:outerShdw>
                </a:effectLst>
              </a:rPr>
              <a:t>3 roky zhotovenie stavby </a:t>
            </a:r>
          </a:p>
          <a:p>
            <a:pPr lvl="1">
              <a:spcBef>
                <a:spcPts val="0"/>
              </a:spcBef>
            </a:pPr>
            <a:r>
              <a:rPr lang="sk-SK" sz="1500" dirty="0" smtClean="0">
                <a:effectLst>
                  <a:outerShdw blurRad="38100" dist="38100" dir="2700000" algn="tl">
                    <a:srgbClr val="000000">
                      <a:alpha val="43137"/>
                    </a:srgbClr>
                  </a:outerShdw>
                </a:effectLst>
              </a:rPr>
              <a:t>18 mesiacov stavebné práce </a:t>
            </a:r>
          </a:p>
          <a:p>
            <a:endParaRPr lang="sk-SK" dirty="0"/>
          </a:p>
        </p:txBody>
      </p:sp>
      <p:sp>
        <p:nvSpPr>
          <p:cNvPr id="4" name="Zástupný symbol čísla snímky 3"/>
          <p:cNvSpPr>
            <a:spLocks noGrp="1"/>
          </p:cNvSpPr>
          <p:nvPr>
            <p:ph type="sldNum" sz="quarter" idx="10"/>
          </p:nvPr>
        </p:nvSpPr>
        <p:spPr/>
        <p:txBody>
          <a:bodyPr/>
          <a:lstStyle/>
          <a:p>
            <a:fld id="{D0304353-24D7-4C01-AB92-5D2F81CF193A}" type="slidenum">
              <a:rPr lang="sk-SK" smtClean="0"/>
              <a:t>3</a:t>
            </a:fld>
            <a:endParaRPr lang="sk-SK"/>
          </a:p>
        </p:txBody>
      </p:sp>
    </p:spTree>
    <p:extLst>
      <p:ext uri="{BB962C8B-B14F-4D97-AF65-F5344CB8AC3E}">
        <p14:creationId xmlns:p14="http://schemas.microsoft.com/office/powerpoint/2010/main" val="5729028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4" name="Zástupný symbol čísla snímky 3"/>
          <p:cNvSpPr>
            <a:spLocks noGrp="1"/>
          </p:cNvSpPr>
          <p:nvPr>
            <p:ph type="sldNum" sz="quarter" idx="10"/>
          </p:nvPr>
        </p:nvSpPr>
        <p:spPr/>
        <p:txBody>
          <a:bodyPr/>
          <a:lstStyle/>
          <a:p>
            <a:fld id="{084048DE-4911-4F4D-8444-2F4D56320395}" type="slidenum">
              <a:rPr lang="sk-SK" smtClean="0"/>
              <a:t>4</a:t>
            </a:fld>
            <a:endParaRPr lang="sk-SK"/>
          </a:p>
        </p:txBody>
      </p:sp>
    </p:spTree>
    <p:extLst>
      <p:ext uri="{BB962C8B-B14F-4D97-AF65-F5344CB8AC3E}">
        <p14:creationId xmlns:p14="http://schemas.microsoft.com/office/powerpoint/2010/main" val="16568010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r>
              <a:rPr lang="sk-SK" dirty="0" smtClean="0"/>
              <a:t>Na kúpnej zmluve nemôže súd posudzovať hlavný predmet plnenia a primeranosť</a:t>
            </a:r>
            <a:r>
              <a:rPr lang="sk-SK" baseline="0" dirty="0" smtClean="0"/>
              <a:t> ceny cez inštitút neprijateľných podmienok. Netýka sa zmlúv pri ktorých prebieha štandardný negociačný proces, kde obe zmluvné strany majú možnosť osobitne dojednať každé ustanovenie zmluvy.</a:t>
            </a:r>
          </a:p>
          <a:p>
            <a:endParaRPr lang="sk-SK" baseline="0" dirty="0" smtClean="0"/>
          </a:p>
          <a:p>
            <a:r>
              <a:rPr lang="sk-SK" baseline="0" dirty="0" smtClean="0"/>
              <a:t>Ak by spotrebiteľ usúdil, že zmluvné podmienky v spotrebiteľskej zmluve sú neprijateľné, má v prvom rade právo domáhať sa ich zrušenia u predávajúceho z dôvodu ich neplatnosti. Ak by predajca jeho argumenty neuznal a nepovažoval by podmienky za neprijateľné, potom má spotrebiteľ právo na súde žalobu na určenie, že niektorá </a:t>
            </a:r>
            <a:r>
              <a:rPr lang="sk-SK" baseline="0" dirty="0" err="1" smtClean="0"/>
              <a:t>zml</a:t>
            </a:r>
            <a:r>
              <a:rPr lang="sk-SK" baseline="0" dirty="0" smtClean="0"/>
              <a:t>. </a:t>
            </a:r>
            <a:r>
              <a:rPr lang="sk-SK" baseline="0" dirty="0" err="1" smtClean="0"/>
              <a:t>podm</a:t>
            </a:r>
            <a:r>
              <a:rPr lang="sk-SK" baseline="0" dirty="0" smtClean="0"/>
              <a:t>. je neprijateľná. </a:t>
            </a:r>
          </a:p>
          <a:p>
            <a:endParaRPr lang="sk-SK" baseline="0" dirty="0" smtClean="0"/>
          </a:p>
          <a:p>
            <a:r>
              <a:rPr lang="sk-SK" baseline="0" dirty="0" smtClean="0"/>
              <a:t>Odraz v procesnom práve: v spore, v ktorom sa uplatňuje právo na zaplatenie peňažnej sumy zo spotrebiteľskej zmluvy a odporcom je spotrebiteľ, zákon zakazuje súdu rozhodnúť pre zmeškanie, ak zmluva obsahuje neprijateľné podmienky, taktiež zakazuje súdu vydať platobný rozkaz.</a:t>
            </a:r>
          </a:p>
          <a:p>
            <a:r>
              <a:rPr lang="sk-SK" baseline="0" dirty="0" smtClean="0"/>
              <a:t>OSP umožňuje v spore týkajúcom sa spotrebiteľskej zmluvy, aby súd aj bez návrhu vyslovil, že určitá podmienka používaná v spotrebiteľských zmluvách je neprijateľná</a:t>
            </a:r>
          </a:p>
          <a:p>
            <a:endParaRPr lang="sk-SK" baseline="0" dirty="0" smtClean="0"/>
          </a:p>
          <a:p>
            <a:r>
              <a:rPr lang="sk-SK" baseline="0" dirty="0" smtClean="0"/>
              <a:t>Absolútna neplatnosť – ustanovenie je od začiatku neplatné, pričom neplatnosti sa môže bez časového obmedzenia dovolávať ktokoľvek, kto preukáže právny záujem na vyslovení neplatnosti</a:t>
            </a:r>
            <a:endParaRPr lang="sk-SK" dirty="0"/>
          </a:p>
        </p:txBody>
      </p:sp>
      <p:sp>
        <p:nvSpPr>
          <p:cNvPr id="4" name="Zástupný symbol čísla snímky 3"/>
          <p:cNvSpPr>
            <a:spLocks noGrp="1"/>
          </p:cNvSpPr>
          <p:nvPr>
            <p:ph type="sldNum" sz="quarter" idx="10"/>
          </p:nvPr>
        </p:nvSpPr>
        <p:spPr/>
        <p:txBody>
          <a:bodyPr/>
          <a:lstStyle/>
          <a:p>
            <a:fld id="{D0304353-24D7-4C01-AB92-5D2F81CF193A}" type="slidenum">
              <a:rPr lang="sk-SK" smtClean="0"/>
              <a:t>6</a:t>
            </a:fld>
            <a:endParaRPr lang="sk-SK"/>
          </a:p>
        </p:txBody>
      </p:sp>
    </p:spTree>
    <p:extLst>
      <p:ext uri="{BB962C8B-B14F-4D97-AF65-F5344CB8AC3E}">
        <p14:creationId xmlns:p14="http://schemas.microsoft.com/office/powerpoint/2010/main" val="33676087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4" name="Zástupný symbol čísla snímky 3"/>
          <p:cNvSpPr>
            <a:spLocks noGrp="1"/>
          </p:cNvSpPr>
          <p:nvPr>
            <p:ph type="sldNum" sz="quarter" idx="10"/>
          </p:nvPr>
        </p:nvSpPr>
        <p:spPr/>
        <p:txBody>
          <a:bodyPr/>
          <a:lstStyle/>
          <a:p>
            <a:fld id="{084048DE-4911-4F4D-8444-2F4D56320395}" type="slidenum">
              <a:rPr lang="sk-SK" smtClean="0"/>
              <a:t>7</a:t>
            </a:fld>
            <a:endParaRPr lang="sk-SK"/>
          </a:p>
        </p:txBody>
      </p:sp>
    </p:spTree>
    <p:extLst>
      <p:ext uri="{BB962C8B-B14F-4D97-AF65-F5344CB8AC3E}">
        <p14:creationId xmlns:p14="http://schemas.microsoft.com/office/powerpoint/2010/main" val="16568010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r>
              <a:rPr lang="sk-SK" dirty="0" smtClean="0"/>
              <a:t>Lehota 14 dní odo dňa</a:t>
            </a:r>
          </a:p>
          <a:p>
            <a:r>
              <a:rPr lang="sk-SK" i="1" dirty="0" smtClean="0"/>
              <a:t>a)</a:t>
            </a:r>
            <a:r>
              <a:rPr lang="sk-SK" dirty="0" smtClean="0"/>
              <a:t> prevzatia tovaru podľa odseku 4 v prípade zmlúv, predmetom ktorých je predaj tovaru,</a:t>
            </a:r>
          </a:p>
          <a:p>
            <a:r>
              <a:rPr lang="sk-SK" i="1" dirty="0" smtClean="0"/>
              <a:t>b)</a:t>
            </a:r>
            <a:r>
              <a:rPr lang="sk-SK" dirty="0" smtClean="0"/>
              <a:t> uzavretia zmluvy o poskytnutí služby alebo</a:t>
            </a:r>
          </a:p>
          <a:p>
            <a:r>
              <a:rPr lang="sk-SK" i="1" dirty="0" smtClean="0"/>
              <a:t>c)</a:t>
            </a:r>
            <a:r>
              <a:rPr lang="sk-SK" dirty="0" smtClean="0"/>
              <a:t> uzavretia zmluvy o poskytovaní elektronického obsahu nedodávaného na hmotnom nosiči.</a:t>
            </a:r>
          </a:p>
          <a:p>
            <a:endParaRPr lang="sk-SK" dirty="0" smtClean="0"/>
          </a:p>
          <a:p>
            <a:r>
              <a:rPr lang="sk-SK" b="1" dirty="0" smtClean="0">
                <a:effectLst>
                  <a:outerShdw blurRad="38100" dist="38100" dir="2700000" algn="tl">
                    <a:srgbClr val="000000">
                      <a:alpha val="43137"/>
                    </a:srgbClr>
                  </a:outerShdw>
                </a:effectLst>
              </a:rPr>
              <a:t>dodatočne, </a:t>
            </a:r>
            <a:r>
              <a:rPr lang="sk-SK" dirty="0" smtClean="0"/>
              <a:t>najneskôr však do 12 mesiacov od začatia plynutia lehoty na odstúpenie od zmluvy podľa odseku 1, lehota na odstúpenie od zmluvy uplynie po 14 dňoch odo dňa, keď predávajúci dodatočne splnil informačnú povinnosť.</a:t>
            </a:r>
          </a:p>
          <a:p>
            <a:r>
              <a:rPr lang="sk-SK" b="1" dirty="0" smtClean="0">
                <a:effectLst>
                  <a:outerShdw blurRad="38100" dist="38100" dir="2700000" algn="tl">
                    <a:srgbClr val="000000">
                      <a:alpha val="43137"/>
                    </a:srgbClr>
                  </a:outerShdw>
                </a:effectLst>
              </a:rPr>
              <a:t>ani v dodatočnej lehote </a:t>
            </a:r>
            <a:r>
              <a:rPr lang="sk-SK" b="0" dirty="0" smtClean="0">
                <a:effectLst/>
              </a:rPr>
              <a:t>,</a:t>
            </a:r>
            <a:r>
              <a:rPr lang="sk-SK" dirty="0" smtClean="0"/>
              <a:t> lehota na odstúpenie od zmluvy uplynie po 12 mesiacoch a 14 dňoch odo dňa začatia plynutia lehoty na odstúpenie od zmluvy </a:t>
            </a:r>
          </a:p>
          <a:p>
            <a:endParaRPr lang="sk-SK" dirty="0" smtClean="0"/>
          </a:p>
          <a:p>
            <a:r>
              <a:rPr lang="sk-SK" dirty="0" smtClean="0"/>
              <a:t>Lehota na odstúpenie od zmluvy sa považuje za zachovanú, ak oznámenie o odstúpení od zmluvy bolo odoslané predávajúcemu najneskôr v posledný deň lehoty.</a:t>
            </a:r>
          </a:p>
          <a:p>
            <a:endParaRPr lang="sk-SK"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sk-SK" sz="2400" dirty="0" smtClean="0">
                <a:effectLst>
                  <a:outerShdw blurRad="38100" dist="38100" dir="2700000" algn="tl">
                    <a:srgbClr val="000000">
                      <a:alpha val="43137"/>
                    </a:srgbClr>
                  </a:outerShdw>
                </a:effectLst>
              </a:rPr>
              <a:t>§4 (2) Predávajúci je povinný zabezpečiť, aby spotrebiteľ výslovne potvrdil, že bol oboznámený s tým, že súčasťou objednávky je povinnosť zaplatiť cenu. </a:t>
            </a:r>
            <a:endParaRPr lang="pl-PL" sz="2400" dirty="0" smtClean="0">
              <a:effectLst>
                <a:outerShdw blurRad="38100" dist="38100" dir="2700000" algn="tl">
                  <a:srgbClr val="000000">
                    <a:alpha val="43137"/>
                  </a:srgbClr>
                </a:outerShdw>
              </a:effectLst>
            </a:endParaRPr>
          </a:p>
          <a:p>
            <a:endParaRPr lang="sk-SK" dirty="0" smtClean="0"/>
          </a:p>
          <a:p>
            <a:endParaRPr lang="sk-SK" dirty="0" smtClean="0"/>
          </a:p>
          <a:p>
            <a:endParaRPr lang="sk-SK" dirty="0" smtClean="0"/>
          </a:p>
          <a:p>
            <a:endParaRPr lang="sk-SK" dirty="0" smtClean="0"/>
          </a:p>
          <a:p>
            <a:endParaRPr lang="sk-SK" dirty="0" smtClean="0"/>
          </a:p>
          <a:p>
            <a:endParaRPr lang="sk-SK" dirty="0" smtClean="0"/>
          </a:p>
          <a:p>
            <a:r>
              <a:rPr lang="sk-SK" dirty="0" smtClean="0"/>
              <a:t>Vrátenie sumy v plnej výške</a:t>
            </a:r>
          </a:p>
          <a:p>
            <a:r>
              <a:rPr lang="sk-SK" dirty="0" smtClean="0"/>
              <a:t>Kvôli zvýšeniu dôvery v nakupovanie </a:t>
            </a:r>
            <a:r>
              <a:rPr lang="sk-SK" dirty="0" err="1" smtClean="0"/>
              <a:t>online</a:t>
            </a:r>
            <a:endParaRPr lang="sk-SK" dirty="0" smtClean="0"/>
          </a:p>
          <a:p>
            <a:r>
              <a:rPr lang="sk-SK" dirty="0" smtClean="0"/>
              <a:t>Tovar vyskúšať v rozsahu ako v kamennej predajni</a:t>
            </a:r>
            <a:endParaRPr lang="sk-SK" dirty="0"/>
          </a:p>
        </p:txBody>
      </p:sp>
      <p:sp>
        <p:nvSpPr>
          <p:cNvPr id="4" name="Zástupný symbol čísla snímky 3"/>
          <p:cNvSpPr>
            <a:spLocks noGrp="1"/>
          </p:cNvSpPr>
          <p:nvPr>
            <p:ph type="sldNum" sz="quarter" idx="10"/>
          </p:nvPr>
        </p:nvSpPr>
        <p:spPr/>
        <p:txBody>
          <a:bodyPr/>
          <a:lstStyle/>
          <a:p>
            <a:fld id="{D0304353-24D7-4C01-AB92-5D2F81CF193A}" type="slidenum">
              <a:rPr lang="sk-SK" smtClean="0"/>
              <a:t>8</a:t>
            </a:fld>
            <a:endParaRPr lang="sk-SK"/>
          </a:p>
        </p:txBody>
      </p:sp>
    </p:spTree>
    <p:extLst>
      <p:ext uri="{BB962C8B-B14F-4D97-AF65-F5344CB8AC3E}">
        <p14:creationId xmlns:p14="http://schemas.microsoft.com/office/powerpoint/2010/main" val="39849199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4" name="Zástupný symbol čísla snímky 3"/>
          <p:cNvSpPr>
            <a:spLocks noGrp="1"/>
          </p:cNvSpPr>
          <p:nvPr>
            <p:ph type="sldNum" sz="quarter" idx="10"/>
          </p:nvPr>
        </p:nvSpPr>
        <p:spPr/>
        <p:txBody>
          <a:bodyPr/>
          <a:lstStyle/>
          <a:p>
            <a:fld id="{084048DE-4911-4F4D-8444-2F4D56320395}" type="slidenum">
              <a:rPr lang="sk-SK" smtClean="0"/>
              <a:t>9</a:t>
            </a:fld>
            <a:endParaRPr lang="sk-SK"/>
          </a:p>
        </p:txBody>
      </p:sp>
    </p:spTree>
    <p:extLst>
      <p:ext uri="{BB962C8B-B14F-4D97-AF65-F5344CB8AC3E}">
        <p14:creationId xmlns:p14="http://schemas.microsoft.com/office/powerpoint/2010/main" val="16568010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r>
              <a:rPr lang="sk-SK" dirty="0" smtClean="0"/>
              <a:t>§ 4 ods. 1 písm.</a:t>
            </a:r>
            <a:r>
              <a:rPr lang="sk-SK" baseline="0" dirty="0" smtClean="0"/>
              <a:t> i) zákona č. 250/2007 Z. z.</a:t>
            </a:r>
            <a:endParaRPr lang="sk-SK" dirty="0"/>
          </a:p>
        </p:txBody>
      </p:sp>
      <p:sp>
        <p:nvSpPr>
          <p:cNvPr id="4" name="Zástupný symbol čísla snímky 3"/>
          <p:cNvSpPr>
            <a:spLocks noGrp="1"/>
          </p:cNvSpPr>
          <p:nvPr>
            <p:ph type="sldNum" sz="quarter" idx="10"/>
          </p:nvPr>
        </p:nvSpPr>
        <p:spPr/>
        <p:txBody>
          <a:bodyPr/>
          <a:lstStyle/>
          <a:p>
            <a:fld id="{D0304353-24D7-4C01-AB92-5D2F81CF193A}" type="slidenum">
              <a:rPr lang="sk-SK" smtClean="0"/>
              <a:t>10</a:t>
            </a:fld>
            <a:endParaRPr lang="sk-SK"/>
          </a:p>
        </p:txBody>
      </p:sp>
    </p:spTree>
    <p:extLst>
      <p:ext uri="{BB962C8B-B14F-4D97-AF65-F5344CB8AC3E}">
        <p14:creationId xmlns:p14="http://schemas.microsoft.com/office/powerpoint/2010/main" val="20404360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r>
              <a:rPr lang="sk-SK" baseline="0" dirty="0" smtClean="0"/>
              <a:t>Rýchlejšie a lacnejšie než tradičné súdne konanie</a:t>
            </a:r>
          </a:p>
          <a:p>
            <a:r>
              <a:rPr lang="sk-SK" sz="1200" kern="1200" dirty="0" smtClean="0">
                <a:solidFill>
                  <a:schemeClr val="tx1"/>
                </a:solidFill>
                <a:effectLst/>
                <a:latin typeface="+mn-lt"/>
                <a:ea typeface="+mn-ea"/>
                <a:cs typeface="+mn-cs"/>
              </a:rPr>
              <a:t>Neuplatňuje sa najmä na daňové, colné ani správne veci ani na zodpovednosť štátu za konanie alebo nečinnosť pri výkone štátnej moci </a:t>
            </a:r>
          </a:p>
          <a:p>
            <a:r>
              <a:rPr lang="sk-SK" sz="1200" kern="1200" dirty="0" smtClean="0">
                <a:solidFill>
                  <a:schemeClr val="tx1"/>
                </a:solidFill>
                <a:effectLst/>
                <a:latin typeface="+mn-lt"/>
                <a:ea typeface="+mn-ea"/>
                <a:cs typeface="+mn-cs"/>
              </a:rPr>
              <a:t>Návrh na uplatnenie pohľadávky sa musí predložiť v jazyku súdu</a:t>
            </a:r>
            <a:endParaRPr lang="sk-SK" dirty="0"/>
          </a:p>
        </p:txBody>
      </p:sp>
      <p:sp>
        <p:nvSpPr>
          <p:cNvPr id="4" name="Zástupný symbol čísla snímky 3"/>
          <p:cNvSpPr>
            <a:spLocks noGrp="1"/>
          </p:cNvSpPr>
          <p:nvPr>
            <p:ph type="sldNum" sz="quarter" idx="10"/>
          </p:nvPr>
        </p:nvSpPr>
        <p:spPr/>
        <p:txBody>
          <a:bodyPr/>
          <a:lstStyle/>
          <a:p>
            <a:fld id="{084048DE-4911-4F4D-8444-2F4D56320395}" type="slidenum">
              <a:rPr lang="sk-SK" smtClean="0"/>
              <a:t>11</a:t>
            </a:fld>
            <a:endParaRPr lang="sk-SK"/>
          </a:p>
        </p:txBody>
      </p:sp>
    </p:spTree>
    <p:extLst>
      <p:ext uri="{BB962C8B-B14F-4D97-AF65-F5344CB8AC3E}">
        <p14:creationId xmlns:p14="http://schemas.microsoft.com/office/powerpoint/2010/main" val="16568010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sk-SK" smtClean="0"/>
              <a:t>Upravte štýly predlohy textu</a:t>
            </a:r>
            <a:endParaRPr lang="sk-SK"/>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smtClean="0"/>
              <a:t>Upravte štýl predlohy podnadpisov</a:t>
            </a:r>
            <a:endParaRPr lang="sk-SK"/>
          </a:p>
        </p:txBody>
      </p:sp>
      <p:sp>
        <p:nvSpPr>
          <p:cNvPr id="4" name="Zástupný symbol dátumu 3"/>
          <p:cNvSpPr>
            <a:spLocks noGrp="1"/>
          </p:cNvSpPr>
          <p:nvPr>
            <p:ph type="dt" sz="half" idx="10"/>
          </p:nvPr>
        </p:nvSpPr>
        <p:spPr/>
        <p:txBody>
          <a:bodyPr/>
          <a:lstStyle/>
          <a:p>
            <a:fld id="{00B16EA6-F585-46DF-9EA2-F955286D83A6}" type="datetimeFigureOut">
              <a:rPr lang="sk-SK" smtClean="0"/>
              <a:t>14. 10. 2015</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1776F1FF-9075-460C-A3D7-422D5617AC3F}" type="slidenum">
              <a:rPr lang="sk-SK" smtClean="0"/>
              <a:t>‹#›</a:t>
            </a:fld>
            <a:endParaRPr lang="sk-SK"/>
          </a:p>
        </p:txBody>
      </p:sp>
    </p:spTree>
    <p:extLst>
      <p:ext uri="{BB962C8B-B14F-4D97-AF65-F5344CB8AC3E}">
        <p14:creationId xmlns:p14="http://schemas.microsoft.com/office/powerpoint/2010/main" val="9162865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sk-SK"/>
          </a:p>
        </p:txBody>
      </p:sp>
      <p:sp>
        <p:nvSpPr>
          <p:cNvPr id="3" name="Zástupný symbol zvislého textu 2"/>
          <p:cNvSpPr>
            <a:spLocks noGrp="1"/>
          </p:cNvSpPr>
          <p:nvPr>
            <p:ph type="body" orient="vert" idx="1"/>
          </p:nvPr>
        </p:nvSpPr>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00B16EA6-F585-46DF-9EA2-F955286D83A6}" type="datetimeFigureOut">
              <a:rPr lang="sk-SK" smtClean="0"/>
              <a:t>14. 10. 2015</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1776F1FF-9075-460C-A3D7-422D5617AC3F}" type="slidenum">
              <a:rPr lang="sk-SK" smtClean="0"/>
              <a:t>‹#›</a:t>
            </a:fld>
            <a:endParaRPr lang="sk-SK"/>
          </a:p>
        </p:txBody>
      </p:sp>
    </p:spTree>
    <p:extLst>
      <p:ext uri="{BB962C8B-B14F-4D97-AF65-F5344CB8AC3E}">
        <p14:creationId xmlns:p14="http://schemas.microsoft.com/office/powerpoint/2010/main" val="2425258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6629400" y="274638"/>
            <a:ext cx="2057400" cy="5851525"/>
          </a:xfrm>
        </p:spPr>
        <p:txBody>
          <a:bodyPr vert="eaVert"/>
          <a:lstStyle/>
          <a:p>
            <a:r>
              <a:rPr lang="sk-SK" smtClean="0"/>
              <a:t>Upravte štýly predlohy textu</a:t>
            </a:r>
            <a:endParaRPr lang="sk-SK"/>
          </a:p>
        </p:txBody>
      </p:sp>
      <p:sp>
        <p:nvSpPr>
          <p:cNvPr id="3" name="Zástupný symbol zvislého textu 2"/>
          <p:cNvSpPr>
            <a:spLocks noGrp="1"/>
          </p:cNvSpPr>
          <p:nvPr>
            <p:ph type="body" orient="vert" idx="1"/>
          </p:nvPr>
        </p:nvSpPr>
        <p:spPr>
          <a:xfrm>
            <a:off x="457200" y="274638"/>
            <a:ext cx="6019800" cy="5851525"/>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00B16EA6-F585-46DF-9EA2-F955286D83A6}" type="datetimeFigureOut">
              <a:rPr lang="sk-SK" smtClean="0"/>
              <a:t>14. 10. 2015</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1776F1FF-9075-460C-A3D7-422D5617AC3F}" type="slidenum">
              <a:rPr lang="sk-SK" smtClean="0"/>
              <a:t>‹#›</a:t>
            </a:fld>
            <a:endParaRPr lang="sk-SK"/>
          </a:p>
        </p:txBody>
      </p:sp>
    </p:spTree>
    <p:extLst>
      <p:ext uri="{BB962C8B-B14F-4D97-AF65-F5344CB8AC3E}">
        <p14:creationId xmlns:p14="http://schemas.microsoft.com/office/powerpoint/2010/main" val="1764959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sk-SK"/>
          </a:p>
        </p:txBody>
      </p:sp>
      <p:sp>
        <p:nvSpPr>
          <p:cNvPr id="3" name="Zástupný symbol obsahu 2"/>
          <p:cNvSpPr>
            <a:spLocks noGrp="1"/>
          </p:cNvSpPr>
          <p:nvPr>
            <p:ph idx="1"/>
          </p:nvPr>
        </p:nvSpPr>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00B16EA6-F585-46DF-9EA2-F955286D83A6}" type="datetimeFigureOut">
              <a:rPr lang="sk-SK" smtClean="0"/>
              <a:t>14. 10. 2015</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1776F1FF-9075-460C-A3D7-422D5617AC3F}" type="slidenum">
              <a:rPr lang="sk-SK" smtClean="0"/>
              <a:t>‹#›</a:t>
            </a:fld>
            <a:endParaRPr lang="sk-SK"/>
          </a:p>
        </p:txBody>
      </p:sp>
    </p:spTree>
    <p:extLst>
      <p:ext uri="{BB962C8B-B14F-4D97-AF65-F5344CB8AC3E}">
        <p14:creationId xmlns:p14="http://schemas.microsoft.com/office/powerpoint/2010/main" val="639988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sk-SK" smtClean="0"/>
              <a:t>Upravte štýly predlohy textu</a:t>
            </a:r>
            <a:endParaRPr lang="sk-SK"/>
          </a:p>
        </p:txBody>
      </p:sp>
      <p:sp>
        <p:nvSpPr>
          <p:cNvPr id="3" name="Zástupný symbol tex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Upravte štýl predlohy textu.</a:t>
            </a:r>
          </a:p>
        </p:txBody>
      </p:sp>
      <p:sp>
        <p:nvSpPr>
          <p:cNvPr id="4" name="Zástupný symbol dátumu 3"/>
          <p:cNvSpPr>
            <a:spLocks noGrp="1"/>
          </p:cNvSpPr>
          <p:nvPr>
            <p:ph type="dt" sz="half" idx="10"/>
          </p:nvPr>
        </p:nvSpPr>
        <p:spPr/>
        <p:txBody>
          <a:bodyPr/>
          <a:lstStyle/>
          <a:p>
            <a:fld id="{00B16EA6-F585-46DF-9EA2-F955286D83A6}" type="datetimeFigureOut">
              <a:rPr lang="sk-SK" smtClean="0"/>
              <a:t>14. 10. 2015</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1776F1FF-9075-460C-A3D7-422D5617AC3F}" type="slidenum">
              <a:rPr lang="sk-SK" smtClean="0"/>
              <a:t>‹#›</a:t>
            </a:fld>
            <a:endParaRPr lang="sk-SK"/>
          </a:p>
        </p:txBody>
      </p:sp>
    </p:spTree>
    <p:extLst>
      <p:ext uri="{BB962C8B-B14F-4D97-AF65-F5344CB8AC3E}">
        <p14:creationId xmlns:p14="http://schemas.microsoft.com/office/powerpoint/2010/main" val="1865582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sk-SK"/>
          </a:p>
        </p:txBody>
      </p:sp>
      <p:sp>
        <p:nvSpPr>
          <p:cNvPr id="3" name="Zástupný symbol obsah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obsah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5" name="Zástupný symbol dátumu 4"/>
          <p:cNvSpPr>
            <a:spLocks noGrp="1"/>
          </p:cNvSpPr>
          <p:nvPr>
            <p:ph type="dt" sz="half" idx="10"/>
          </p:nvPr>
        </p:nvSpPr>
        <p:spPr/>
        <p:txBody>
          <a:bodyPr/>
          <a:lstStyle/>
          <a:p>
            <a:fld id="{00B16EA6-F585-46DF-9EA2-F955286D83A6}" type="datetimeFigureOut">
              <a:rPr lang="sk-SK" smtClean="0"/>
              <a:t>14. 10. 2015</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1776F1FF-9075-460C-A3D7-422D5617AC3F}" type="slidenum">
              <a:rPr lang="sk-SK" smtClean="0"/>
              <a:t>‹#›</a:t>
            </a:fld>
            <a:endParaRPr lang="sk-SK"/>
          </a:p>
        </p:txBody>
      </p:sp>
    </p:spTree>
    <p:extLst>
      <p:ext uri="{BB962C8B-B14F-4D97-AF65-F5344CB8AC3E}">
        <p14:creationId xmlns:p14="http://schemas.microsoft.com/office/powerpoint/2010/main" val="185765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sk-SK" smtClean="0"/>
              <a:t>Upravte štýly predlohy textu</a:t>
            </a:r>
            <a:endParaRPr lang="sk-SK"/>
          </a:p>
        </p:txBody>
      </p:sp>
      <p:sp>
        <p:nvSpPr>
          <p:cNvPr id="3" name="Zástupný symbol tex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4" name="Zástupný symbol obsah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5" name="Zástupný symbol tex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6" name="Zástupný symbol obsah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7" name="Zástupný symbol dátumu 6"/>
          <p:cNvSpPr>
            <a:spLocks noGrp="1"/>
          </p:cNvSpPr>
          <p:nvPr>
            <p:ph type="dt" sz="half" idx="10"/>
          </p:nvPr>
        </p:nvSpPr>
        <p:spPr/>
        <p:txBody>
          <a:bodyPr/>
          <a:lstStyle/>
          <a:p>
            <a:fld id="{00B16EA6-F585-46DF-9EA2-F955286D83A6}" type="datetimeFigureOut">
              <a:rPr lang="sk-SK" smtClean="0"/>
              <a:t>14. 10. 2015</a:t>
            </a:fld>
            <a:endParaRPr lang="sk-SK"/>
          </a:p>
        </p:txBody>
      </p:sp>
      <p:sp>
        <p:nvSpPr>
          <p:cNvPr id="8" name="Zástupný symbol päty 7"/>
          <p:cNvSpPr>
            <a:spLocks noGrp="1"/>
          </p:cNvSpPr>
          <p:nvPr>
            <p:ph type="ftr" sz="quarter" idx="11"/>
          </p:nvPr>
        </p:nvSpPr>
        <p:spPr/>
        <p:txBody>
          <a:bodyPr/>
          <a:lstStyle/>
          <a:p>
            <a:endParaRPr lang="sk-SK"/>
          </a:p>
        </p:txBody>
      </p:sp>
      <p:sp>
        <p:nvSpPr>
          <p:cNvPr id="9" name="Zástupný symbol čísla snímky 8"/>
          <p:cNvSpPr>
            <a:spLocks noGrp="1"/>
          </p:cNvSpPr>
          <p:nvPr>
            <p:ph type="sldNum" sz="quarter" idx="12"/>
          </p:nvPr>
        </p:nvSpPr>
        <p:spPr/>
        <p:txBody>
          <a:bodyPr/>
          <a:lstStyle/>
          <a:p>
            <a:fld id="{1776F1FF-9075-460C-A3D7-422D5617AC3F}" type="slidenum">
              <a:rPr lang="sk-SK" smtClean="0"/>
              <a:t>‹#›</a:t>
            </a:fld>
            <a:endParaRPr lang="sk-SK"/>
          </a:p>
        </p:txBody>
      </p:sp>
    </p:spTree>
    <p:extLst>
      <p:ext uri="{BB962C8B-B14F-4D97-AF65-F5344CB8AC3E}">
        <p14:creationId xmlns:p14="http://schemas.microsoft.com/office/powerpoint/2010/main" val="17097716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sk-SK"/>
          </a:p>
        </p:txBody>
      </p:sp>
      <p:sp>
        <p:nvSpPr>
          <p:cNvPr id="3" name="Zástupný symbol dátumu 2"/>
          <p:cNvSpPr>
            <a:spLocks noGrp="1"/>
          </p:cNvSpPr>
          <p:nvPr>
            <p:ph type="dt" sz="half" idx="10"/>
          </p:nvPr>
        </p:nvSpPr>
        <p:spPr/>
        <p:txBody>
          <a:bodyPr/>
          <a:lstStyle/>
          <a:p>
            <a:fld id="{00B16EA6-F585-46DF-9EA2-F955286D83A6}" type="datetimeFigureOut">
              <a:rPr lang="sk-SK" smtClean="0"/>
              <a:t>14. 10. 2015</a:t>
            </a:fld>
            <a:endParaRPr lang="sk-SK"/>
          </a:p>
        </p:txBody>
      </p:sp>
      <p:sp>
        <p:nvSpPr>
          <p:cNvPr id="4" name="Zástupný symbol päty 3"/>
          <p:cNvSpPr>
            <a:spLocks noGrp="1"/>
          </p:cNvSpPr>
          <p:nvPr>
            <p:ph type="ftr" sz="quarter" idx="11"/>
          </p:nvPr>
        </p:nvSpPr>
        <p:spPr/>
        <p:txBody>
          <a:bodyPr/>
          <a:lstStyle/>
          <a:p>
            <a:endParaRPr lang="sk-SK"/>
          </a:p>
        </p:txBody>
      </p:sp>
      <p:sp>
        <p:nvSpPr>
          <p:cNvPr id="5" name="Zástupný symbol čísla snímky 4"/>
          <p:cNvSpPr>
            <a:spLocks noGrp="1"/>
          </p:cNvSpPr>
          <p:nvPr>
            <p:ph type="sldNum" sz="quarter" idx="12"/>
          </p:nvPr>
        </p:nvSpPr>
        <p:spPr/>
        <p:txBody>
          <a:bodyPr/>
          <a:lstStyle/>
          <a:p>
            <a:fld id="{1776F1FF-9075-460C-A3D7-422D5617AC3F}" type="slidenum">
              <a:rPr lang="sk-SK" smtClean="0"/>
              <a:t>‹#›</a:t>
            </a:fld>
            <a:endParaRPr lang="sk-SK"/>
          </a:p>
        </p:txBody>
      </p:sp>
    </p:spTree>
    <p:extLst>
      <p:ext uri="{BB962C8B-B14F-4D97-AF65-F5344CB8AC3E}">
        <p14:creationId xmlns:p14="http://schemas.microsoft.com/office/powerpoint/2010/main" val="1330794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symbol dátumu 1"/>
          <p:cNvSpPr>
            <a:spLocks noGrp="1"/>
          </p:cNvSpPr>
          <p:nvPr>
            <p:ph type="dt" sz="half" idx="10"/>
          </p:nvPr>
        </p:nvSpPr>
        <p:spPr/>
        <p:txBody>
          <a:bodyPr/>
          <a:lstStyle/>
          <a:p>
            <a:fld id="{00B16EA6-F585-46DF-9EA2-F955286D83A6}" type="datetimeFigureOut">
              <a:rPr lang="sk-SK" smtClean="0"/>
              <a:t>14. 10. 2015</a:t>
            </a:fld>
            <a:endParaRPr lang="sk-SK"/>
          </a:p>
        </p:txBody>
      </p:sp>
      <p:sp>
        <p:nvSpPr>
          <p:cNvPr id="3" name="Zástupný symbol päty 2"/>
          <p:cNvSpPr>
            <a:spLocks noGrp="1"/>
          </p:cNvSpPr>
          <p:nvPr>
            <p:ph type="ftr" sz="quarter" idx="11"/>
          </p:nvPr>
        </p:nvSpPr>
        <p:spPr/>
        <p:txBody>
          <a:bodyPr/>
          <a:lstStyle/>
          <a:p>
            <a:endParaRPr lang="sk-SK"/>
          </a:p>
        </p:txBody>
      </p:sp>
      <p:sp>
        <p:nvSpPr>
          <p:cNvPr id="4" name="Zástupný symbol čísla snímky 3"/>
          <p:cNvSpPr>
            <a:spLocks noGrp="1"/>
          </p:cNvSpPr>
          <p:nvPr>
            <p:ph type="sldNum" sz="quarter" idx="12"/>
          </p:nvPr>
        </p:nvSpPr>
        <p:spPr/>
        <p:txBody>
          <a:bodyPr/>
          <a:lstStyle/>
          <a:p>
            <a:fld id="{1776F1FF-9075-460C-A3D7-422D5617AC3F}" type="slidenum">
              <a:rPr lang="sk-SK" smtClean="0"/>
              <a:t>‹#›</a:t>
            </a:fld>
            <a:endParaRPr lang="sk-SK"/>
          </a:p>
        </p:txBody>
      </p:sp>
    </p:spTree>
    <p:extLst>
      <p:ext uri="{BB962C8B-B14F-4D97-AF65-F5344CB8AC3E}">
        <p14:creationId xmlns:p14="http://schemas.microsoft.com/office/powerpoint/2010/main" val="2490421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sk-SK" smtClean="0"/>
              <a:t>Upravte štýly predlohy textu</a:t>
            </a:r>
            <a:endParaRPr lang="sk-SK"/>
          </a:p>
        </p:txBody>
      </p:sp>
      <p:sp>
        <p:nvSpPr>
          <p:cNvPr id="3" name="Zástupný symbol obsah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tex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Upravte štýl predlohy textu.</a:t>
            </a:r>
          </a:p>
        </p:txBody>
      </p:sp>
      <p:sp>
        <p:nvSpPr>
          <p:cNvPr id="5" name="Zástupný symbol dátumu 4"/>
          <p:cNvSpPr>
            <a:spLocks noGrp="1"/>
          </p:cNvSpPr>
          <p:nvPr>
            <p:ph type="dt" sz="half" idx="10"/>
          </p:nvPr>
        </p:nvSpPr>
        <p:spPr/>
        <p:txBody>
          <a:bodyPr/>
          <a:lstStyle/>
          <a:p>
            <a:fld id="{00B16EA6-F585-46DF-9EA2-F955286D83A6}" type="datetimeFigureOut">
              <a:rPr lang="sk-SK" smtClean="0"/>
              <a:t>14. 10. 2015</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1776F1FF-9075-460C-A3D7-422D5617AC3F}" type="slidenum">
              <a:rPr lang="sk-SK" smtClean="0"/>
              <a:t>‹#›</a:t>
            </a:fld>
            <a:endParaRPr lang="sk-SK"/>
          </a:p>
        </p:txBody>
      </p:sp>
    </p:spTree>
    <p:extLst>
      <p:ext uri="{BB962C8B-B14F-4D97-AF65-F5344CB8AC3E}">
        <p14:creationId xmlns:p14="http://schemas.microsoft.com/office/powerpoint/2010/main" val="36609193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sk-SK" smtClean="0"/>
              <a:t>Upravte štýly predlohy textu</a:t>
            </a:r>
            <a:endParaRPr lang="sk-SK"/>
          </a:p>
        </p:txBody>
      </p:sp>
      <p:sp>
        <p:nvSpPr>
          <p:cNvPr id="3" name="Zástupný symbol obrázka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k-SK"/>
          </a:p>
        </p:txBody>
      </p:sp>
      <p:sp>
        <p:nvSpPr>
          <p:cNvPr id="4" name="Zástupný symbol tex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Upravte štýl predlohy textu.</a:t>
            </a:r>
          </a:p>
        </p:txBody>
      </p:sp>
      <p:sp>
        <p:nvSpPr>
          <p:cNvPr id="5" name="Zástupný symbol dátumu 4"/>
          <p:cNvSpPr>
            <a:spLocks noGrp="1"/>
          </p:cNvSpPr>
          <p:nvPr>
            <p:ph type="dt" sz="half" idx="10"/>
          </p:nvPr>
        </p:nvSpPr>
        <p:spPr/>
        <p:txBody>
          <a:bodyPr/>
          <a:lstStyle/>
          <a:p>
            <a:fld id="{00B16EA6-F585-46DF-9EA2-F955286D83A6}" type="datetimeFigureOut">
              <a:rPr lang="sk-SK" smtClean="0"/>
              <a:t>14. 10. 2015</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1776F1FF-9075-460C-A3D7-422D5617AC3F}" type="slidenum">
              <a:rPr lang="sk-SK" smtClean="0"/>
              <a:t>‹#›</a:t>
            </a:fld>
            <a:endParaRPr lang="sk-SK"/>
          </a:p>
        </p:txBody>
      </p:sp>
    </p:spTree>
    <p:extLst>
      <p:ext uri="{BB962C8B-B14F-4D97-AF65-F5344CB8AC3E}">
        <p14:creationId xmlns:p14="http://schemas.microsoft.com/office/powerpoint/2010/main" val="201099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75000"/>
          </a:schemeClr>
        </a:solidFill>
        <a:effectLst/>
      </p:bgPr>
    </p:bg>
    <p:spTree>
      <p:nvGrpSpPr>
        <p:cNvPr id="1" name=""/>
        <p:cNvGrpSpPr/>
        <p:nvPr/>
      </p:nvGrpSpPr>
      <p:grpSpPr>
        <a:xfrm>
          <a:off x="0" y="0"/>
          <a:ext cx="0" cy="0"/>
          <a:chOff x="0" y="0"/>
          <a:chExt cx="0" cy="0"/>
        </a:xfrm>
      </p:grpSpPr>
      <p:sp>
        <p:nvSpPr>
          <p:cNvPr id="2" name="Zástupný symbol nadpi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k-SK" smtClean="0"/>
              <a:t>Upravte štýly predlohy textu</a:t>
            </a:r>
            <a:endParaRPr lang="sk-SK"/>
          </a:p>
        </p:txBody>
      </p:sp>
      <p:sp>
        <p:nvSpPr>
          <p:cNvPr id="3" name="Zástupný symbol tex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B16EA6-F585-46DF-9EA2-F955286D83A6}" type="datetimeFigureOut">
              <a:rPr lang="sk-SK" smtClean="0"/>
              <a:t>14. 10. 2015</a:t>
            </a:fld>
            <a:endParaRPr lang="sk-SK"/>
          </a:p>
        </p:txBody>
      </p:sp>
      <p:sp>
        <p:nvSpPr>
          <p:cNvPr id="5" name="Zástupný symbol päty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Zástupný symbol čísla snímky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76F1FF-9075-460C-A3D7-422D5617AC3F}" type="slidenum">
              <a:rPr lang="sk-SK" smtClean="0"/>
              <a:t>‹#›</a:t>
            </a:fld>
            <a:endParaRPr lang="sk-SK"/>
          </a:p>
        </p:txBody>
      </p:sp>
    </p:spTree>
    <p:extLst>
      <p:ext uri="{BB962C8B-B14F-4D97-AF65-F5344CB8AC3E}">
        <p14:creationId xmlns:p14="http://schemas.microsoft.com/office/powerpoint/2010/main" val="27959361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zalaiova@mhsr.sk"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3568" y="2132856"/>
            <a:ext cx="7772400" cy="1470025"/>
          </a:xfrm>
          <a:solidFill>
            <a:schemeClr val="bg1"/>
          </a:solidFill>
        </p:spPr>
        <p:txBody>
          <a:bodyPr>
            <a:normAutofit/>
          </a:bodyPr>
          <a:lstStyle/>
          <a:p>
            <a:r>
              <a:rPr lang="sk-SK" sz="4800" dirty="0" smtClean="0">
                <a:effectLst>
                  <a:outerShdw blurRad="38100" dist="38100" dir="2700000" algn="tl">
                    <a:srgbClr val="000000">
                      <a:alpha val="43137"/>
                    </a:srgbClr>
                  </a:outerShdw>
                </a:effectLst>
              </a:rPr>
              <a:t>PRÁVA SPOTREBITEĽOV V EÚ</a:t>
            </a:r>
            <a:endParaRPr lang="sk-SK" sz="4800" dirty="0">
              <a:effectLst>
                <a:outerShdw blurRad="38100" dist="38100" dir="2700000" algn="tl">
                  <a:srgbClr val="000000">
                    <a:alpha val="43137"/>
                  </a:srgbClr>
                </a:outerShdw>
              </a:effectLst>
            </a:endParaRPr>
          </a:p>
        </p:txBody>
      </p:sp>
      <p:sp>
        <p:nvSpPr>
          <p:cNvPr id="3" name="Podnadpis 2"/>
          <p:cNvSpPr>
            <a:spLocks noGrp="1"/>
          </p:cNvSpPr>
          <p:nvPr>
            <p:ph type="subTitle" idx="1"/>
          </p:nvPr>
        </p:nvSpPr>
        <p:spPr>
          <a:xfrm>
            <a:off x="1371600" y="3886200"/>
            <a:ext cx="6400800" cy="1126976"/>
          </a:xfrm>
          <a:solidFill>
            <a:schemeClr val="bg1"/>
          </a:solidFill>
        </p:spPr>
        <p:txBody>
          <a:bodyPr>
            <a:normAutofit lnSpcReduction="10000"/>
          </a:bodyPr>
          <a:lstStyle/>
          <a:p>
            <a:r>
              <a:rPr lang="sk-SK" dirty="0" smtClean="0">
                <a:solidFill>
                  <a:schemeClr val="tx1">
                    <a:lumMod val="75000"/>
                    <a:lumOff val="25000"/>
                  </a:schemeClr>
                </a:solidFill>
                <a:effectLst>
                  <a:outerShdw blurRad="38100" dist="38100" dir="2700000" algn="tl">
                    <a:srgbClr val="000000">
                      <a:alpha val="43137"/>
                    </a:srgbClr>
                  </a:outerShdw>
                </a:effectLst>
              </a:rPr>
              <a:t>DOBRÉ PRE VAŠICH ZÁKAZNÍKOV</a:t>
            </a:r>
          </a:p>
          <a:p>
            <a:r>
              <a:rPr lang="sk-SK" dirty="0" smtClean="0">
                <a:solidFill>
                  <a:schemeClr val="tx1">
                    <a:lumMod val="75000"/>
                    <a:lumOff val="25000"/>
                  </a:schemeClr>
                </a:solidFill>
                <a:effectLst>
                  <a:outerShdw blurRad="38100" dist="38100" dir="2700000" algn="tl">
                    <a:srgbClr val="000000">
                      <a:alpha val="43137"/>
                    </a:srgbClr>
                  </a:outerShdw>
                </a:effectLst>
              </a:rPr>
              <a:t>DOBRÉ PRE VAŠE PODNIKANIE</a:t>
            </a:r>
          </a:p>
          <a:p>
            <a:endParaRPr lang="sk-SK" dirty="0">
              <a:solidFill>
                <a:schemeClr val="tx1">
                  <a:lumMod val="75000"/>
                  <a:lumOff val="25000"/>
                </a:schemeClr>
              </a:solidFill>
            </a:endParaRPr>
          </a:p>
        </p:txBody>
      </p:sp>
      <p:pic>
        <p:nvPicPr>
          <p:cNvPr id="4" name="Obrázok 1"/>
          <p:cNvPicPr>
            <a:picLocks noChangeAspect="1"/>
          </p:cNvPicPr>
          <p:nvPr/>
        </p:nvPicPr>
        <p:blipFill>
          <a:blip r:embed="rId2"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7166520" y="5273273"/>
            <a:ext cx="1655763" cy="143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813745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AA3F3C"/>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b="1" spc="300" dirty="0" smtClean="0">
                <a:effectLst>
                  <a:outerShdw blurRad="38100" dist="38100" dir="2700000" algn="tl">
                    <a:srgbClr val="000000">
                      <a:alpha val="43137"/>
                    </a:srgbClr>
                  </a:outerShdw>
                </a:effectLst>
              </a:rPr>
              <a:t>Európske spotrebiteľské centrum</a:t>
            </a:r>
            <a:endParaRPr lang="sk-SK" b="1" spc="300" dirty="0">
              <a:effectLst>
                <a:outerShdw blurRad="38100" dist="38100" dir="2700000" algn="tl">
                  <a:srgbClr val="000000">
                    <a:alpha val="43137"/>
                  </a:srgbClr>
                </a:outerShdw>
              </a:effectLst>
            </a:endParaRPr>
          </a:p>
        </p:txBody>
      </p:sp>
      <p:sp>
        <p:nvSpPr>
          <p:cNvPr id="3" name="Zástupný symbol obsahu 2"/>
          <p:cNvSpPr>
            <a:spLocks noGrp="1"/>
          </p:cNvSpPr>
          <p:nvPr>
            <p:ph idx="1"/>
          </p:nvPr>
        </p:nvSpPr>
        <p:spPr>
          <a:xfrm>
            <a:off x="467544" y="1556792"/>
            <a:ext cx="8229600" cy="4525963"/>
          </a:xfrm>
        </p:spPr>
        <p:txBody>
          <a:bodyPr>
            <a:noAutofit/>
          </a:bodyPr>
          <a:lstStyle/>
          <a:p>
            <a:pPr lvl="0">
              <a:buFont typeface="Wingdings" panose="05000000000000000000" pitchFamily="2" charset="2"/>
              <a:buChar char="Ø"/>
            </a:pPr>
            <a:r>
              <a:rPr lang="sk-SK" sz="2000" dirty="0">
                <a:effectLst>
                  <a:outerShdw blurRad="38100" dist="38100" dir="2700000" algn="tl">
                    <a:srgbClr val="000000">
                      <a:alpha val="43137"/>
                    </a:srgbClr>
                  </a:outerShdw>
                </a:effectLst>
              </a:rPr>
              <a:t>od 2006 členom Siete európskych spotrebiteľských centier (</a:t>
            </a:r>
            <a:r>
              <a:rPr lang="sk-SK" sz="2000" dirty="0" err="1">
                <a:effectLst>
                  <a:outerShdw blurRad="38100" dist="38100" dir="2700000" algn="tl">
                    <a:srgbClr val="000000">
                      <a:alpha val="43137"/>
                    </a:srgbClr>
                  </a:outerShdw>
                </a:effectLst>
              </a:rPr>
              <a:t>ECC-Net</a:t>
            </a:r>
            <a:r>
              <a:rPr lang="sk-SK" sz="2000" dirty="0">
                <a:effectLst>
                  <a:outerShdw blurRad="38100" dist="38100" dir="2700000" algn="tl">
                    <a:srgbClr val="000000">
                      <a:alpha val="43137"/>
                    </a:srgbClr>
                  </a:outerShdw>
                </a:effectLst>
              </a:rPr>
              <a:t>) v </a:t>
            </a:r>
            <a:r>
              <a:rPr lang="sk-SK" sz="2000" dirty="0" smtClean="0">
                <a:effectLst>
                  <a:outerShdw blurRad="38100" dist="38100" dir="2700000" algn="tl">
                    <a:srgbClr val="000000">
                      <a:alpha val="43137"/>
                    </a:srgbClr>
                  </a:outerShdw>
                </a:effectLst>
              </a:rPr>
              <a:t>    30 </a:t>
            </a:r>
            <a:r>
              <a:rPr lang="sk-SK" sz="2000" dirty="0">
                <a:effectLst>
                  <a:outerShdw blurRad="38100" dist="38100" dir="2700000" algn="tl">
                    <a:srgbClr val="000000">
                      <a:alpha val="43137"/>
                    </a:srgbClr>
                  </a:outerShdw>
                </a:effectLst>
              </a:rPr>
              <a:t>krajinách, </a:t>
            </a:r>
          </a:p>
          <a:p>
            <a:pPr lvl="0">
              <a:buFont typeface="Wingdings" panose="05000000000000000000" pitchFamily="2" charset="2"/>
              <a:buChar char="Ø"/>
            </a:pPr>
            <a:r>
              <a:rPr lang="sk-SK" sz="2000" dirty="0">
                <a:effectLst>
                  <a:outerShdw blurRad="38100" dist="38100" dir="2700000" algn="tl">
                    <a:srgbClr val="000000">
                      <a:alpha val="43137"/>
                    </a:srgbClr>
                  </a:outerShdw>
                </a:effectLst>
              </a:rPr>
              <a:t>ponúka bezplatné informácie a rady týkajúce sa práv spotrebiteľov,</a:t>
            </a:r>
          </a:p>
          <a:p>
            <a:pPr lvl="0">
              <a:buFont typeface="Wingdings" panose="05000000000000000000" pitchFamily="2" charset="2"/>
              <a:buChar char="Ø"/>
            </a:pPr>
            <a:r>
              <a:rPr lang="sk-SK" sz="2000" dirty="0">
                <a:effectLst>
                  <a:outerShdw blurRad="38100" dist="38100" dir="2700000" algn="tl">
                    <a:srgbClr val="000000">
                      <a:alpha val="43137"/>
                    </a:srgbClr>
                  </a:outerShdw>
                </a:effectLst>
              </a:rPr>
              <a:t>ponúka bezplatnú pomoc a poradenstvo spotrebiteľom pri vybavovaní ich </a:t>
            </a:r>
            <a:r>
              <a:rPr lang="sk-SK" sz="2000" dirty="0" smtClean="0">
                <a:effectLst>
                  <a:outerShdw blurRad="38100" dist="38100" dir="2700000" algn="tl">
                    <a:srgbClr val="000000">
                      <a:alpha val="43137"/>
                    </a:srgbClr>
                  </a:outerShdw>
                </a:effectLst>
              </a:rPr>
              <a:t>sťažností,</a:t>
            </a:r>
            <a:endParaRPr lang="sk-SK" sz="2000" dirty="0">
              <a:effectLst>
                <a:outerShdw blurRad="38100" dist="38100" dir="2700000" algn="tl">
                  <a:srgbClr val="000000">
                    <a:alpha val="43137"/>
                  </a:srgbClr>
                </a:outerShdw>
              </a:effectLst>
            </a:endParaRPr>
          </a:p>
          <a:p>
            <a:pPr lvl="0">
              <a:buFont typeface="Wingdings" panose="05000000000000000000" pitchFamily="2" charset="2"/>
              <a:buChar char="Ø"/>
            </a:pPr>
            <a:r>
              <a:rPr lang="sk-SK" sz="2000" dirty="0">
                <a:effectLst>
                  <a:outerShdw blurRad="38100" dist="38100" dir="2700000" algn="tl">
                    <a:srgbClr val="000000">
                      <a:alpha val="43137"/>
                    </a:srgbClr>
                  </a:outerShdw>
                </a:effectLst>
              </a:rPr>
              <a:t>snaží sa o zmierlivé riešenie sporu s obchodníkom,</a:t>
            </a:r>
          </a:p>
          <a:p>
            <a:pPr lvl="0">
              <a:buFont typeface="Wingdings" panose="05000000000000000000" pitchFamily="2" charset="2"/>
              <a:buChar char="Ø"/>
            </a:pPr>
            <a:r>
              <a:rPr lang="sk-SK" sz="2000" dirty="0">
                <a:effectLst>
                  <a:outerShdw blurRad="38100" dist="38100" dir="2700000" algn="tl">
                    <a:srgbClr val="000000">
                      <a:alpha val="43137"/>
                    </a:srgbClr>
                  </a:outerShdw>
                </a:effectLst>
              </a:rPr>
              <a:t>je kontaktným miestom pre bezplatné sprostredkovanie pomoci spotrebiteľom pri mimosúdnom riešení ich sporov s obchodníkmi v členských štátoch EÚ, Nórsku a na </a:t>
            </a:r>
            <a:r>
              <a:rPr lang="sk-SK" sz="2000" dirty="0" smtClean="0">
                <a:effectLst>
                  <a:outerShdw blurRad="38100" dist="38100" dir="2700000" algn="tl">
                    <a:srgbClr val="000000">
                      <a:alpha val="43137"/>
                    </a:srgbClr>
                  </a:outerShdw>
                </a:effectLst>
              </a:rPr>
              <a:t>Islande.</a:t>
            </a:r>
          </a:p>
          <a:p>
            <a:pPr lvl="0">
              <a:buFont typeface="Wingdings" panose="05000000000000000000" pitchFamily="2" charset="2"/>
              <a:buChar char="Ø"/>
            </a:pPr>
            <a:endParaRPr lang="sk-SK" sz="2000" dirty="0" smtClean="0"/>
          </a:p>
          <a:p>
            <a:pPr lvl="0">
              <a:buFont typeface="Wingdings" panose="05000000000000000000" pitchFamily="2" charset="2"/>
              <a:buChar char="Ø"/>
            </a:pPr>
            <a:r>
              <a:rPr lang="sk-SK" sz="2000" dirty="0">
                <a:effectLst>
                  <a:outerShdw blurRad="38100" dist="38100" dir="2700000" algn="tl">
                    <a:srgbClr val="000000">
                      <a:alpha val="43137"/>
                    </a:srgbClr>
                  </a:outerShdw>
                </a:effectLst>
              </a:rPr>
              <a:t>poskytnúť potrebnú </a:t>
            </a:r>
            <a:r>
              <a:rPr lang="sk-SK" sz="2000" dirty="0">
                <a:solidFill>
                  <a:schemeClr val="bg1"/>
                </a:solidFill>
                <a:effectLst>
                  <a:outerShdw blurRad="38100" dist="38100" dir="2700000" algn="tl">
                    <a:srgbClr val="000000">
                      <a:alpha val="43137"/>
                    </a:srgbClr>
                  </a:outerShdw>
                </a:effectLst>
              </a:rPr>
              <a:t>súčinnosť </a:t>
            </a:r>
            <a:r>
              <a:rPr lang="sk-SK" sz="2000" dirty="0">
                <a:effectLst>
                  <a:outerShdw blurRad="38100" dist="38100" dir="2700000" algn="tl">
                    <a:srgbClr val="000000">
                      <a:alpha val="43137"/>
                    </a:srgbClr>
                  </a:outerShdw>
                </a:effectLst>
              </a:rPr>
              <a:t>Európskemu spotrebiteľskému centru pri riešení sporu medzi spotrebiteľom a </a:t>
            </a:r>
            <a:r>
              <a:rPr lang="sk-SK" sz="2000" dirty="0" smtClean="0">
                <a:effectLst>
                  <a:outerShdw blurRad="38100" dist="38100" dir="2700000" algn="tl">
                    <a:srgbClr val="000000">
                      <a:alpha val="43137"/>
                    </a:srgbClr>
                  </a:outerShdw>
                </a:effectLst>
              </a:rPr>
              <a:t>predávajúcim.</a:t>
            </a:r>
            <a:endParaRPr lang="sk-SK" sz="2000" dirty="0">
              <a:effectLst>
                <a:outerShdw blurRad="38100" dist="38100" dir="2700000" algn="tl">
                  <a:srgbClr val="000000">
                    <a:alpha val="43137"/>
                  </a:srgbClr>
                </a:outerShdw>
              </a:effectLst>
            </a:endParaRPr>
          </a:p>
          <a:p>
            <a:pPr marL="0" indent="0">
              <a:buNone/>
            </a:pPr>
            <a:endParaRPr lang="sk-SK" sz="1600" dirty="0"/>
          </a:p>
          <a:p>
            <a:pPr>
              <a:buFont typeface="Wingdings" panose="05000000000000000000" pitchFamily="2" charset="2"/>
              <a:buChar char="Ø"/>
            </a:pPr>
            <a:endParaRPr lang="sk-SK" sz="1600" dirty="0">
              <a:effectLst>
                <a:outerShdw blurRad="38100" dist="38100" dir="2700000" algn="tl">
                  <a:srgbClr val="000000">
                    <a:alpha val="43137"/>
                  </a:srgbClr>
                </a:outerShdw>
              </a:effectLst>
            </a:endParaRPr>
          </a:p>
        </p:txBody>
      </p:sp>
      <p:pic>
        <p:nvPicPr>
          <p:cNvPr id="4" name="Obrázok 1"/>
          <p:cNvPicPr>
            <a:picLocks noChangeAspect="1"/>
          </p:cNvPicPr>
          <p:nvPr/>
        </p:nvPicPr>
        <p:blipFill>
          <a:blip r:embed="rId3"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7166520" y="5273273"/>
            <a:ext cx="1655763" cy="143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70612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741645"/>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3217345" y="1772816"/>
            <a:ext cx="5724129" cy="2664296"/>
          </a:xfrm>
        </p:spPr>
        <p:txBody>
          <a:bodyPr>
            <a:normAutofit/>
          </a:bodyPr>
          <a:lstStyle/>
          <a:p>
            <a:r>
              <a:rPr lang="sk-SK" sz="4900" dirty="0">
                <a:solidFill>
                  <a:schemeClr val="bg1"/>
                </a:solidFill>
                <a:effectLst>
                  <a:outerShdw blurRad="38100" dist="38100" dir="2700000" algn="tl">
                    <a:srgbClr val="000000">
                      <a:alpha val="43137"/>
                    </a:srgbClr>
                  </a:outerShdw>
                </a:effectLst>
              </a:rPr>
              <a:t>Európske konanie vo veciach s nízkou hodnotou sporu</a:t>
            </a:r>
          </a:p>
        </p:txBody>
      </p:sp>
      <p:sp>
        <p:nvSpPr>
          <p:cNvPr id="6" name="Zástupný symbol obsahu 5"/>
          <p:cNvSpPr>
            <a:spLocks noGrp="1"/>
          </p:cNvSpPr>
          <p:nvPr>
            <p:ph idx="1"/>
          </p:nvPr>
        </p:nvSpPr>
        <p:spPr>
          <a:xfrm>
            <a:off x="467544" y="332656"/>
            <a:ext cx="3466728" cy="4525963"/>
          </a:xfrm>
        </p:spPr>
        <p:txBody>
          <a:bodyPr>
            <a:noAutofit/>
          </a:bodyPr>
          <a:lstStyle/>
          <a:p>
            <a:pPr marL="0" indent="0">
              <a:buNone/>
            </a:pPr>
            <a:r>
              <a:rPr lang="sk-SK" sz="344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5</a:t>
            </a:r>
            <a:endParaRPr lang="sk-SK" sz="344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7" name="Nadpis 1"/>
          <p:cNvSpPr txBox="1">
            <a:spLocks/>
          </p:cNvSpPr>
          <p:nvPr/>
        </p:nvSpPr>
        <p:spPr>
          <a:xfrm>
            <a:off x="5004048" y="2852936"/>
            <a:ext cx="3970784"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sk-SK" sz="3200" dirty="0" smtClean="0">
                <a:solidFill>
                  <a:srgbClr val="FAF7EC"/>
                </a:solidFill>
              </a:rPr>
              <a:t> </a:t>
            </a:r>
            <a:endParaRPr lang="sk-SK" sz="3200" dirty="0">
              <a:solidFill>
                <a:srgbClr val="FAF7EC"/>
              </a:solidFill>
            </a:endParaRPr>
          </a:p>
        </p:txBody>
      </p:sp>
      <p:pic>
        <p:nvPicPr>
          <p:cNvPr id="5" name="Obrázok 1"/>
          <p:cNvPicPr>
            <a:picLocks noChangeAspect="1"/>
          </p:cNvPicPr>
          <p:nvPr/>
        </p:nvPicPr>
        <p:blipFill>
          <a:blip r:embed="rId3"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7166520" y="5273273"/>
            <a:ext cx="1655763" cy="143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728408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741645"/>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dirty="0"/>
          </a:p>
        </p:txBody>
      </p:sp>
      <p:sp>
        <p:nvSpPr>
          <p:cNvPr id="3" name="Zástupný symbol obsahu 2"/>
          <p:cNvSpPr>
            <a:spLocks noGrp="1"/>
          </p:cNvSpPr>
          <p:nvPr>
            <p:ph idx="1"/>
          </p:nvPr>
        </p:nvSpPr>
        <p:spPr>
          <a:xfrm>
            <a:off x="592683" y="1444466"/>
            <a:ext cx="8229600" cy="4525963"/>
          </a:xfrm>
        </p:spPr>
        <p:txBody>
          <a:bodyPr>
            <a:normAutofit/>
          </a:bodyPr>
          <a:lstStyle/>
          <a:p>
            <a:pPr>
              <a:buFont typeface="Wingdings" panose="05000000000000000000" pitchFamily="2" charset="2"/>
              <a:buChar char="Ø"/>
            </a:pPr>
            <a:r>
              <a:rPr lang="sk-SK" sz="2600" dirty="0">
                <a:effectLst>
                  <a:outerShdw blurRad="38100" dist="38100" dir="2700000" algn="tl">
                    <a:srgbClr val="000000">
                      <a:alpha val="43137"/>
                    </a:srgbClr>
                  </a:outerShdw>
                </a:effectLst>
              </a:rPr>
              <a:t>cezhraničné konania v občianskych a obchodných veciach s hodnotou sporu </a:t>
            </a:r>
            <a:r>
              <a:rPr lang="sk-SK" sz="2600" dirty="0">
                <a:solidFill>
                  <a:schemeClr val="bg1"/>
                </a:solidFill>
                <a:effectLst>
                  <a:outerShdw blurRad="38100" dist="38100" dir="2700000" algn="tl">
                    <a:srgbClr val="000000">
                      <a:alpha val="43137"/>
                    </a:srgbClr>
                  </a:outerShdw>
                </a:effectLst>
              </a:rPr>
              <a:t>do 2 000 </a:t>
            </a:r>
            <a:r>
              <a:rPr lang="sk-SK" sz="2600" dirty="0" smtClean="0">
                <a:solidFill>
                  <a:schemeClr val="bg1"/>
                </a:solidFill>
                <a:effectLst>
                  <a:outerShdw blurRad="38100" dist="38100" dir="2700000" algn="tl">
                    <a:srgbClr val="000000">
                      <a:alpha val="43137"/>
                    </a:srgbClr>
                  </a:outerShdw>
                </a:effectLst>
              </a:rPr>
              <a:t>eur</a:t>
            </a:r>
          </a:p>
          <a:p>
            <a:pPr>
              <a:buFont typeface="Wingdings" panose="05000000000000000000" pitchFamily="2" charset="2"/>
              <a:buChar char="Ø"/>
            </a:pPr>
            <a:r>
              <a:rPr lang="sk-SK" sz="2600" dirty="0">
                <a:effectLst>
                  <a:outerShdw blurRad="38100" dist="38100" dir="2700000" algn="tl">
                    <a:srgbClr val="000000">
                      <a:alpha val="43137"/>
                    </a:srgbClr>
                  </a:outerShdw>
                </a:effectLst>
              </a:rPr>
              <a:t>Vo všetkých členských štátoch s výnimkou </a:t>
            </a:r>
            <a:r>
              <a:rPr lang="sk-SK" sz="2600" dirty="0" smtClean="0">
                <a:effectLst>
                  <a:outerShdw blurRad="38100" dist="38100" dir="2700000" algn="tl">
                    <a:srgbClr val="000000">
                      <a:alpha val="43137"/>
                    </a:srgbClr>
                  </a:outerShdw>
                </a:effectLst>
              </a:rPr>
              <a:t>Dánska</a:t>
            </a:r>
          </a:p>
          <a:p>
            <a:pPr>
              <a:buFont typeface="Wingdings" panose="05000000000000000000" pitchFamily="2" charset="2"/>
              <a:buChar char="Ø"/>
            </a:pPr>
            <a:r>
              <a:rPr lang="sk-SK" sz="2600" dirty="0">
                <a:effectLst>
                  <a:outerShdw blurRad="38100" dist="38100" dir="2700000" algn="tl">
                    <a:srgbClr val="000000">
                      <a:alpha val="43137"/>
                    </a:srgbClr>
                  </a:outerShdw>
                </a:effectLst>
              </a:rPr>
              <a:t>f</a:t>
            </a:r>
            <a:r>
              <a:rPr lang="sk-SK" sz="2600" dirty="0" smtClean="0">
                <a:effectLst>
                  <a:outerShdw blurRad="38100" dist="38100" dir="2700000" algn="tl">
                    <a:srgbClr val="000000">
                      <a:alpha val="43137"/>
                    </a:srgbClr>
                  </a:outerShdw>
                </a:effectLst>
              </a:rPr>
              <a:t>ormulárový typ konania</a:t>
            </a:r>
          </a:p>
          <a:p>
            <a:pPr>
              <a:buFont typeface="Wingdings" panose="05000000000000000000" pitchFamily="2" charset="2"/>
              <a:buChar char="Ø"/>
            </a:pPr>
            <a:r>
              <a:rPr lang="sk-SK" sz="2600" dirty="0">
                <a:effectLst>
                  <a:outerShdw blurRad="38100" dist="38100" dir="2700000" algn="tl">
                    <a:srgbClr val="000000">
                      <a:alpha val="43137"/>
                    </a:srgbClr>
                  </a:outerShdw>
                </a:effectLst>
              </a:rPr>
              <a:t>r</a:t>
            </a:r>
            <a:r>
              <a:rPr lang="sk-SK" sz="2600" dirty="0" smtClean="0">
                <a:effectLst>
                  <a:outerShdw blurRad="38100" dist="38100" dir="2700000" algn="tl">
                    <a:srgbClr val="000000">
                      <a:alpha val="43137"/>
                    </a:srgbClr>
                  </a:outerShdw>
                </a:effectLst>
              </a:rPr>
              <a:t>ýchlejšie </a:t>
            </a:r>
            <a:r>
              <a:rPr lang="sk-SK" sz="2600" dirty="0">
                <a:effectLst>
                  <a:outerShdw blurRad="38100" dist="38100" dir="2700000" algn="tl">
                    <a:srgbClr val="000000">
                      <a:alpha val="43137"/>
                    </a:srgbClr>
                  </a:outerShdw>
                </a:effectLst>
              </a:rPr>
              <a:t>a lacnejšie než tradičné súdne </a:t>
            </a:r>
            <a:r>
              <a:rPr lang="sk-SK" sz="2600" dirty="0" smtClean="0">
                <a:effectLst>
                  <a:outerShdw blurRad="38100" dist="38100" dir="2700000" algn="tl">
                    <a:srgbClr val="000000">
                      <a:alpha val="43137"/>
                    </a:srgbClr>
                  </a:outerShdw>
                </a:effectLst>
              </a:rPr>
              <a:t>konanie</a:t>
            </a:r>
          </a:p>
          <a:p>
            <a:pPr>
              <a:buFont typeface="Wingdings" panose="05000000000000000000" pitchFamily="2" charset="2"/>
              <a:buChar char="Ø"/>
            </a:pPr>
            <a:r>
              <a:rPr lang="sk-SK" sz="2600" dirty="0">
                <a:effectLst>
                  <a:outerShdw blurRad="38100" dist="38100" dir="2700000" algn="tl">
                    <a:srgbClr val="000000">
                      <a:alpha val="43137"/>
                    </a:srgbClr>
                  </a:outerShdw>
                </a:effectLst>
              </a:rPr>
              <a:t>r</a:t>
            </a:r>
            <a:r>
              <a:rPr lang="sk-SK" sz="2600" dirty="0" smtClean="0">
                <a:effectLst>
                  <a:outerShdw blurRad="38100" dist="38100" dir="2700000" algn="tl">
                    <a:srgbClr val="000000">
                      <a:alpha val="43137"/>
                    </a:srgbClr>
                  </a:outerShdw>
                </a:effectLst>
              </a:rPr>
              <a:t>ozsudky </a:t>
            </a:r>
            <a:r>
              <a:rPr lang="sk-SK" sz="2600" dirty="0">
                <a:effectLst>
                  <a:outerShdw blurRad="38100" dist="38100" dir="2700000" algn="tl">
                    <a:srgbClr val="000000">
                      <a:alpha val="43137"/>
                    </a:srgbClr>
                  </a:outerShdw>
                </a:effectLst>
              </a:rPr>
              <a:t>sú uznané a vykonateľné v ostatných členských štátoch EÚ bez potreby doložky </a:t>
            </a:r>
            <a:r>
              <a:rPr lang="sk-SK" sz="2600" dirty="0" smtClean="0">
                <a:effectLst>
                  <a:outerShdw blurRad="38100" dist="38100" dir="2700000" algn="tl">
                    <a:srgbClr val="000000">
                      <a:alpha val="43137"/>
                    </a:srgbClr>
                  </a:outerShdw>
                </a:effectLst>
              </a:rPr>
              <a:t>vykonateľnosti</a:t>
            </a:r>
          </a:p>
          <a:p>
            <a:pPr>
              <a:buFont typeface="Wingdings" panose="05000000000000000000" pitchFamily="2" charset="2"/>
              <a:buChar char="Ø"/>
            </a:pPr>
            <a:endParaRPr lang="sk-SK" dirty="0"/>
          </a:p>
        </p:txBody>
      </p:sp>
      <p:pic>
        <p:nvPicPr>
          <p:cNvPr id="4" name="Obrázok 1"/>
          <p:cNvPicPr>
            <a:picLocks noChangeAspect="1"/>
          </p:cNvPicPr>
          <p:nvPr/>
        </p:nvPicPr>
        <p:blipFill>
          <a:blip r:embed="rId3"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7166520" y="5273273"/>
            <a:ext cx="1655763" cy="143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091319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3568" y="2132856"/>
            <a:ext cx="7772400" cy="1470025"/>
          </a:xfrm>
          <a:solidFill>
            <a:schemeClr val="bg1"/>
          </a:solidFill>
        </p:spPr>
        <p:txBody>
          <a:bodyPr>
            <a:normAutofit/>
          </a:bodyPr>
          <a:lstStyle/>
          <a:p>
            <a:r>
              <a:rPr lang="sk-SK" sz="4800" dirty="0" smtClean="0">
                <a:effectLst>
                  <a:outerShdw blurRad="38100" dist="38100" dir="2700000" algn="tl">
                    <a:srgbClr val="000000">
                      <a:alpha val="43137"/>
                    </a:srgbClr>
                  </a:outerShdw>
                </a:effectLst>
              </a:rPr>
              <a:t>Ďakujem za pozornosť!</a:t>
            </a:r>
            <a:endParaRPr lang="sk-SK" sz="4800" dirty="0">
              <a:effectLst>
                <a:outerShdw blurRad="38100" dist="38100" dir="2700000" algn="tl">
                  <a:srgbClr val="000000">
                    <a:alpha val="43137"/>
                  </a:srgbClr>
                </a:outerShdw>
              </a:effectLst>
            </a:endParaRPr>
          </a:p>
        </p:txBody>
      </p:sp>
      <p:sp>
        <p:nvSpPr>
          <p:cNvPr id="3" name="Podnadpis 2"/>
          <p:cNvSpPr>
            <a:spLocks noGrp="1"/>
          </p:cNvSpPr>
          <p:nvPr>
            <p:ph type="subTitle" idx="1"/>
          </p:nvPr>
        </p:nvSpPr>
        <p:spPr>
          <a:xfrm>
            <a:off x="1371600" y="3886200"/>
            <a:ext cx="6400800" cy="1126976"/>
          </a:xfrm>
          <a:solidFill>
            <a:schemeClr val="bg1"/>
          </a:solidFill>
        </p:spPr>
        <p:txBody>
          <a:bodyPr>
            <a:normAutofit fontScale="25000" lnSpcReduction="20000"/>
          </a:bodyPr>
          <a:lstStyle/>
          <a:p>
            <a:r>
              <a:rPr lang="sk-SK" sz="7200" dirty="0" smtClean="0">
                <a:solidFill>
                  <a:schemeClr val="tx1">
                    <a:lumMod val="75000"/>
                    <a:lumOff val="25000"/>
                  </a:schemeClr>
                </a:solidFill>
              </a:rPr>
              <a:t>Mgr. Katarína </a:t>
            </a:r>
            <a:r>
              <a:rPr lang="sk-SK" sz="7200" dirty="0" err="1" smtClean="0">
                <a:solidFill>
                  <a:schemeClr val="tx1">
                    <a:lumMod val="75000"/>
                    <a:lumOff val="25000"/>
                  </a:schemeClr>
                </a:solidFill>
              </a:rPr>
              <a:t>Zalaiová</a:t>
            </a:r>
            <a:endParaRPr lang="sk-SK" sz="7200" dirty="0" smtClean="0">
              <a:solidFill>
                <a:schemeClr val="tx1">
                  <a:lumMod val="75000"/>
                  <a:lumOff val="25000"/>
                </a:schemeClr>
              </a:solidFill>
            </a:endParaRPr>
          </a:p>
          <a:p>
            <a:r>
              <a:rPr lang="sk-SK" sz="7200" dirty="0">
                <a:solidFill>
                  <a:schemeClr val="tx1">
                    <a:lumMod val="75000"/>
                    <a:lumOff val="25000"/>
                  </a:schemeClr>
                </a:solidFill>
              </a:rPr>
              <a:t>Európske spotrebiteľské centrum v SR </a:t>
            </a:r>
            <a:endParaRPr lang="sk-SK" sz="7200" dirty="0" smtClean="0">
              <a:solidFill>
                <a:schemeClr val="tx1">
                  <a:lumMod val="75000"/>
                  <a:lumOff val="25000"/>
                </a:schemeClr>
              </a:solidFill>
            </a:endParaRPr>
          </a:p>
          <a:p>
            <a:r>
              <a:rPr lang="sk-SK" sz="7200" dirty="0" err="1" smtClean="0">
                <a:solidFill>
                  <a:schemeClr val="tx1">
                    <a:lumMod val="75000"/>
                    <a:lumOff val="25000"/>
                  </a:schemeClr>
                </a:solidFill>
                <a:hlinkClick r:id="rId2"/>
              </a:rPr>
              <a:t>zalaiova@mhsr.sk</a:t>
            </a:r>
            <a:endParaRPr lang="sk-SK" sz="7200" dirty="0" smtClean="0">
              <a:solidFill>
                <a:schemeClr val="tx1">
                  <a:lumMod val="75000"/>
                  <a:lumOff val="25000"/>
                </a:schemeClr>
              </a:solidFill>
            </a:endParaRPr>
          </a:p>
          <a:p>
            <a:r>
              <a:rPr lang="sk-SK" sz="7200" dirty="0">
                <a:solidFill>
                  <a:schemeClr val="tx1">
                    <a:lumMod val="75000"/>
                    <a:lumOff val="25000"/>
                  </a:schemeClr>
                </a:solidFill>
              </a:rPr>
              <a:t>Tel.: +421/2/4854 </a:t>
            </a:r>
            <a:r>
              <a:rPr lang="sk-SK" sz="7200" dirty="0" smtClean="0">
                <a:solidFill>
                  <a:schemeClr val="tx1">
                    <a:lumMod val="75000"/>
                    <a:lumOff val="25000"/>
                  </a:schemeClr>
                </a:solidFill>
              </a:rPr>
              <a:t>2425</a:t>
            </a:r>
            <a:endParaRPr lang="sk-SK" sz="7200" dirty="0">
              <a:solidFill>
                <a:schemeClr val="tx1">
                  <a:lumMod val="75000"/>
                  <a:lumOff val="25000"/>
                </a:schemeClr>
              </a:solidFill>
            </a:endParaRPr>
          </a:p>
          <a:p>
            <a:endParaRPr lang="sk-SK" dirty="0">
              <a:solidFill>
                <a:schemeClr val="tx1">
                  <a:lumMod val="75000"/>
                  <a:lumOff val="25000"/>
                </a:schemeClr>
              </a:solidFill>
            </a:endParaRPr>
          </a:p>
        </p:txBody>
      </p:sp>
      <p:pic>
        <p:nvPicPr>
          <p:cNvPr id="4" name="Obrázok 1"/>
          <p:cNvPicPr>
            <a:picLocks noChangeAspect="1"/>
          </p:cNvPicPr>
          <p:nvPr/>
        </p:nvPicPr>
        <p:blipFill>
          <a:blip r:embed="rId3"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7166520" y="5273273"/>
            <a:ext cx="1655763" cy="143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43329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3419871" y="1772816"/>
            <a:ext cx="5402412" cy="2736304"/>
          </a:xfrm>
        </p:spPr>
        <p:txBody>
          <a:bodyPr>
            <a:normAutofit fontScale="90000"/>
          </a:bodyPr>
          <a:lstStyle/>
          <a:p>
            <a:r>
              <a:rPr lang="sk-SK" sz="5400" dirty="0" smtClean="0">
                <a:solidFill>
                  <a:srgbClr val="FAF7EC"/>
                </a:solidFill>
                <a:effectLst>
                  <a:outerShdw blurRad="38100" dist="38100" dir="2700000" algn="tl">
                    <a:srgbClr val="000000">
                      <a:alpha val="43137"/>
                    </a:srgbClr>
                  </a:outerShdw>
                </a:effectLst>
              </a:rPr>
              <a:t>Právo na bezplatnú opravu alebo výmenu chybného tovaru</a:t>
            </a:r>
            <a:endParaRPr lang="sk-SK" sz="5400" dirty="0">
              <a:solidFill>
                <a:srgbClr val="FAF7EC"/>
              </a:solidFill>
              <a:effectLst>
                <a:outerShdw blurRad="38100" dist="38100" dir="2700000" algn="tl">
                  <a:srgbClr val="000000">
                    <a:alpha val="43137"/>
                  </a:srgbClr>
                </a:outerShdw>
              </a:effectLst>
            </a:endParaRPr>
          </a:p>
        </p:txBody>
      </p:sp>
      <p:sp>
        <p:nvSpPr>
          <p:cNvPr id="6" name="Zástupný symbol obsahu 5"/>
          <p:cNvSpPr>
            <a:spLocks noGrp="1"/>
          </p:cNvSpPr>
          <p:nvPr>
            <p:ph idx="1"/>
          </p:nvPr>
        </p:nvSpPr>
        <p:spPr>
          <a:xfrm>
            <a:off x="467544" y="332656"/>
            <a:ext cx="3466728" cy="4525963"/>
          </a:xfrm>
        </p:spPr>
        <p:txBody>
          <a:bodyPr>
            <a:noAutofit/>
          </a:bodyPr>
          <a:lstStyle/>
          <a:p>
            <a:pPr marL="0" indent="0">
              <a:buNone/>
            </a:pPr>
            <a:r>
              <a:rPr lang="sk-SK" sz="344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1</a:t>
            </a:r>
            <a:endParaRPr lang="sk-SK" sz="344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7" name="Nadpis 1"/>
          <p:cNvSpPr txBox="1">
            <a:spLocks/>
          </p:cNvSpPr>
          <p:nvPr/>
        </p:nvSpPr>
        <p:spPr>
          <a:xfrm>
            <a:off x="5004048" y="2852936"/>
            <a:ext cx="3970784"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sk-SK" sz="3200" dirty="0" smtClean="0">
                <a:solidFill>
                  <a:srgbClr val="FAF7EC"/>
                </a:solidFill>
              </a:rPr>
              <a:t> </a:t>
            </a:r>
            <a:endParaRPr lang="sk-SK" sz="3200" dirty="0">
              <a:solidFill>
                <a:srgbClr val="FAF7EC"/>
              </a:solidFill>
            </a:endParaRPr>
          </a:p>
        </p:txBody>
      </p:sp>
      <p:pic>
        <p:nvPicPr>
          <p:cNvPr id="5" name="Obrázok 1"/>
          <p:cNvPicPr>
            <a:picLocks noChangeAspect="1"/>
          </p:cNvPicPr>
          <p:nvPr/>
        </p:nvPicPr>
        <p:blipFill>
          <a:blip r:embed="rId3"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7166520" y="5273273"/>
            <a:ext cx="1655763" cy="143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346549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cap="small" spc="600" dirty="0" smtClean="0">
                <a:effectLst>
                  <a:outerShdw blurRad="38100" dist="38100" dir="2700000" algn="tl">
                    <a:srgbClr val="000000">
                      <a:alpha val="43137"/>
                    </a:srgbClr>
                  </a:outerShdw>
                </a:effectLst>
              </a:rPr>
              <a:t>Právo reklamovať</a:t>
            </a:r>
            <a:endParaRPr lang="sk-SK" spc="600" dirty="0"/>
          </a:p>
        </p:txBody>
      </p:sp>
      <p:sp>
        <p:nvSpPr>
          <p:cNvPr id="3" name="Zástupný symbol obsahu 2"/>
          <p:cNvSpPr>
            <a:spLocks noGrp="1"/>
          </p:cNvSpPr>
          <p:nvPr>
            <p:ph idx="1"/>
          </p:nvPr>
        </p:nvSpPr>
        <p:spPr>
          <a:xfrm>
            <a:off x="323528" y="1412776"/>
            <a:ext cx="8363272" cy="4896544"/>
          </a:xfrm>
        </p:spPr>
        <p:txBody>
          <a:bodyPr>
            <a:normAutofit/>
          </a:bodyPr>
          <a:lstStyle/>
          <a:p>
            <a:pPr>
              <a:buFont typeface="Wingdings" panose="05000000000000000000" pitchFamily="2" charset="2"/>
              <a:buChar char="Ø"/>
            </a:pPr>
            <a:r>
              <a:rPr lang="sk-SK" sz="2400" dirty="0">
                <a:solidFill>
                  <a:schemeClr val="tx2">
                    <a:lumMod val="50000"/>
                  </a:schemeClr>
                </a:solidFill>
                <a:effectLst>
                  <a:outerShdw blurRad="38100" dist="38100" dir="2700000" algn="tl">
                    <a:srgbClr val="000000">
                      <a:alpha val="43137"/>
                    </a:srgbClr>
                  </a:outerShdw>
                </a:effectLst>
              </a:rPr>
              <a:t>z</a:t>
            </a:r>
            <a:r>
              <a:rPr lang="sk-SK" sz="2400" dirty="0" smtClean="0">
                <a:solidFill>
                  <a:schemeClr val="tx2">
                    <a:lumMod val="50000"/>
                  </a:schemeClr>
                </a:solidFill>
                <a:effectLst>
                  <a:outerShdw blurRad="38100" dist="38100" dir="2700000" algn="tl">
                    <a:srgbClr val="000000">
                      <a:alpha val="43137"/>
                    </a:srgbClr>
                  </a:outerShdw>
                </a:effectLst>
              </a:rPr>
              <a:t>áručná </a:t>
            </a:r>
            <a:r>
              <a:rPr lang="sk-SK" sz="2400" dirty="0" smtClean="0">
                <a:solidFill>
                  <a:schemeClr val="tx2">
                    <a:lumMod val="50000"/>
                  </a:schemeClr>
                </a:solidFill>
                <a:effectLst>
                  <a:outerShdw blurRad="38100" dist="38100" dir="2700000" algn="tl">
                    <a:srgbClr val="000000">
                      <a:alpha val="43137"/>
                    </a:srgbClr>
                  </a:outerShdw>
                </a:effectLst>
              </a:rPr>
              <a:t>doba </a:t>
            </a:r>
            <a:r>
              <a:rPr lang="sk-SK" sz="2400" dirty="0" smtClean="0">
                <a:solidFill>
                  <a:schemeClr val="bg1"/>
                </a:solidFill>
                <a:effectLst>
                  <a:outerShdw blurRad="38100" dist="38100" dir="2700000" algn="tl">
                    <a:srgbClr val="000000">
                      <a:alpha val="43137"/>
                    </a:srgbClr>
                  </a:outerShdw>
                </a:effectLst>
              </a:rPr>
              <a:t>24 mesiacov</a:t>
            </a:r>
          </a:p>
          <a:p>
            <a:pPr>
              <a:buFont typeface="Wingdings" panose="05000000000000000000" pitchFamily="2" charset="2"/>
              <a:buChar char="Ø"/>
            </a:pPr>
            <a:r>
              <a:rPr lang="sk-SK" sz="2400" dirty="0" smtClean="0">
                <a:solidFill>
                  <a:schemeClr val="tx1">
                    <a:lumMod val="95000"/>
                    <a:lumOff val="5000"/>
                  </a:schemeClr>
                </a:solidFill>
                <a:effectLst>
                  <a:outerShdw blurRad="38100" dist="38100" dir="2700000" algn="tl">
                    <a:srgbClr val="000000">
                      <a:alpha val="43137"/>
                    </a:srgbClr>
                  </a:outerShdw>
                </a:effectLst>
              </a:rPr>
              <a:t>r</a:t>
            </a:r>
            <a:r>
              <a:rPr lang="sk-SK" sz="2400" dirty="0" smtClean="0">
                <a:solidFill>
                  <a:schemeClr val="tx1">
                    <a:lumMod val="95000"/>
                    <a:lumOff val="5000"/>
                  </a:schemeClr>
                </a:solidFill>
                <a:effectLst>
                  <a:outerShdw blurRad="38100" dist="38100" dir="2700000" algn="tl">
                    <a:srgbClr val="000000">
                      <a:alpha val="43137"/>
                    </a:srgbClr>
                  </a:outerShdw>
                </a:effectLst>
              </a:rPr>
              <a:t>eklamáciu </a:t>
            </a:r>
            <a:r>
              <a:rPr lang="sk-SK" sz="2400" dirty="0" smtClean="0">
                <a:solidFill>
                  <a:schemeClr val="tx1">
                    <a:lumMod val="95000"/>
                    <a:lumOff val="5000"/>
                  </a:schemeClr>
                </a:solidFill>
                <a:effectLst>
                  <a:outerShdw blurRad="38100" dist="38100" dir="2700000" algn="tl">
                    <a:srgbClr val="000000">
                      <a:alpha val="43137"/>
                    </a:srgbClr>
                  </a:outerShdw>
                </a:effectLst>
              </a:rPr>
              <a:t>môže spotrebiteľ uplatniť v ktorejkoľvek prevádzkarni alebo u určenej osoby (autorizovaný servis)</a:t>
            </a:r>
          </a:p>
          <a:p>
            <a:pPr>
              <a:buFont typeface="Wingdings" panose="05000000000000000000" pitchFamily="2" charset="2"/>
              <a:buChar char="Ø"/>
            </a:pPr>
            <a:r>
              <a:rPr lang="sk-SK" sz="2400" dirty="0">
                <a:solidFill>
                  <a:schemeClr val="bg1"/>
                </a:solidFill>
                <a:effectLst>
                  <a:outerShdw blurRad="38100" dist="38100" dir="2700000" algn="tl">
                    <a:srgbClr val="000000">
                      <a:alpha val="43137"/>
                    </a:srgbClr>
                  </a:outerShdw>
                </a:effectLst>
              </a:rPr>
              <a:t>i</a:t>
            </a:r>
            <a:r>
              <a:rPr lang="sk-SK" sz="2400" dirty="0" smtClean="0">
                <a:solidFill>
                  <a:schemeClr val="bg1"/>
                </a:solidFill>
                <a:effectLst>
                  <a:outerShdw blurRad="38100" dist="38100" dir="2700000" algn="tl">
                    <a:srgbClr val="000000">
                      <a:alpha val="43137"/>
                    </a:srgbClr>
                  </a:outerShdw>
                </a:effectLst>
              </a:rPr>
              <a:t>nformovať </a:t>
            </a:r>
            <a:r>
              <a:rPr lang="sk-SK" sz="2400" dirty="0" smtClean="0">
                <a:solidFill>
                  <a:schemeClr val="bg1"/>
                </a:solidFill>
                <a:effectLst>
                  <a:outerShdw blurRad="38100" dist="38100" dir="2700000" algn="tl">
                    <a:srgbClr val="000000">
                      <a:alpha val="43137"/>
                    </a:srgbClr>
                  </a:outerShdw>
                </a:effectLst>
              </a:rPr>
              <a:t>spotrebiteľa o jeho právach </a:t>
            </a:r>
            <a:r>
              <a:rPr lang="sk-SK" sz="2400" dirty="0" smtClean="0">
                <a:solidFill>
                  <a:schemeClr val="tx1">
                    <a:lumMod val="95000"/>
                    <a:lumOff val="5000"/>
                  </a:schemeClr>
                </a:solidFill>
                <a:effectLst>
                  <a:outerShdw blurRad="38100" dist="38100" dir="2700000" algn="tl">
                    <a:srgbClr val="000000">
                      <a:alpha val="43137"/>
                    </a:srgbClr>
                  </a:outerShdw>
                </a:effectLst>
              </a:rPr>
              <a:t>(oprava, výmena, primeraná zľava, vrátenie kúpnej ceny, odôvodnené zamietnutie reklamácie)</a:t>
            </a:r>
          </a:p>
          <a:p>
            <a:pPr>
              <a:buFont typeface="Wingdings" panose="05000000000000000000" pitchFamily="2" charset="2"/>
              <a:buChar char="Ø"/>
            </a:pPr>
            <a:r>
              <a:rPr lang="sk-SK" sz="2400" dirty="0">
                <a:solidFill>
                  <a:schemeClr val="tx1">
                    <a:lumMod val="95000"/>
                    <a:lumOff val="5000"/>
                  </a:schemeClr>
                </a:solidFill>
                <a:effectLst>
                  <a:outerShdw blurRad="38100" dist="38100" dir="2700000" algn="tl">
                    <a:srgbClr val="000000">
                      <a:alpha val="43137"/>
                    </a:srgbClr>
                  </a:outerShdw>
                </a:effectLst>
              </a:rPr>
              <a:t>v</a:t>
            </a:r>
            <a:r>
              <a:rPr lang="sk-SK" sz="2400" dirty="0" smtClean="0">
                <a:solidFill>
                  <a:schemeClr val="tx1">
                    <a:lumMod val="95000"/>
                    <a:lumOff val="5000"/>
                  </a:schemeClr>
                </a:solidFill>
                <a:effectLst>
                  <a:outerShdw blurRad="38100" dist="38100" dir="2700000" algn="tl">
                    <a:srgbClr val="000000">
                      <a:alpha val="43137"/>
                    </a:srgbClr>
                  </a:outerShdw>
                </a:effectLst>
              </a:rPr>
              <a:t>ybavenie </a:t>
            </a:r>
            <a:r>
              <a:rPr lang="sk-SK" sz="2400" dirty="0" smtClean="0">
                <a:solidFill>
                  <a:schemeClr val="tx1">
                    <a:lumMod val="95000"/>
                    <a:lumOff val="5000"/>
                  </a:schemeClr>
                </a:solidFill>
                <a:effectLst>
                  <a:outerShdw blurRad="38100" dist="38100" dir="2700000" algn="tl">
                    <a:srgbClr val="000000">
                      <a:alpha val="43137"/>
                    </a:srgbClr>
                  </a:outerShdw>
                </a:effectLst>
              </a:rPr>
              <a:t>reklamácie </a:t>
            </a:r>
            <a:r>
              <a:rPr lang="sk-SK" sz="2400" dirty="0" smtClean="0">
                <a:solidFill>
                  <a:schemeClr val="bg1"/>
                </a:solidFill>
                <a:effectLst>
                  <a:outerShdw blurRad="38100" dist="38100" dir="2700000" algn="tl">
                    <a:srgbClr val="000000">
                      <a:alpha val="43137"/>
                    </a:srgbClr>
                  </a:outerShdw>
                </a:effectLst>
              </a:rPr>
              <a:t>nesmie trvať dlhšie ako 30 dní</a:t>
            </a:r>
          </a:p>
          <a:p>
            <a:pPr>
              <a:buFont typeface="Wingdings" panose="05000000000000000000" pitchFamily="2" charset="2"/>
              <a:buChar char="Ø"/>
            </a:pPr>
            <a:endParaRPr lang="sk-SK" sz="2400" dirty="0">
              <a:solidFill>
                <a:schemeClr val="bg1"/>
              </a:solidFill>
              <a:effectLst>
                <a:outerShdw blurRad="38100" dist="38100" dir="2700000" algn="tl">
                  <a:srgbClr val="000000">
                    <a:alpha val="43137"/>
                  </a:srgbClr>
                </a:outerShdw>
              </a:effectLst>
            </a:endParaRPr>
          </a:p>
          <a:p>
            <a:pPr>
              <a:buFont typeface="Wingdings" panose="05000000000000000000" pitchFamily="2" charset="2"/>
              <a:buChar char="Ø"/>
            </a:pPr>
            <a:r>
              <a:rPr lang="sk-SK" sz="2400" dirty="0">
                <a:solidFill>
                  <a:schemeClr val="bg1"/>
                </a:solidFill>
                <a:effectLst>
                  <a:outerShdw blurRad="38100" dist="38100" dir="2700000" algn="tl">
                    <a:srgbClr val="000000">
                      <a:alpha val="43137"/>
                    </a:srgbClr>
                  </a:outerShdw>
                </a:effectLst>
              </a:rPr>
              <a:t>r</a:t>
            </a:r>
            <a:r>
              <a:rPr lang="sk-SK" sz="2400" dirty="0" smtClean="0">
                <a:solidFill>
                  <a:schemeClr val="bg1"/>
                </a:solidFill>
                <a:effectLst>
                  <a:outerShdw blurRad="38100" dist="38100" dir="2700000" algn="tl">
                    <a:srgbClr val="000000">
                      <a:alpha val="43137"/>
                    </a:srgbClr>
                  </a:outerShdw>
                </a:effectLst>
              </a:rPr>
              <a:t>ozdiel</a:t>
            </a:r>
            <a:r>
              <a:rPr lang="sk-SK" sz="2400" dirty="0" smtClean="0">
                <a:solidFill>
                  <a:schemeClr val="bg1"/>
                </a:solidFill>
                <a:effectLst>
                  <a:outerShdw blurRad="38100" dist="38100" dir="2700000" algn="tl">
                    <a:srgbClr val="000000">
                      <a:alpha val="43137"/>
                    </a:srgbClr>
                  </a:outerShdw>
                </a:effectLst>
              </a:rPr>
              <a:t>: </a:t>
            </a:r>
            <a:r>
              <a:rPr lang="sk-SK" sz="2400" dirty="0" smtClean="0">
                <a:solidFill>
                  <a:schemeClr val="tx1">
                    <a:lumMod val="95000"/>
                    <a:lumOff val="5000"/>
                  </a:schemeClr>
                </a:solidFill>
                <a:effectLst>
                  <a:outerShdw blurRad="38100" dist="38100" dir="2700000" algn="tl">
                    <a:srgbClr val="000000">
                      <a:alpha val="43137"/>
                    </a:srgbClr>
                  </a:outerShdw>
                </a:effectLst>
              </a:rPr>
              <a:t>reklamácia uplatnená do 12 mesiacov/po 12 mesiacoch</a:t>
            </a:r>
          </a:p>
          <a:p>
            <a:endParaRPr lang="sk-SK" dirty="0" smtClean="0">
              <a:effectLst>
                <a:outerShdw blurRad="38100" dist="38100" dir="2700000" algn="tl">
                  <a:srgbClr val="000000">
                    <a:alpha val="43137"/>
                  </a:srgbClr>
                </a:outerShdw>
              </a:effectLst>
            </a:endParaRPr>
          </a:p>
          <a:p>
            <a:endParaRPr lang="sk-SK" dirty="0" smtClean="0"/>
          </a:p>
          <a:p>
            <a:endParaRPr lang="sk-SK" dirty="0"/>
          </a:p>
        </p:txBody>
      </p:sp>
      <p:pic>
        <p:nvPicPr>
          <p:cNvPr id="4" name="Obrázok 1"/>
          <p:cNvPicPr>
            <a:picLocks noChangeAspect="1"/>
          </p:cNvPicPr>
          <p:nvPr/>
        </p:nvPicPr>
        <p:blipFill>
          <a:blip r:embed="rId3"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7166520" y="5273273"/>
            <a:ext cx="1655763" cy="143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74313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7434"/>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3419871" y="1772816"/>
            <a:ext cx="5402412" cy="2736304"/>
          </a:xfrm>
        </p:spPr>
        <p:txBody>
          <a:bodyPr>
            <a:normAutofit/>
          </a:bodyPr>
          <a:lstStyle/>
          <a:p>
            <a:r>
              <a:rPr lang="sk-SK" sz="5400" dirty="0" smtClean="0">
                <a:solidFill>
                  <a:srgbClr val="FAF7EC"/>
                </a:solidFill>
                <a:effectLst>
                  <a:outerShdw blurRad="38100" dist="38100" dir="2700000" algn="tl">
                    <a:srgbClr val="000000">
                      <a:alpha val="43137"/>
                    </a:srgbClr>
                  </a:outerShdw>
                </a:effectLst>
              </a:rPr>
              <a:t>Právo na kompletné informácie</a:t>
            </a:r>
            <a:endParaRPr lang="sk-SK" sz="5400" dirty="0">
              <a:solidFill>
                <a:srgbClr val="FAF7EC"/>
              </a:solidFill>
              <a:effectLst>
                <a:outerShdw blurRad="38100" dist="38100" dir="2700000" algn="tl">
                  <a:srgbClr val="000000">
                    <a:alpha val="43137"/>
                  </a:srgbClr>
                </a:outerShdw>
              </a:effectLst>
            </a:endParaRPr>
          </a:p>
        </p:txBody>
      </p:sp>
      <p:sp>
        <p:nvSpPr>
          <p:cNvPr id="6" name="Zástupný symbol obsahu 5"/>
          <p:cNvSpPr>
            <a:spLocks noGrp="1"/>
          </p:cNvSpPr>
          <p:nvPr>
            <p:ph idx="1"/>
          </p:nvPr>
        </p:nvSpPr>
        <p:spPr>
          <a:xfrm>
            <a:off x="467544" y="332656"/>
            <a:ext cx="3466728" cy="4525963"/>
          </a:xfrm>
        </p:spPr>
        <p:txBody>
          <a:bodyPr>
            <a:noAutofit/>
          </a:bodyPr>
          <a:lstStyle/>
          <a:p>
            <a:pPr marL="0" indent="0">
              <a:buNone/>
            </a:pPr>
            <a:r>
              <a:rPr lang="sk-SK" sz="34400" dirty="0">
                <a:solidFill>
                  <a:schemeClr val="bg1"/>
                </a:solidFill>
                <a:latin typeface="Verdana" panose="020B0604030504040204" pitchFamily="34" charset="0"/>
                <a:ea typeface="Verdana" panose="020B0604030504040204" pitchFamily="34" charset="0"/>
                <a:cs typeface="Verdana" panose="020B0604030504040204" pitchFamily="34" charset="0"/>
              </a:rPr>
              <a:t>2</a:t>
            </a:r>
          </a:p>
        </p:txBody>
      </p:sp>
      <p:sp>
        <p:nvSpPr>
          <p:cNvPr id="7" name="Nadpis 1"/>
          <p:cNvSpPr txBox="1">
            <a:spLocks/>
          </p:cNvSpPr>
          <p:nvPr/>
        </p:nvSpPr>
        <p:spPr>
          <a:xfrm>
            <a:off x="5004048" y="2852936"/>
            <a:ext cx="3970784"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sk-SK" sz="3200" dirty="0" smtClean="0">
                <a:solidFill>
                  <a:srgbClr val="FAF7EC"/>
                </a:solidFill>
              </a:rPr>
              <a:t> </a:t>
            </a:r>
            <a:endParaRPr lang="sk-SK" sz="3200" dirty="0">
              <a:solidFill>
                <a:srgbClr val="FAF7EC"/>
              </a:solidFill>
            </a:endParaRPr>
          </a:p>
        </p:txBody>
      </p:sp>
      <p:pic>
        <p:nvPicPr>
          <p:cNvPr id="5" name="Obrázok 1"/>
          <p:cNvPicPr>
            <a:picLocks noChangeAspect="1"/>
          </p:cNvPicPr>
          <p:nvPr/>
        </p:nvPicPr>
        <p:blipFill>
          <a:blip r:embed="rId3"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7166520" y="5273273"/>
            <a:ext cx="1655763" cy="143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483440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7434"/>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cap="small" spc="300" dirty="0" smtClean="0">
                <a:effectLst>
                  <a:outerShdw blurRad="38100" dist="38100" dir="2700000" algn="tl">
                    <a:srgbClr val="000000">
                      <a:alpha val="43137"/>
                    </a:srgbClr>
                  </a:outerShdw>
                </a:effectLst>
              </a:rPr>
              <a:t>Právo byť informovaný </a:t>
            </a:r>
            <a:endParaRPr lang="sk-SK" dirty="0"/>
          </a:p>
        </p:txBody>
      </p:sp>
      <p:sp>
        <p:nvSpPr>
          <p:cNvPr id="3" name="Zástupný symbol obsahu 2"/>
          <p:cNvSpPr>
            <a:spLocks noGrp="1"/>
          </p:cNvSpPr>
          <p:nvPr>
            <p:ph idx="1"/>
          </p:nvPr>
        </p:nvSpPr>
        <p:spPr/>
        <p:txBody>
          <a:bodyPr/>
          <a:lstStyle/>
          <a:p>
            <a:pPr lvl="0">
              <a:spcBef>
                <a:spcPts val="1200"/>
              </a:spcBef>
              <a:buFont typeface="Wingdings" panose="05000000000000000000" pitchFamily="2" charset="2"/>
              <a:buChar char="Ø"/>
            </a:pPr>
            <a:r>
              <a:rPr lang="sk-SK" sz="2400" dirty="0" smtClean="0">
                <a:effectLst>
                  <a:outerShdw blurRad="38100" dist="38100" dir="2700000" algn="tl">
                    <a:srgbClr val="000000">
                      <a:alpha val="43137"/>
                    </a:srgbClr>
                  </a:outerShdw>
                </a:effectLst>
              </a:rPr>
              <a:t>informácie o vlastnostiach výrobku alebo charaktere služby</a:t>
            </a:r>
          </a:p>
          <a:p>
            <a:pPr lvl="1">
              <a:spcBef>
                <a:spcPts val="600"/>
              </a:spcBef>
              <a:buFont typeface="Arial" panose="020B0604020202020204" pitchFamily="34" charset="0"/>
              <a:buChar char="•"/>
            </a:pPr>
            <a:r>
              <a:rPr lang="sk-SK" sz="1400" dirty="0" smtClean="0">
                <a:effectLst>
                  <a:outerShdw blurRad="38100" dist="38100" dir="2700000" algn="tl">
                    <a:srgbClr val="000000">
                      <a:alpha val="43137"/>
                    </a:srgbClr>
                  </a:outerShdw>
                </a:effectLst>
              </a:rPr>
              <a:t>ako výrobok použiť, zmontovať, udržiavať a skladovať</a:t>
            </a:r>
          </a:p>
          <a:p>
            <a:pPr lvl="1">
              <a:spcBef>
                <a:spcPts val="600"/>
              </a:spcBef>
              <a:buFont typeface="Arial" panose="020B0604020202020204" pitchFamily="34" charset="0"/>
              <a:buChar char="•"/>
            </a:pPr>
            <a:r>
              <a:rPr lang="sk-SK" sz="1400" dirty="0" smtClean="0">
                <a:effectLst>
                  <a:outerShdw blurRad="38100" dist="38100" dir="2700000" algn="tl">
                    <a:srgbClr val="000000">
                      <a:alpha val="43137"/>
                    </a:srgbClr>
                  </a:outerShdw>
                </a:effectLst>
              </a:rPr>
              <a:t>o prípadnom nebezpečenstve, ktoré môže vzniknúť z nesprávneho použitia </a:t>
            </a:r>
          </a:p>
          <a:p>
            <a:pPr lvl="1">
              <a:spcBef>
                <a:spcPts val="600"/>
              </a:spcBef>
              <a:buFont typeface="Arial" panose="020B0604020202020204" pitchFamily="34" charset="0"/>
              <a:buChar char="•"/>
            </a:pPr>
            <a:r>
              <a:rPr lang="sk-SK" sz="1400" dirty="0" smtClean="0">
                <a:effectLst>
                  <a:outerShdw blurRad="38100" dist="38100" dir="2700000" algn="tl">
                    <a:srgbClr val="000000">
                      <a:alpha val="43137"/>
                    </a:srgbClr>
                  </a:outerShdw>
                </a:effectLst>
              </a:rPr>
              <a:t>údaje o výrobcovi (alebo aj o dovozcovi a dodávateľovi) </a:t>
            </a:r>
          </a:p>
          <a:p>
            <a:pPr lvl="1">
              <a:spcBef>
                <a:spcPts val="600"/>
              </a:spcBef>
              <a:buFont typeface="Arial" panose="020B0604020202020204" pitchFamily="34" charset="0"/>
              <a:buChar char="•"/>
            </a:pPr>
            <a:r>
              <a:rPr lang="sk-SK" sz="1400" dirty="0" smtClean="0">
                <a:effectLst>
                  <a:outerShdw blurRad="38100" dist="38100" dir="2700000" algn="tl">
                    <a:srgbClr val="000000">
                      <a:alpha val="43137"/>
                    </a:srgbClr>
                  </a:outerShdw>
                </a:effectLst>
              </a:rPr>
              <a:t>ak je to potrebné, predávajúci je povinný priložiť k výrobku aj </a:t>
            </a:r>
            <a:r>
              <a:rPr lang="sk-SK" sz="1400" dirty="0" smtClean="0">
                <a:solidFill>
                  <a:schemeClr val="bg1"/>
                </a:solidFill>
                <a:effectLst>
                  <a:outerShdw blurRad="38100" dist="38100" dir="2700000" algn="tl">
                    <a:srgbClr val="000000">
                      <a:alpha val="43137"/>
                    </a:srgbClr>
                  </a:outerShdw>
                </a:effectLst>
              </a:rPr>
              <a:t>návod. </a:t>
            </a:r>
          </a:p>
          <a:p>
            <a:pPr lvl="1">
              <a:spcBef>
                <a:spcPts val="600"/>
              </a:spcBef>
              <a:buFont typeface="Arial" panose="020B0604020202020204" pitchFamily="34" charset="0"/>
              <a:buChar char="•"/>
            </a:pPr>
            <a:r>
              <a:rPr lang="sk-SK" sz="1400" dirty="0" smtClean="0">
                <a:effectLst>
                  <a:outerShdw blurRad="38100" dist="38100" dir="2700000" algn="tl">
                    <a:srgbClr val="000000">
                      <a:alpha val="43137"/>
                    </a:srgbClr>
                  </a:outerShdw>
                </a:effectLst>
              </a:rPr>
              <a:t>Ak sa vyššie uvedené informácie poskytujú písomne, musia byť </a:t>
            </a:r>
            <a:r>
              <a:rPr lang="sk-SK" sz="1400" dirty="0" smtClean="0">
                <a:solidFill>
                  <a:schemeClr val="bg1"/>
                </a:solidFill>
                <a:effectLst>
                  <a:outerShdw blurRad="38100" dist="38100" dir="2700000" algn="tl">
                    <a:srgbClr val="000000">
                      <a:alpha val="43137"/>
                    </a:srgbClr>
                  </a:outerShdw>
                </a:effectLst>
              </a:rPr>
              <a:t>v slovenskom jazyku. </a:t>
            </a:r>
          </a:p>
          <a:p>
            <a:pPr lvl="0">
              <a:spcBef>
                <a:spcPts val="1200"/>
              </a:spcBef>
              <a:buFont typeface="Wingdings" panose="05000000000000000000" pitchFamily="2" charset="2"/>
              <a:buChar char="Ø"/>
            </a:pPr>
            <a:r>
              <a:rPr lang="sk-SK" sz="2400" dirty="0" smtClean="0">
                <a:effectLst>
                  <a:outerShdw blurRad="38100" dist="38100" dir="2700000" algn="tl">
                    <a:srgbClr val="000000">
                      <a:alpha val="43137"/>
                    </a:srgbClr>
                  </a:outerShdw>
                </a:effectLst>
              </a:rPr>
              <a:t>zreteľne označiť výrobok aj službu cenou alebo cenu inak vhodne sprístupniť</a:t>
            </a:r>
          </a:p>
          <a:p>
            <a:pPr lvl="0">
              <a:spcBef>
                <a:spcPts val="1200"/>
              </a:spcBef>
              <a:buFont typeface="Wingdings" panose="05000000000000000000" pitchFamily="2" charset="2"/>
              <a:buChar char="Ø"/>
            </a:pPr>
            <a:r>
              <a:rPr lang="sk-SK" sz="2400" dirty="0" smtClean="0">
                <a:effectLst>
                  <a:outerShdw blurRad="38100" dist="38100" dir="2700000" algn="tl">
                    <a:srgbClr val="000000">
                      <a:alpha val="43137"/>
                    </a:srgbClr>
                  </a:outerShdw>
                </a:effectLst>
              </a:rPr>
              <a:t>„predzmluvné informačné povinnosti“ </a:t>
            </a:r>
          </a:p>
          <a:p>
            <a:pPr lvl="1">
              <a:spcBef>
                <a:spcPts val="600"/>
              </a:spcBef>
              <a:buFont typeface="Arial" panose="020B0604020202020204" pitchFamily="34" charset="0"/>
              <a:buChar char="•"/>
            </a:pPr>
            <a:r>
              <a:rPr lang="sk-SK" sz="1400" dirty="0" smtClean="0">
                <a:effectLst>
                  <a:outerShdw blurRad="38100" dist="38100" dir="2700000" algn="tl">
                    <a:srgbClr val="000000">
                      <a:alpha val="43137"/>
                    </a:srgbClr>
                  </a:outerShdw>
                </a:effectLst>
              </a:rPr>
              <a:t>kontaktné údaje, telefónne číslo, e-mail</a:t>
            </a:r>
          </a:p>
          <a:p>
            <a:pPr lvl="1">
              <a:spcBef>
                <a:spcPts val="600"/>
              </a:spcBef>
              <a:buFont typeface="Arial" panose="020B0604020202020204" pitchFamily="34" charset="0"/>
              <a:buChar char="•"/>
            </a:pPr>
            <a:r>
              <a:rPr lang="sk-SK" sz="1400" dirty="0" smtClean="0">
                <a:effectLst>
                  <a:outerShdw blurRad="38100" dist="38100" dir="2700000" algn="tl">
                    <a:srgbClr val="000000">
                      <a:alpha val="43137"/>
                    </a:srgbClr>
                  </a:outerShdw>
                </a:effectLst>
              </a:rPr>
              <a:t>platobné a dodacie podmienky, lehota na dodanie tovaru</a:t>
            </a:r>
          </a:p>
          <a:p>
            <a:pPr lvl="1">
              <a:spcBef>
                <a:spcPts val="600"/>
              </a:spcBef>
              <a:buFont typeface="Arial" panose="020B0604020202020204" pitchFamily="34" charset="0"/>
              <a:buChar char="•"/>
            </a:pPr>
            <a:r>
              <a:rPr lang="sk-SK" sz="1400" dirty="0" smtClean="0">
                <a:effectLst>
                  <a:outerShdw blurRad="38100" dist="38100" dir="2700000" algn="tl">
                    <a:srgbClr val="000000">
                      <a:alpha val="43137"/>
                    </a:srgbClr>
                  </a:outerShdw>
                </a:effectLst>
              </a:rPr>
              <a:t>podrobnosti o záruke, pozáručnom servise, reklamácie</a:t>
            </a:r>
          </a:p>
          <a:p>
            <a:pPr lvl="1">
              <a:spcBef>
                <a:spcPts val="600"/>
              </a:spcBef>
              <a:buFont typeface="Arial" panose="020B0604020202020204" pitchFamily="34" charset="0"/>
              <a:buChar char="•"/>
            </a:pPr>
            <a:r>
              <a:rPr lang="sk-SK" sz="1400" dirty="0" smtClean="0">
                <a:effectLst>
                  <a:outerShdw blurRad="38100" dist="38100" dir="2700000" algn="tl">
                    <a:srgbClr val="000000">
                      <a:alpha val="43137"/>
                    </a:srgbClr>
                  </a:outerShdw>
                </a:effectLst>
              </a:rPr>
              <a:t>dĺžka trvania zmluvy, podmienky výpovede atď.</a:t>
            </a:r>
          </a:p>
          <a:p>
            <a:endParaRPr lang="sk-SK" dirty="0"/>
          </a:p>
        </p:txBody>
      </p:sp>
      <p:pic>
        <p:nvPicPr>
          <p:cNvPr id="4" name="Obrázok 1"/>
          <p:cNvPicPr>
            <a:picLocks noChangeAspect="1"/>
          </p:cNvPicPr>
          <p:nvPr/>
        </p:nvPicPr>
        <p:blipFill>
          <a:blip r:embed="rId2"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7166520" y="5273273"/>
            <a:ext cx="1655763" cy="143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628237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7434"/>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sk-SK" spc="300" dirty="0" smtClean="0">
                <a:effectLst>
                  <a:outerShdw blurRad="38100" dist="38100" dir="2700000" algn="tl">
                    <a:srgbClr val="000000">
                      <a:alpha val="43137"/>
                    </a:srgbClr>
                  </a:outerShdw>
                </a:effectLst>
              </a:rPr>
              <a:t>Neprijateľné zmluvné podmienky</a:t>
            </a:r>
            <a:endParaRPr lang="sk-SK" spc="300" dirty="0">
              <a:effectLst>
                <a:outerShdw blurRad="38100" dist="38100" dir="2700000" algn="tl">
                  <a:srgbClr val="000000">
                    <a:alpha val="43137"/>
                  </a:srgbClr>
                </a:outerShdw>
              </a:effectLst>
            </a:endParaRPr>
          </a:p>
        </p:txBody>
      </p:sp>
      <p:sp>
        <p:nvSpPr>
          <p:cNvPr id="3" name="Zástupný symbol obsahu 2"/>
          <p:cNvSpPr>
            <a:spLocks noGrp="1"/>
          </p:cNvSpPr>
          <p:nvPr>
            <p:ph idx="1"/>
          </p:nvPr>
        </p:nvSpPr>
        <p:spPr>
          <a:xfrm>
            <a:off x="467544" y="1700808"/>
            <a:ext cx="8229600" cy="4525963"/>
          </a:xfrm>
        </p:spPr>
        <p:txBody>
          <a:bodyPr/>
          <a:lstStyle/>
          <a:p>
            <a:pPr>
              <a:spcBef>
                <a:spcPts val="600"/>
              </a:spcBef>
              <a:buFont typeface="Wingdings" panose="05000000000000000000" pitchFamily="2" charset="2"/>
              <a:buChar char="Ø"/>
            </a:pPr>
            <a:r>
              <a:rPr lang="sk-SK" sz="2400" dirty="0">
                <a:effectLst>
                  <a:outerShdw blurRad="38100" dist="38100" dir="2700000" algn="tl">
                    <a:srgbClr val="000000">
                      <a:alpha val="43137"/>
                    </a:srgbClr>
                  </a:outerShdw>
                </a:effectLst>
              </a:rPr>
              <a:t>u</a:t>
            </a:r>
            <a:r>
              <a:rPr lang="sk-SK" sz="2400" dirty="0" smtClean="0">
                <a:effectLst>
                  <a:outerShdw blurRad="38100" dist="38100" dir="2700000" algn="tl">
                    <a:srgbClr val="000000">
                      <a:alpha val="43137"/>
                    </a:srgbClr>
                  </a:outerShdw>
                </a:effectLst>
              </a:rPr>
              <a:t>stanovenia</a:t>
            </a:r>
            <a:r>
              <a:rPr lang="sk-SK" sz="2400" dirty="0" smtClean="0">
                <a:effectLst>
                  <a:outerShdw blurRad="38100" dist="38100" dir="2700000" algn="tl">
                    <a:srgbClr val="000000">
                      <a:alpha val="43137"/>
                    </a:srgbClr>
                  </a:outerShdw>
                </a:effectLst>
              </a:rPr>
              <a:t>, ktoré spôsobujú značnú nerovnováhu v právach a povinnostiach zmluvných strán v neprospech spotrebiteľa. Neplatí ak: </a:t>
            </a:r>
          </a:p>
          <a:p>
            <a:pPr lvl="1">
              <a:spcBef>
                <a:spcPts val="600"/>
              </a:spcBef>
              <a:buFont typeface="Arial" panose="020B0604020202020204" pitchFamily="34" charset="0"/>
              <a:buChar char="•"/>
            </a:pPr>
            <a:r>
              <a:rPr lang="sk-SK" sz="1800" dirty="0" smtClean="0">
                <a:effectLst>
                  <a:outerShdw blurRad="38100" dist="38100" dir="2700000" algn="tl">
                    <a:srgbClr val="000000">
                      <a:alpha val="43137"/>
                    </a:srgbClr>
                  </a:outerShdw>
                </a:effectLst>
              </a:rPr>
              <a:t>ide </a:t>
            </a:r>
            <a:r>
              <a:rPr lang="sk-SK" sz="1800" dirty="0">
                <a:effectLst>
                  <a:outerShdw blurRad="38100" dist="38100" dir="2700000" algn="tl">
                    <a:srgbClr val="000000">
                      <a:alpha val="43137"/>
                    </a:srgbClr>
                  </a:outerShdw>
                </a:effectLst>
              </a:rPr>
              <a:t>o zmluvné podmienky, ktoré sa týkajú hlavného predmetu plnenia a primeranosti ceny, ak tieto zmluvné podmienky sú vyjadrené určito, jasne a zrozumiteľne </a:t>
            </a:r>
            <a:endParaRPr lang="sk-SK" sz="1800" dirty="0" smtClean="0">
              <a:effectLst>
                <a:outerShdw blurRad="38100" dist="38100" dir="2700000" algn="tl">
                  <a:srgbClr val="000000">
                    <a:alpha val="43137"/>
                  </a:srgbClr>
                </a:outerShdw>
              </a:effectLst>
            </a:endParaRPr>
          </a:p>
          <a:p>
            <a:pPr lvl="1">
              <a:spcBef>
                <a:spcPts val="600"/>
              </a:spcBef>
              <a:buFont typeface="Arial" panose="020B0604020202020204" pitchFamily="34" charset="0"/>
              <a:buChar char="•"/>
            </a:pPr>
            <a:r>
              <a:rPr lang="sk-SK" sz="1800" dirty="0" smtClean="0">
                <a:effectLst>
                  <a:outerShdw blurRad="38100" dist="38100" dir="2700000" algn="tl">
                    <a:srgbClr val="000000">
                      <a:alpha val="43137"/>
                    </a:srgbClr>
                  </a:outerShdw>
                </a:effectLst>
              </a:rPr>
              <a:t>boli </a:t>
            </a:r>
            <a:r>
              <a:rPr lang="sk-SK" sz="1800" dirty="0">
                <a:effectLst>
                  <a:outerShdw blurRad="38100" dist="38100" dir="2700000" algn="tl">
                    <a:srgbClr val="000000">
                      <a:alpha val="43137"/>
                    </a:srgbClr>
                  </a:outerShdw>
                </a:effectLst>
              </a:rPr>
              <a:t>neprijateľné podmienky individuálne dojednané</a:t>
            </a:r>
            <a:r>
              <a:rPr lang="sk-SK" sz="1300" dirty="0" smtClean="0">
                <a:effectLst>
                  <a:outerShdw blurRad="38100" dist="38100" dir="2700000" algn="tl">
                    <a:srgbClr val="000000">
                      <a:alpha val="43137"/>
                    </a:srgbClr>
                  </a:outerShdw>
                </a:effectLst>
              </a:rPr>
              <a:t>.</a:t>
            </a:r>
          </a:p>
          <a:p>
            <a:pPr lvl="1">
              <a:spcBef>
                <a:spcPts val="600"/>
              </a:spcBef>
              <a:buFont typeface="Arial" panose="020B0604020202020204" pitchFamily="34" charset="0"/>
              <a:buChar char="•"/>
            </a:pPr>
            <a:endParaRPr lang="sk-SK" sz="1300" dirty="0">
              <a:effectLst>
                <a:outerShdw blurRad="38100" dist="38100" dir="2700000" algn="tl">
                  <a:srgbClr val="000000">
                    <a:alpha val="43137"/>
                  </a:srgbClr>
                </a:outerShdw>
              </a:effectLst>
            </a:endParaRPr>
          </a:p>
          <a:p>
            <a:pPr>
              <a:spcBef>
                <a:spcPts val="600"/>
              </a:spcBef>
              <a:buFont typeface="Wingdings" panose="05000000000000000000" pitchFamily="2" charset="2"/>
              <a:buChar char="Ø"/>
            </a:pPr>
            <a:r>
              <a:rPr lang="sk-SK" sz="2400" dirty="0">
                <a:effectLst>
                  <a:outerShdw blurRad="38100" dist="38100" dir="2700000" algn="tl">
                    <a:srgbClr val="000000">
                      <a:alpha val="43137"/>
                    </a:srgbClr>
                  </a:outerShdw>
                </a:effectLst>
              </a:rPr>
              <a:t>d</a:t>
            </a:r>
            <a:r>
              <a:rPr lang="sk-SK" sz="2400" dirty="0" smtClean="0">
                <a:effectLst>
                  <a:outerShdw blurRad="38100" dist="38100" dir="2700000" algn="tl">
                    <a:srgbClr val="000000">
                      <a:alpha val="43137"/>
                    </a:srgbClr>
                  </a:outerShdw>
                </a:effectLst>
              </a:rPr>
              <a:t>emonštratívny </a:t>
            </a:r>
            <a:r>
              <a:rPr lang="sk-SK" sz="2400" dirty="0">
                <a:effectLst>
                  <a:outerShdw blurRad="38100" dist="38100" dir="2700000" algn="tl">
                    <a:srgbClr val="000000">
                      <a:alpha val="43137"/>
                    </a:srgbClr>
                  </a:outerShdw>
                </a:effectLst>
              </a:rPr>
              <a:t>výpočet v § </a:t>
            </a:r>
            <a:r>
              <a:rPr lang="sk-SK" sz="2400" dirty="0" smtClean="0">
                <a:effectLst>
                  <a:outerShdw blurRad="38100" dist="38100" dir="2700000" algn="tl">
                    <a:srgbClr val="000000">
                      <a:alpha val="43137"/>
                    </a:srgbClr>
                  </a:outerShdw>
                </a:effectLst>
              </a:rPr>
              <a:t>53 ods. 4 OZ</a:t>
            </a:r>
          </a:p>
          <a:p>
            <a:pPr>
              <a:spcBef>
                <a:spcPts val="600"/>
              </a:spcBef>
              <a:buFont typeface="Wingdings" panose="05000000000000000000" pitchFamily="2" charset="2"/>
              <a:buChar char="Ø"/>
            </a:pPr>
            <a:r>
              <a:rPr lang="sk-SK" sz="2400" dirty="0">
                <a:effectLst>
                  <a:outerShdw blurRad="38100" dist="38100" dir="2700000" algn="tl">
                    <a:srgbClr val="000000">
                      <a:alpha val="43137"/>
                    </a:srgbClr>
                  </a:outerShdw>
                </a:effectLst>
              </a:rPr>
              <a:t>n</a:t>
            </a:r>
            <a:r>
              <a:rPr lang="sk-SK" sz="2400" dirty="0" smtClean="0">
                <a:effectLst>
                  <a:outerShdw blurRad="38100" dist="38100" dir="2700000" algn="tl">
                    <a:srgbClr val="000000">
                      <a:alpha val="43137"/>
                    </a:srgbClr>
                  </a:outerShdw>
                </a:effectLst>
              </a:rPr>
              <a:t>eprijateľné </a:t>
            </a:r>
            <a:r>
              <a:rPr lang="sk-SK" sz="2400" dirty="0">
                <a:effectLst>
                  <a:outerShdw blurRad="38100" dist="38100" dir="2700000" algn="tl">
                    <a:srgbClr val="000000">
                      <a:alpha val="43137"/>
                    </a:srgbClr>
                  </a:outerShdw>
                </a:effectLst>
              </a:rPr>
              <a:t>podmienky upravené v spotrebiteľských </a:t>
            </a:r>
            <a:r>
              <a:rPr lang="sk-SK" sz="2400" dirty="0" smtClean="0">
                <a:effectLst>
                  <a:outerShdw blurRad="38100" dist="38100" dir="2700000" algn="tl">
                    <a:srgbClr val="000000">
                      <a:alpha val="43137"/>
                    </a:srgbClr>
                  </a:outerShdw>
                </a:effectLst>
              </a:rPr>
              <a:t>zmluvách sú </a:t>
            </a:r>
            <a:r>
              <a:rPr lang="sk-SK" sz="2400" dirty="0">
                <a:effectLst>
                  <a:outerShdw blurRad="38100" dist="38100" dir="2700000" algn="tl">
                    <a:srgbClr val="000000">
                      <a:alpha val="43137"/>
                    </a:srgbClr>
                  </a:outerShdw>
                </a:effectLst>
              </a:rPr>
              <a:t>neplatné = </a:t>
            </a:r>
            <a:r>
              <a:rPr lang="sk-SK" sz="2400" dirty="0">
                <a:solidFill>
                  <a:schemeClr val="bg1"/>
                </a:solidFill>
                <a:effectLst>
                  <a:outerShdw blurRad="38100" dist="38100" dir="2700000" algn="tl">
                    <a:srgbClr val="000000">
                      <a:alpha val="43137"/>
                    </a:srgbClr>
                  </a:outerShdw>
                </a:effectLst>
              </a:rPr>
              <a:t>absolútna neplatnosť </a:t>
            </a:r>
          </a:p>
          <a:p>
            <a:pPr>
              <a:spcBef>
                <a:spcPts val="600"/>
              </a:spcBef>
              <a:buFont typeface="Wingdings" panose="05000000000000000000" pitchFamily="2" charset="2"/>
              <a:buChar char="Ø"/>
            </a:pPr>
            <a:endParaRPr lang="sk-SK" sz="2400" dirty="0"/>
          </a:p>
          <a:p>
            <a:pPr lvl="1">
              <a:spcBef>
                <a:spcPts val="600"/>
              </a:spcBef>
              <a:buFont typeface="Wingdings" panose="05000000000000000000" pitchFamily="2" charset="2"/>
              <a:buChar char="Ø"/>
            </a:pPr>
            <a:endParaRPr lang="sk-SK" sz="2400" dirty="0"/>
          </a:p>
          <a:p>
            <a:pPr>
              <a:buFont typeface="Wingdings" panose="05000000000000000000" pitchFamily="2" charset="2"/>
              <a:buChar char="Ø"/>
            </a:pPr>
            <a:endParaRPr lang="sk-SK" dirty="0" smtClean="0"/>
          </a:p>
          <a:p>
            <a:endParaRPr lang="sk-SK" dirty="0"/>
          </a:p>
        </p:txBody>
      </p:sp>
      <p:pic>
        <p:nvPicPr>
          <p:cNvPr id="4" name="Obrázok 1"/>
          <p:cNvPicPr>
            <a:picLocks noChangeAspect="1"/>
          </p:cNvPicPr>
          <p:nvPr/>
        </p:nvPicPr>
        <p:blipFill>
          <a:blip r:embed="rId3"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7166520" y="5273273"/>
            <a:ext cx="1655763" cy="143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868926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3217345" y="1772816"/>
            <a:ext cx="5724129" cy="2664296"/>
          </a:xfrm>
        </p:spPr>
        <p:txBody>
          <a:bodyPr>
            <a:normAutofit fontScale="90000"/>
          </a:bodyPr>
          <a:lstStyle/>
          <a:p>
            <a:r>
              <a:rPr lang="sk-SK" sz="5400" dirty="0" smtClean="0">
                <a:solidFill>
                  <a:srgbClr val="FAF7EC"/>
                </a:solidFill>
                <a:effectLst>
                  <a:outerShdw blurRad="38100" dist="38100" dir="2700000" algn="tl">
                    <a:srgbClr val="000000">
                      <a:alpha val="43137"/>
                    </a:srgbClr>
                  </a:outerShdw>
                </a:effectLst>
              </a:rPr>
              <a:t>Právo na vrátenie tovaru zakúpeného cez internet do 14 dní</a:t>
            </a:r>
            <a:endParaRPr lang="sk-SK" sz="5400" dirty="0">
              <a:solidFill>
                <a:srgbClr val="FAF7EC"/>
              </a:solidFill>
              <a:effectLst>
                <a:outerShdw blurRad="38100" dist="38100" dir="2700000" algn="tl">
                  <a:srgbClr val="000000">
                    <a:alpha val="43137"/>
                  </a:srgbClr>
                </a:outerShdw>
              </a:effectLst>
            </a:endParaRPr>
          </a:p>
        </p:txBody>
      </p:sp>
      <p:sp>
        <p:nvSpPr>
          <p:cNvPr id="6" name="Zástupný symbol obsahu 5"/>
          <p:cNvSpPr>
            <a:spLocks noGrp="1"/>
          </p:cNvSpPr>
          <p:nvPr>
            <p:ph idx="1"/>
          </p:nvPr>
        </p:nvSpPr>
        <p:spPr>
          <a:xfrm>
            <a:off x="467544" y="332656"/>
            <a:ext cx="3466728" cy="4525963"/>
          </a:xfrm>
        </p:spPr>
        <p:txBody>
          <a:bodyPr>
            <a:noAutofit/>
          </a:bodyPr>
          <a:lstStyle/>
          <a:p>
            <a:pPr marL="0" indent="0">
              <a:buNone/>
            </a:pPr>
            <a:r>
              <a:rPr lang="sk-SK" sz="344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3</a:t>
            </a:r>
            <a:endParaRPr lang="sk-SK" sz="344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7" name="Nadpis 1"/>
          <p:cNvSpPr txBox="1">
            <a:spLocks/>
          </p:cNvSpPr>
          <p:nvPr/>
        </p:nvSpPr>
        <p:spPr>
          <a:xfrm>
            <a:off x="5004048" y="2852936"/>
            <a:ext cx="3970784"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sk-SK" sz="3200" dirty="0" smtClean="0">
                <a:solidFill>
                  <a:srgbClr val="FAF7EC"/>
                </a:solidFill>
              </a:rPr>
              <a:t> </a:t>
            </a:r>
            <a:endParaRPr lang="sk-SK" sz="3200" dirty="0">
              <a:solidFill>
                <a:srgbClr val="FAF7EC"/>
              </a:solidFill>
            </a:endParaRPr>
          </a:p>
        </p:txBody>
      </p:sp>
      <p:pic>
        <p:nvPicPr>
          <p:cNvPr id="5" name="Obrázok 1"/>
          <p:cNvPicPr>
            <a:picLocks noChangeAspect="1"/>
          </p:cNvPicPr>
          <p:nvPr/>
        </p:nvPicPr>
        <p:blipFill>
          <a:blip r:embed="rId3"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7166520" y="5273273"/>
            <a:ext cx="1655763" cy="143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512917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spc="300" dirty="0" smtClean="0">
                <a:effectLst>
                  <a:outerShdw blurRad="38100" dist="38100" dir="2700000" algn="tl">
                    <a:srgbClr val="000000">
                      <a:alpha val="43137"/>
                    </a:srgbClr>
                  </a:outerShdw>
                </a:effectLst>
              </a:rPr>
              <a:t>Zákon č. 102/2014</a:t>
            </a:r>
            <a:endParaRPr lang="sk-SK" b="1" spc="300" dirty="0">
              <a:effectLst>
                <a:outerShdw blurRad="38100" dist="38100" dir="2700000" algn="tl">
                  <a:srgbClr val="000000">
                    <a:alpha val="43137"/>
                  </a:srgbClr>
                </a:outerShdw>
              </a:effectLst>
            </a:endParaRPr>
          </a:p>
        </p:txBody>
      </p:sp>
      <p:sp>
        <p:nvSpPr>
          <p:cNvPr id="3" name="Zástupný symbol obsahu 2"/>
          <p:cNvSpPr>
            <a:spLocks noGrp="1"/>
          </p:cNvSpPr>
          <p:nvPr>
            <p:ph idx="1"/>
          </p:nvPr>
        </p:nvSpPr>
        <p:spPr/>
        <p:txBody>
          <a:bodyPr>
            <a:normAutofit fontScale="92500" lnSpcReduction="10000"/>
          </a:bodyPr>
          <a:lstStyle/>
          <a:p>
            <a:pPr>
              <a:buFont typeface="Wingdings" panose="05000000000000000000" pitchFamily="2" charset="2"/>
              <a:buChar char="Ø"/>
            </a:pPr>
            <a:r>
              <a:rPr lang="sk-SK" sz="2600" dirty="0" smtClean="0">
                <a:effectLst>
                  <a:outerShdw blurRad="38100" dist="38100" dir="2700000" algn="tl">
                    <a:srgbClr val="000000">
                      <a:alpha val="43137"/>
                    </a:srgbClr>
                  </a:outerShdw>
                </a:effectLst>
              </a:rPr>
              <a:t>Predĺžila sa </a:t>
            </a:r>
            <a:r>
              <a:rPr lang="sk-SK" sz="2600" b="1" dirty="0" smtClean="0">
                <a:solidFill>
                  <a:schemeClr val="bg1"/>
                </a:solidFill>
                <a:effectLst>
                  <a:outerShdw blurRad="38100" dist="38100" dir="2700000" algn="tl">
                    <a:srgbClr val="000000">
                      <a:alpha val="43137"/>
                    </a:srgbClr>
                  </a:outerShdw>
                </a:effectLst>
              </a:rPr>
              <a:t>lehota na odstúpenie od zmluvy </a:t>
            </a:r>
            <a:r>
              <a:rPr lang="sk-SK" sz="2600" dirty="0" smtClean="0">
                <a:effectLst>
                  <a:outerShdw blurRad="38100" dist="38100" dir="2700000" algn="tl">
                    <a:srgbClr val="000000">
                      <a:alpha val="43137"/>
                    </a:srgbClr>
                  </a:outerShdw>
                </a:effectLst>
              </a:rPr>
              <a:t>zo 7 pracovných dní na </a:t>
            </a:r>
            <a:r>
              <a:rPr lang="sk-SK" sz="2600" b="1" dirty="0" smtClean="0">
                <a:solidFill>
                  <a:schemeClr val="bg1"/>
                </a:solidFill>
                <a:effectLst>
                  <a:outerShdw blurRad="38100" dist="38100" dir="2700000" algn="tl">
                    <a:srgbClr val="000000">
                      <a:alpha val="43137"/>
                    </a:srgbClr>
                  </a:outerShdw>
                </a:effectLst>
              </a:rPr>
              <a:t>14 kalendárnych  dní</a:t>
            </a:r>
          </a:p>
          <a:p>
            <a:pPr>
              <a:buFont typeface="Courier New" panose="02070309020205020404" pitchFamily="49" charset="0"/>
              <a:buChar char="o"/>
            </a:pPr>
            <a:endParaRPr lang="sk-SK" sz="2600" dirty="0" smtClean="0">
              <a:effectLst>
                <a:outerShdw blurRad="38100" dist="38100" dir="2700000" algn="tl">
                  <a:srgbClr val="000000">
                    <a:alpha val="43137"/>
                  </a:srgbClr>
                </a:outerShdw>
              </a:effectLst>
            </a:endParaRPr>
          </a:p>
          <a:p>
            <a:pPr>
              <a:buFont typeface="Wingdings" panose="05000000000000000000" pitchFamily="2" charset="2"/>
              <a:buChar char="Ø"/>
            </a:pPr>
            <a:r>
              <a:rPr lang="sk-SK" sz="2600" b="1" dirty="0" smtClean="0">
                <a:solidFill>
                  <a:schemeClr val="bg1"/>
                </a:solidFill>
                <a:effectLst>
                  <a:outerShdw blurRad="38100" dist="38100" dir="2700000" algn="tl">
                    <a:srgbClr val="000000">
                      <a:alpha val="43137"/>
                    </a:srgbClr>
                  </a:outerShdw>
                </a:effectLst>
              </a:rPr>
              <a:t>Lehoty 14/14/14 </a:t>
            </a:r>
          </a:p>
          <a:p>
            <a:pPr lvl="1">
              <a:buFont typeface="Arial" panose="020B0604020202020204" pitchFamily="34" charset="0"/>
              <a:buChar char="•"/>
            </a:pPr>
            <a:r>
              <a:rPr lang="sk-SK" sz="1600" dirty="0" smtClean="0">
                <a:effectLst>
                  <a:outerShdw blurRad="38100" dist="38100" dir="2700000" algn="tl">
                    <a:srgbClr val="000000">
                      <a:alpha val="43137"/>
                    </a:srgbClr>
                  </a:outerShdw>
                </a:effectLst>
              </a:rPr>
              <a:t>Odstúpenie bez udania dôvodu do 14 kalendárnych dní</a:t>
            </a:r>
          </a:p>
          <a:p>
            <a:pPr lvl="1">
              <a:buFont typeface="Arial" panose="020B0604020202020204" pitchFamily="34" charset="0"/>
              <a:buChar char="•"/>
            </a:pPr>
            <a:r>
              <a:rPr lang="sk-SK" sz="1600" dirty="0" smtClean="0">
                <a:effectLst>
                  <a:outerShdw blurRad="38100" dist="38100" dir="2700000" algn="tl">
                    <a:srgbClr val="000000">
                      <a:alpha val="43137"/>
                    </a:srgbClr>
                  </a:outerShdw>
                </a:effectLst>
              </a:rPr>
              <a:t>Zaslanie tovaru späť do 14 dní odo dňa odstúpenia</a:t>
            </a:r>
          </a:p>
          <a:p>
            <a:pPr lvl="1">
              <a:buFont typeface="Arial" panose="020B0604020202020204" pitchFamily="34" charset="0"/>
              <a:buChar char="•"/>
            </a:pPr>
            <a:r>
              <a:rPr lang="sk-SK" sz="1600" dirty="0" smtClean="0">
                <a:effectLst>
                  <a:outerShdw blurRad="38100" dist="38100" dir="2700000" algn="tl">
                    <a:srgbClr val="000000">
                      <a:alpha val="43137"/>
                    </a:srgbClr>
                  </a:outerShdw>
                </a:effectLst>
              </a:rPr>
              <a:t>Vrátenie kúpnej ceny do 14 kalendárnych dní odo dňa odstúpenia</a:t>
            </a:r>
          </a:p>
          <a:p>
            <a:pPr lvl="1">
              <a:buFont typeface="Arial" panose="020B0604020202020204" pitchFamily="34" charset="0"/>
              <a:buChar char="•"/>
            </a:pPr>
            <a:endParaRPr lang="sk-SK" sz="1600" dirty="0">
              <a:effectLst>
                <a:outerShdw blurRad="38100" dist="38100" dir="2700000" algn="tl">
                  <a:srgbClr val="000000">
                    <a:alpha val="43137"/>
                  </a:srgbClr>
                </a:outerShdw>
              </a:effectLst>
            </a:endParaRPr>
          </a:p>
          <a:p>
            <a:pPr marL="342900" lvl="1" indent="-342900">
              <a:buFont typeface="Wingdings" panose="05000000000000000000" pitchFamily="2" charset="2"/>
              <a:buChar char="Ø"/>
            </a:pPr>
            <a:r>
              <a:rPr lang="sk-SK" sz="2400" dirty="0">
                <a:effectLst>
                  <a:outerShdw blurRad="38100" dist="38100" dir="2700000" algn="tl">
                    <a:srgbClr val="000000">
                      <a:alpha val="43137"/>
                    </a:srgbClr>
                  </a:outerShdw>
                </a:effectLst>
              </a:rPr>
              <a:t>Spotrebiteľ môže odstúpiť od zmluvy, predmetom ktorej je dodanie tovaru, aj pred začatím plynutia lehoty na odstúpenie od zmluvy</a:t>
            </a:r>
            <a:r>
              <a:rPr lang="sk-SK" sz="2400" dirty="0" smtClean="0">
                <a:effectLst>
                  <a:outerShdw blurRad="38100" dist="38100" dir="2700000" algn="tl">
                    <a:srgbClr val="000000">
                      <a:alpha val="43137"/>
                    </a:srgbClr>
                  </a:outerShdw>
                </a:effectLst>
              </a:rPr>
              <a:t>.</a:t>
            </a:r>
          </a:p>
          <a:p>
            <a:pPr>
              <a:buFont typeface="Wingdings" panose="05000000000000000000" pitchFamily="2" charset="2"/>
              <a:buChar char="Ø"/>
            </a:pPr>
            <a:r>
              <a:rPr lang="sk-SK" sz="2400" dirty="0" smtClean="0">
                <a:effectLst>
                  <a:outerShdw blurRad="38100" dist="38100" dir="2700000" algn="tl">
                    <a:srgbClr val="000000">
                      <a:alpha val="43137"/>
                    </a:srgbClr>
                  </a:outerShdw>
                </a:effectLst>
              </a:rPr>
              <a:t>Formulár na odstúpenie od zmluvy </a:t>
            </a:r>
            <a:r>
              <a:rPr lang="sk-SK" sz="2400" dirty="0" smtClean="0"/>
              <a:t>(</a:t>
            </a:r>
            <a:r>
              <a:rPr lang="pl-PL" sz="2400" dirty="0" smtClean="0"/>
              <a:t>Príloha č. 3 k zákonu č. 102/2014 Z. z.)</a:t>
            </a:r>
          </a:p>
          <a:p>
            <a:pPr>
              <a:buFont typeface="Wingdings" panose="05000000000000000000" pitchFamily="2" charset="2"/>
              <a:buChar char="Ø"/>
            </a:pPr>
            <a:r>
              <a:rPr lang="sk-SK" sz="2400" dirty="0">
                <a:effectLst>
                  <a:outerShdw blurRad="38100" dist="38100" dir="2700000" algn="tl">
                    <a:srgbClr val="000000">
                      <a:alpha val="43137"/>
                    </a:srgbClr>
                  </a:outerShdw>
                </a:effectLst>
              </a:rPr>
              <a:t>„objednávka s povinnosťou platby“ </a:t>
            </a:r>
            <a:endParaRPr lang="pl-PL" sz="2400" dirty="0">
              <a:effectLst>
                <a:outerShdw blurRad="38100" dist="38100" dir="2700000" algn="tl">
                  <a:srgbClr val="000000">
                    <a:alpha val="43137"/>
                  </a:srgbClr>
                </a:outerShdw>
              </a:effectLst>
            </a:endParaRPr>
          </a:p>
          <a:p>
            <a:pPr marL="342900" lvl="1" indent="-342900">
              <a:buFont typeface="Wingdings" panose="05000000000000000000" pitchFamily="2" charset="2"/>
              <a:buChar char="Ø"/>
            </a:pPr>
            <a:endParaRPr lang="sk-SK" sz="1800" dirty="0">
              <a:effectLst>
                <a:outerShdw blurRad="38100" dist="38100" dir="2700000" algn="tl">
                  <a:srgbClr val="000000">
                    <a:alpha val="43137"/>
                  </a:srgbClr>
                </a:outerShdw>
              </a:effectLst>
            </a:endParaRPr>
          </a:p>
          <a:p>
            <a:endParaRPr lang="sk-SK" dirty="0"/>
          </a:p>
        </p:txBody>
      </p:sp>
      <p:pic>
        <p:nvPicPr>
          <p:cNvPr id="4" name="Obrázok 1"/>
          <p:cNvPicPr>
            <a:picLocks noChangeAspect="1"/>
          </p:cNvPicPr>
          <p:nvPr/>
        </p:nvPicPr>
        <p:blipFill>
          <a:blip r:embed="rId3"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7166520" y="5273273"/>
            <a:ext cx="1655763" cy="143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016965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AA3F3C"/>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3217345" y="1772816"/>
            <a:ext cx="5724129" cy="2664296"/>
          </a:xfrm>
        </p:spPr>
        <p:txBody>
          <a:bodyPr>
            <a:normAutofit fontScale="90000"/>
          </a:bodyPr>
          <a:lstStyle/>
          <a:p>
            <a:r>
              <a:rPr lang="sk-SK" sz="5400" dirty="0" smtClean="0">
                <a:solidFill>
                  <a:srgbClr val="FAF7EC"/>
                </a:solidFill>
                <a:effectLst>
                  <a:outerShdw blurRad="38100" dist="38100" dir="2700000" algn="tl">
                    <a:srgbClr val="000000">
                      <a:alpha val="43137"/>
                    </a:srgbClr>
                  </a:outerShdw>
                </a:effectLst>
              </a:rPr>
              <a:t>Právo na bezplatnú pomoc Európskeho spotrebiteľského centra</a:t>
            </a:r>
            <a:endParaRPr lang="sk-SK" sz="5400" dirty="0">
              <a:solidFill>
                <a:srgbClr val="FAF7EC"/>
              </a:solidFill>
              <a:effectLst>
                <a:outerShdw blurRad="38100" dist="38100" dir="2700000" algn="tl">
                  <a:srgbClr val="000000">
                    <a:alpha val="43137"/>
                  </a:srgbClr>
                </a:outerShdw>
              </a:effectLst>
            </a:endParaRPr>
          </a:p>
        </p:txBody>
      </p:sp>
      <p:sp>
        <p:nvSpPr>
          <p:cNvPr id="6" name="Zástupný symbol obsahu 5"/>
          <p:cNvSpPr>
            <a:spLocks noGrp="1"/>
          </p:cNvSpPr>
          <p:nvPr>
            <p:ph idx="1"/>
          </p:nvPr>
        </p:nvSpPr>
        <p:spPr>
          <a:xfrm>
            <a:off x="467544" y="332656"/>
            <a:ext cx="3466728" cy="4525963"/>
          </a:xfrm>
        </p:spPr>
        <p:txBody>
          <a:bodyPr>
            <a:noAutofit/>
          </a:bodyPr>
          <a:lstStyle/>
          <a:p>
            <a:pPr marL="0" indent="0">
              <a:buNone/>
            </a:pPr>
            <a:r>
              <a:rPr lang="sk-SK" sz="34400" dirty="0">
                <a:solidFill>
                  <a:schemeClr val="bg1"/>
                </a:solidFill>
                <a:latin typeface="Verdana" panose="020B0604030504040204" pitchFamily="34" charset="0"/>
                <a:ea typeface="Verdana" panose="020B0604030504040204" pitchFamily="34" charset="0"/>
                <a:cs typeface="Verdana" panose="020B0604030504040204" pitchFamily="34" charset="0"/>
              </a:rPr>
              <a:t>4</a:t>
            </a:r>
          </a:p>
        </p:txBody>
      </p:sp>
      <p:sp>
        <p:nvSpPr>
          <p:cNvPr id="7" name="Nadpis 1"/>
          <p:cNvSpPr txBox="1">
            <a:spLocks/>
          </p:cNvSpPr>
          <p:nvPr/>
        </p:nvSpPr>
        <p:spPr>
          <a:xfrm>
            <a:off x="5004048" y="2852936"/>
            <a:ext cx="3970784"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sk-SK" sz="3200" dirty="0" smtClean="0">
                <a:solidFill>
                  <a:srgbClr val="FAF7EC"/>
                </a:solidFill>
              </a:rPr>
              <a:t> </a:t>
            </a:r>
            <a:endParaRPr lang="sk-SK" sz="3200" dirty="0">
              <a:solidFill>
                <a:srgbClr val="FAF7EC"/>
              </a:solidFill>
            </a:endParaRPr>
          </a:p>
        </p:txBody>
      </p:sp>
      <p:pic>
        <p:nvPicPr>
          <p:cNvPr id="5" name="Obrázok 1"/>
          <p:cNvPicPr>
            <a:picLocks noChangeAspect="1"/>
          </p:cNvPicPr>
          <p:nvPr/>
        </p:nvPicPr>
        <p:blipFill>
          <a:blip r:embed="rId3"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7166520" y="5273273"/>
            <a:ext cx="1655763" cy="143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2623717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873</TotalTime>
  <Words>976</Words>
  <Application>Microsoft Office PowerPoint</Application>
  <PresentationFormat>Prezentácia na obrazovke (4:3)</PresentationFormat>
  <Paragraphs>130</Paragraphs>
  <Slides>13</Slides>
  <Notes>10</Notes>
  <HiddenSlides>0</HiddenSlides>
  <MMClips>0</MMClips>
  <ScaleCrop>false</ScaleCrop>
  <HeadingPairs>
    <vt:vector size="4" baseType="variant">
      <vt:variant>
        <vt:lpstr>Motív</vt:lpstr>
      </vt:variant>
      <vt:variant>
        <vt:i4>1</vt:i4>
      </vt:variant>
      <vt:variant>
        <vt:lpstr>Nadpisy snímok</vt:lpstr>
      </vt:variant>
      <vt:variant>
        <vt:i4>13</vt:i4>
      </vt:variant>
    </vt:vector>
  </HeadingPairs>
  <TitlesOfParts>
    <vt:vector size="14" baseType="lpstr">
      <vt:lpstr>Motív Office</vt:lpstr>
      <vt:lpstr>PRÁVA SPOTREBITEĽOV V EÚ</vt:lpstr>
      <vt:lpstr>Právo na bezplatnú opravu alebo výmenu chybného tovaru</vt:lpstr>
      <vt:lpstr>Právo reklamovať</vt:lpstr>
      <vt:lpstr>Právo na kompletné informácie</vt:lpstr>
      <vt:lpstr>Právo byť informovaný </vt:lpstr>
      <vt:lpstr>Neprijateľné zmluvné podmienky</vt:lpstr>
      <vt:lpstr>Právo na vrátenie tovaru zakúpeného cez internet do 14 dní</vt:lpstr>
      <vt:lpstr>Zákon č. 102/2014</vt:lpstr>
      <vt:lpstr>Právo na bezplatnú pomoc Európskeho spotrebiteľského centra</vt:lpstr>
      <vt:lpstr>Európske spotrebiteľské centrum</vt:lpstr>
      <vt:lpstr>Európske konanie vo veciach s nízkou hodnotou sporu</vt:lpstr>
      <vt:lpstr>Prezentácia programu PowerPoint</vt:lpstr>
      <vt:lpstr>Ďakujem za pozornosť!</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PRÁVA SPOTREBITEĽOV V EÚ</dc:title>
  <dc:creator>Zalaiova Katarina</dc:creator>
  <cp:lastModifiedBy>Zalaiova Katarina</cp:lastModifiedBy>
  <cp:revision>30</cp:revision>
  <dcterms:created xsi:type="dcterms:W3CDTF">2015-10-12T10:47:14Z</dcterms:created>
  <dcterms:modified xsi:type="dcterms:W3CDTF">2015-10-14T16:15:09Z</dcterms:modified>
</cp:coreProperties>
</file>