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82" r:id="rId7"/>
    <p:sldId id="283" r:id="rId8"/>
    <p:sldId id="284" r:id="rId9"/>
    <p:sldId id="286" r:id="rId10"/>
    <p:sldId id="288" r:id="rId11"/>
    <p:sldId id="300" r:id="rId12"/>
    <p:sldId id="296" r:id="rId13"/>
    <p:sldId id="297" r:id="rId14"/>
    <p:sldId id="298" r:id="rId15"/>
    <p:sldId id="299" r:id="rId16"/>
    <p:sldId id="289" r:id="rId17"/>
    <p:sldId id="290" r:id="rId18"/>
    <p:sldId id="291" r:id="rId19"/>
    <p:sldId id="292" r:id="rId20"/>
    <p:sldId id="294" r:id="rId21"/>
    <p:sldId id="293" r:id="rId22"/>
    <p:sldId id="301" r:id="rId23"/>
    <p:sldId id="295" r:id="rId24"/>
    <p:sldId id="280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Angsana New" pitchFamily="18" charset="-34"/>
      <p:regular r:id="rId31"/>
      <p:bold r:id="rId32"/>
      <p:italic r:id="rId33"/>
      <p:boldItalic r:id="rId34"/>
    </p:embeddedFont>
    <p:embeddedFont>
      <p:font typeface="Bevan" pitchFamily="2" charset="-18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3" autoAdjust="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9678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toro.sk/3-tipy-ako-vybrat-vhodne-klucove-slov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 násobný nárast slov v TOP 3 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 porovnaní s 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východzou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pozíciou</a:t>
            </a:r>
          </a:p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 násobný nárast slov v TOP 5 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 porovnaní s 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východzou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pozíciou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ked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nie je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eshop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ale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ukazka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toho,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podobna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vysledky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funguju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aj v inej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sfere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hlavne, mimo hlavnej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sezony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AUTOPOZICOVNA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sk-SK" sz="12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-SK" sz="1200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autopožičovňa</a:t>
            </a:r>
            <a:r>
              <a:rPr lang="sk-SK" sz="12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k-SK" sz="2400" dirty="0" smtClea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k-SK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 klientom sme sa dohodli na spolupráci, ktorej výsledkom malo byť zvýšenie návštevnosti z vyhľadávača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Za posledné mesiace sa im totiž prepadla návštevnosť z vyhľadávania oproti minulým rokom a tým aj celkový počet objednávok. </a:t>
            </a:r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Ohľad bolo nutné brať hlavne na to, že požičiavanie áut je veľmi konkurenčná oblasť. 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Cieľom bolo zapracovať nové kľúčové slová na stránku a zdvihnúť pozície na najvyhľadávanejšie kľúčové slová.</a:t>
            </a:r>
          </a:p>
          <a:p>
            <a:endParaRPr lang="sk-SK" sz="1200" b="1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Stratégia na splnenie dohodnutých cieľov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Vzhľadom na stanovené ciele bolo potrebné zistiť, aké kľúčové slová majú dobré pozície, aby ostali zapracované a web neklesol ešte viac. No zároveň zapracovať nové relevantné kľúčové slová podľa zámeru vyhľadávania tak, aby čo najviac pasovali k vybranej podstránke.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Zapracovanie nový kľúčových slov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Zvýšenie pozícií vysoko vyhľadávaných slov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Rozmiestnenie kľúčových slov na podstránky (Veľa tých istých slov bolo zapracovaných na viacero podstránkach, čo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jechyba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.)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Získavanie spätných odkazov z rôznych domén na posilnenie odkazového portfólia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Pravidelné pridávanie nového obsahu na web (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blog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Riešenia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vypracovanie stratégie s ohľadom na trh a konkurenciu, analýza kľúčových slov vzhľadom na odvetvie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vypracovanie a zapracovanie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OnPage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dokumentu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SEO obsahová stratégia,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linkbuilding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optimalizácia kľúčových slov na stránke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Návrh nových podstránok na webe, meranie cieľov v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 lang="sk-SK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78% celkový nárast návštevnosti z vyhľadávania v </a:t>
            </a:r>
            <a:r>
              <a:rPr lang="sk-SK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 </a:t>
            </a:r>
            <a:r>
              <a:rPr lang="sk-SK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porovnaní s obdobím pred našou spoluprácou</a:t>
            </a:r>
          </a:p>
          <a:p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97% nárast návštevnosti z vyhľadávania </a:t>
            </a:r>
            <a:r>
              <a:rPr lang="sk-SK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mimo sezóny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 v porovnaní s obdobím pred našou spoluprácou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sk-SK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Cieľom bolo do 12 mesiacov zvýšiť návštevnosť na 5 000 návštev mesačne, ale nám sa tento cieľ podarilo dosiahnuť už za 5 mesiacov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keď organická návštevnosť dosiahla číslo 5 276.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100000"/>
            </a:pPr>
            <a:endParaRPr lang="sk-SK" sz="12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2,4 násobný nárast počtu objednávok len z </a:t>
            </a:r>
            <a:r>
              <a:rPr lang="sk-SK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organickej návštevnosti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 v porovnaní s obdobím pred našou spoluprácou</a:t>
            </a:r>
          </a:p>
          <a:p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51% nárast počtu objednávok len z </a:t>
            </a:r>
            <a:r>
              <a:rPr lang="sk-SK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organickej návštevnosti aj mimo sezóny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 v porovnaní s obdobím pred našou spoluprácou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SzPct val="25000"/>
              <a:defRPr/>
            </a:pP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ngsana New" pitchFamily="18" charset="-34"/>
              </a:rPr>
              <a:t>Vyhľadávanie v </a:t>
            </a:r>
            <a:r>
              <a:rPr lang="sk-SK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ngsana New" pitchFamily="18" charset="-34"/>
              </a:rPr>
              <a:t>Google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ngsana New" pitchFamily="18" charset="-34"/>
              </a:rPr>
              <a:t> je tak </a:t>
            </a:r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ngsana New" pitchFamily="18" charset="-34"/>
              </a:rPr>
              <a:t>druhým najväčším zdrojom </a:t>
            </a:r>
            <a:r>
              <a:rPr lang="sk-SK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ngsana New" pitchFamily="18" charset="-34"/>
              </a:rPr>
              <a:t>online</a:t>
            </a:r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ngsana New" pitchFamily="18" charset="-34"/>
              </a:rPr>
              <a:t> objednávok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ngsana New" pitchFamily="18" charset="-34"/>
              </a:rPr>
              <a:t>.</a:t>
            </a:r>
          </a:p>
          <a:p>
            <a:pPr lvl="0">
              <a:buSzPct val="25000"/>
              <a:defRPr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ngsana New" pitchFamily="18" charset="-34"/>
            </a:endParaRPr>
          </a:p>
          <a:p>
            <a:pPr lvl="0">
              <a:buSzPct val="25000"/>
              <a:defRPr/>
            </a:pP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ngsana New" pitchFamily="18" charset="-34"/>
              </a:rPr>
              <a:t>Cieľ klienta minimálne 100 objednávok mesačne sme vždy dodržali.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Výsledky sme dosiahli aj napriek dvom závažným prekážkam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Zapracovanie našich odporúčaní a zapracovanie kľúčových slov na webe bolo zdĺhavé. Prišlo k nim až po 3 mesiacoch spolupráce.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 zapracovaní odporúčaní, z neznámych dôvodov prestali na týždeň fungovať podstránky pre jednotlivé mestá, kde má klient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autopožičovňu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Kvôli tomu sa prepadli pozície na vyhľadávané a silno konkurenčné kľúčové slová. Počas toho týždňa značne klesla celková návštevnosť.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Ukázať, že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marketingove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strategia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nemusia byt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zasade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zle nastavene, ale na to aby fungovala, musia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najskor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riesit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chyby,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ktore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dlho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hladaju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odstranuju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nemusia to byt len chyby v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ale aj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obchodnych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procesoch a pod.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Keď sa zo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SEO + obsahovej stratégie, PPC stane maratón hľadania chýb, odstraňovania a zakazovania starých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linkov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úprava obchodných procesov,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atď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aby sa mohli dostaviť výsledky aj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marketingu = prepojenie na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consulting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pretože niekedy najskôr treba riešiť chyby obchodu a stratégie, až potom má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kampaň úspech.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sk-SK" sz="1200" dirty="0" smtClean="0"/>
              <a:t>Klient:</a:t>
            </a:r>
            <a:r>
              <a:rPr lang="sk-SK" sz="1200" baseline="0" dirty="0" smtClean="0"/>
              <a:t> plastové okná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sk-SK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sk-SK" sz="1200" dirty="0" smtClean="0"/>
              <a:t>Nie všetky projekty sú si rovné a nie všetky výsledky prichádzajú okamžite. Chváliť sa superlatívmi vie každý, preto diskutujme o tom, čo robiť v prípade, keď žiadne overené riešenie nefunguje, nehovoriac o frustrácii nad nesplnenými cieľmi. Kde hľadať chyby v </a:t>
            </a:r>
            <a:r>
              <a:rPr lang="sk-SK" sz="1200" dirty="0" err="1" smtClean="0"/>
              <a:t>online</a:t>
            </a:r>
            <a:r>
              <a:rPr lang="sk-SK" sz="1200" dirty="0" smtClean="0"/>
              <a:t> stratégii a ako ich riešiť.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sk-S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sk-SK" sz="1200" dirty="0" smtClean="0"/>
              <a:t>S </a:t>
            </a:r>
            <a:r>
              <a:rPr lang="sk-SK" sz="1200" dirty="0" err="1" smtClean="0"/>
              <a:t>tymto</a:t>
            </a:r>
            <a:r>
              <a:rPr lang="sk-SK" sz="1200" dirty="0" smtClean="0"/>
              <a:t> klientom s</a:t>
            </a:r>
            <a:r>
              <a:rPr lang="sk-SK" sz="1200" baseline="0" dirty="0" smtClean="0"/>
              <a:t>a </a:t>
            </a:r>
            <a:r>
              <a:rPr lang="sk-SK" sz="1200" baseline="0" dirty="0" err="1" smtClean="0"/>
              <a:t>nam</a:t>
            </a:r>
            <a:r>
              <a:rPr lang="sk-SK" sz="1200" baseline="0" dirty="0" smtClean="0"/>
              <a:t> dlho nedarilo urobil </a:t>
            </a:r>
            <a:r>
              <a:rPr lang="sk-SK" sz="1200" baseline="0" dirty="0" err="1" smtClean="0"/>
              <a:t>uplne</a:t>
            </a:r>
            <a:r>
              <a:rPr lang="sk-SK" sz="1200" baseline="0" dirty="0" smtClean="0"/>
              <a:t> </a:t>
            </a:r>
            <a:r>
              <a:rPr lang="sk-SK" sz="1200" baseline="0" dirty="0" err="1" smtClean="0"/>
              <a:t>nic</a:t>
            </a:r>
            <a:r>
              <a:rPr lang="sk-SK" sz="1200" baseline="0" dirty="0" smtClean="0"/>
              <a:t>, </a:t>
            </a:r>
            <a:r>
              <a:rPr lang="sk-SK" sz="1200" baseline="0" dirty="0" err="1" smtClean="0"/>
              <a:t>cokolvek</a:t>
            </a:r>
            <a:r>
              <a:rPr lang="sk-SK" sz="1200" baseline="0" dirty="0" smtClean="0"/>
              <a:t> sme spravili, nemalo to </a:t>
            </a:r>
            <a:r>
              <a:rPr lang="sk-SK" sz="1200" baseline="0" dirty="0" err="1" smtClean="0"/>
              <a:t>absolutne</a:t>
            </a:r>
            <a:r>
              <a:rPr lang="sk-SK" sz="1200" baseline="0" dirty="0" smtClean="0"/>
              <a:t> </a:t>
            </a:r>
            <a:r>
              <a:rPr lang="sk-SK" sz="1200" baseline="0" dirty="0" err="1" smtClean="0"/>
              <a:t>ziadny</a:t>
            </a:r>
            <a:r>
              <a:rPr lang="sk-SK" sz="1200" baseline="0" dirty="0" smtClean="0"/>
              <a:t> efekt na </a:t>
            </a:r>
            <a:r>
              <a:rPr lang="sk-SK" sz="1200" baseline="0" dirty="0" err="1" smtClean="0"/>
              <a:t>pozicie</a:t>
            </a:r>
            <a:r>
              <a:rPr lang="sk-SK" sz="1200" baseline="0" dirty="0" smtClean="0"/>
              <a:t>, </a:t>
            </a:r>
            <a:r>
              <a:rPr lang="sk-SK" sz="1200" baseline="0" dirty="0" err="1" smtClean="0"/>
              <a:t>navstevnost</a:t>
            </a:r>
            <a:r>
              <a:rPr lang="sk-SK" sz="1200" baseline="0" dirty="0" smtClean="0"/>
              <a:t> alebo </a:t>
            </a:r>
            <a:r>
              <a:rPr lang="sk-SK" sz="1200" baseline="0" dirty="0" err="1" smtClean="0"/>
              <a:t>objednavky</a:t>
            </a:r>
            <a:r>
              <a:rPr lang="sk-SK" sz="1200" baseline="0" dirty="0" smtClean="0"/>
              <a:t>. Web </a:t>
            </a:r>
            <a:r>
              <a:rPr lang="sk-SK" sz="1200" baseline="0" dirty="0" err="1" smtClean="0"/>
              <a:t>stale</a:t>
            </a:r>
            <a:r>
              <a:rPr lang="sk-SK" sz="1200" baseline="0" dirty="0" smtClean="0"/>
              <a:t> stal na mieste, aj napriek tomu, </a:t>
            </a:r>
            <a:r>
              <a:rPr lang="sk-SK" sz="1200" baseline="0" dirty="0" err="1" smtClean="0"/>
              <a:t>ze</a:t>
            </a:r>
            <a:r>
              <a:rPr lang="sk-SK" sz="1200" baseline="0" dirty="0" smtClean="0"/>
              <a:t> sme robili </a:t>
            </a:r>
            <a:r>
              <a:rPr lang="sk-SK" sz="1200" baseline="0" dirty="0" err="1" smtClean="0"/>
              <a:t>vsetky</a:t>
            </a:r>
            <a:r>
              <a:rPr lang="sk-SK" sz="1200" baseline="0" dirty="0" smtClean="0"/>
              <a:t> aktivity, </a:t>
            </a:r>
            <a:r>
              <a:rPr lang="sk-SK" sz="1200" baseline="0" dirty="0" err="1" smtClean="0"/>
              <a:t>ktore</a:t>
            </a:r>
            <a:r>
              <a:rPr lang="sk-SK" sz="1200" baseline="0" dirty="0" smtClean="0"/>
              <a:t> </a:t>
            </a:r>
            <a:r>
              <a:rPr lang="sk-SK" sz="1200" baseline="0" dirty="0" err="1" smtClean="0"/>
              <a:t>bezne</a:t>
            </a:r>
            <a:r>
              <a:rPr lang="sk-SK" sz="1200" baseline="0" dirty="0" smtClean="0"/>
              <a:t> klientom </a:t>
            </a:r>
            <a:r>
              <a:rPr lang="sk-SK" sz="1200" baseline="0" dirty="0" err="1" smtClean="0"/>
              <a:t>prinasaju</a:t>
            </a:r>
            <a:r>
              <a:rPr lang="sk-SK" sz="1200" baseline="0" dirty="0" smtClean="0"/>
              <a:t> </a:t>
            </a:r>
            <a:r>
              <a:rPr lang="sk-SK" sz="1200" baseline="0" dirty="0" err="1" smtClean="0"/>
              <a:t>vyborne</a:t>
            </a:r>
            <a:r>
              <a:rPr lang="sk-SK" sz="1200" baseline="0" dirty="0" smtClean="0"/>
              <a:t> </a:t>
            </a:r>
            <a:r>
              <a:rPr lang="sk-SK" sz="1200" baseline="0" dirty="0" err="1" smtClean="0"/>
              <a:t>vysledky</a:t>
            </a:r>
            <a:r>
              <a:rPr lang="sk-SK" sz="1200" baseline="0" dirty="0" smtClean="0"/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Technický stav webu sa nezlepšil ani po zapracovaní zmien, čím komplikoval aj ostatné časti nastavenej stratégie.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Spätné odkazy dlho nemali takmer žiadny/minimálny účinok na pozície webu vo vyhľadávaní. </a:t>
            </a:r>
            <a:r>
              <a:rPr lang="sk-SK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Neskor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povieme </a:t>
            </a:r>
            <a:r>
              <a:rPr lang="sk-SK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preco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Blog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na webe síce fungoval, ale bez rastúcej návštevnosti veľký zmysel nemal.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Meranie </a:t>
            </a:r>
            <a:r>
              <a:rPr lang="sk-SK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online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konverzií sa tiež ukázalo ako zavádzajúce, pretože zákazníci síce pochádzali z webu, ale dopyt nakoniec vyriešili telefonicky bez odoslania webového formulára.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 Meeting Notes (14/12/16 17:19) -----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mladá, úspešná mamička podnikateľka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uhladená a plná pozitivizmu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zakladateľka ONLINE KLUBU a občianskeho združenia Školstvo inak,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mamička cestovateľkou- blogerka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jedna z prvých Google tréneriek na Slovensku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Nielen technických, ale aj biznis. Začali sme riešiť celkový problém klienta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jeho biznisu. Pozreli sme sa aj na obchodne procesy, ako dobre vie obchodne oddelenie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spracovat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dopyt, ako si v tomto vedie konkurencia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prisli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sme s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riesenim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ako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dopyty, aby sme ich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nasledne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mohli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porovnavat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vyhodnocovat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SzPct val="25000"/>
              <a:buAutoNum type="arabicPeriod"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Starý web neplnil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svoju funkciu a nedalo sa donekonečna na ňom niečo opravovať, prišiel čas ho vymeniť za nový. Z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Yomla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Wordpress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vyriešili sa tak technické nedostatky duplicitných stránok (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Yomla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ich niekedy tvorí a nie je to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zrovna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friendly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responzívnosť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lepšia použiteľnosť webu. </a:t>
            </a:r>
          </a:p>
          <a:p>
            <a:pPr marL="228600" marR="0" lvl="0" indent="-228600" algn="l" rtl="0">
              <a:spcBef>
                <a:spcPts val="0"/>
              </a:spcBef>
              <a:buSzPct val="25000"/>
              <a:buAutoNum type="arabicPeriod"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buSzPct val="25000"/>
              <a:buAutoNum type="arabicPeriod"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lepšom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hľadaní a pozretí každej linky, ktorá sa na web kedy vytvorila, sme zistili, že niektoré podstránky webu sú už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preoptimalizované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(staré linky) + sme našli odkazy z nerelevantných webov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linkfariem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Zakazovanie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pôvodnych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liniek prebehlo v troch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vlnach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najskor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sme zakázali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linkfarmy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potom zle hodnotené PR weby a ako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posledne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zakazali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 weby,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ktore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neboli relevantne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vzhladom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odvetvie klienta. </a:t>
            </a:r>
          </a:p>
          <a:p>
            <a:pPr marL="228600" marR="0" lvl="0" indent="-228600" algn="l" rtl="0">
              <a:spcBef>
                <a:spcPts val="0"/>
              </a:spcBef>
              <a:buSzPct val="25000"/>
              <a:buAutoNum type="arabicPeriod"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buSzPct val="25000"/>
              <a:buAutoNum type="arabicPeriod"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Zaviedli sme meranie konverzií (okrem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GA) aj 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klienta,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teda každá (aj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neuskutocnená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telefonicka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poziadavka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zacala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zaznamenavat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Príjem dopytov sme rozdelili do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kategorii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jednou z nich bol aj web. Potvrdil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predpoklad,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navstevnici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webu nie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vyplnia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odoslu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formular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pretoze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radsej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rozhodnu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dalsie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informácie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zavolat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Z toho vyplýva aj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dalsia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aktivita =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shopping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marR="0" lvl="0" indent="-228600" algn="l" rtl="0">
              <a:spcBef>
                <a:spcPts val="0"/>
              </a:spcBef>
              <a:buSzPct val="25000"/>
              <a:buAutoNum type="arabicPeriod"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buSzPct val="25000"/>
              <a:buAutoNum type="arabicPeriod"/>
            </a:pP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Neuspokojime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len s dopytom,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pretoze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zaujima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aj to, ako sa tento dopyt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premeni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zakazku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Preto sme sa rozhodli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preverit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tuto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schopnost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klienta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shoppingom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Kontaktovali sme 2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najvacsich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konkurentov klienta a aj klienta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samotneho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nechali si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vypracovat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ponuku. </a:t>
            </a:r>
          </a:p>
          <a:p>
            <a:pPr marL="228600" marR="0" lvl="0" indent="-228600" algn="l" rtl="0">
              <a:spcBef>
                <a:spcPts val="0"/>
              </a:spcBef>
              <a:buSzPct val="25000"/>
              <a:buAutoNum type="arabicPeriod"/>
            </a:pPr>
            <a:endParaRPr lang="sk-SK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Sledovali sme nasledovne: </a:t>
            </a: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Reakcny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</a:t>
            </a: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Sposob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komunikacie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odpovedanie na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konkretne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otazky</a:t>
            </a: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Vypracovanie ponuky a obsah ponuky</a:t>
            </a: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pristup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Výsledok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shoppingu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nasho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klienta: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sk-S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Klient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dopyt reagoval do jedného dňa, podobne ako konkurencia, ale následne už nemal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proaktívny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prístup v rámci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Dokonca sa stalo,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ak sme nereagovali, obchodne oddelenie klienta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ani neozvalo. Urobilo tak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vtedy,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ked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sme sa po 2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tyzdnoch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ozvali aj s rozmermi okien, na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ktore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chceme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vypracovat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ponuku. Jedna z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konkurencnych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firiem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ozvala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tyzdni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druha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okamzite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bez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cakania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telefone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predajca pýtal,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chceme okna, ale nebral do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uvahy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nepotrebujeme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poradit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vybere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ani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nespytal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nepotrebujeme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nejake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doplnky –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chyba v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komunikacii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zakaznikom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Ponuka,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ktoru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klient zaslal bola neprehľadná a bola v nej zle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nevyrazne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odkomunikovana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zľava+ zľava 55% 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prilis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vysoká,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pretoze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vyvolavat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dojem malej kvality,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pretoze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nebola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odovodnena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odporucanie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klientovi bolo, aby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radsej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ponukal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zdarma,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55%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zlavu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alebo tuto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zlavu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odovodnil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ked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uvadza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ponuke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nebola rozrátaná cena montáže,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konkurencia mala,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zakaznik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presne vedel,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odkial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ta suma zobrala. </a:t>
            </a: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buSzPct val="25000"/>
              <a:buFontTx/>
              <a:buChar char="-"/>
            </a:pP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ponuke nie 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casove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ohranicenie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 kedy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uvedena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cena,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casove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ohranicenie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zvysuje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pravdepodobnost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ludia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rychlejsie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rozhodovat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pripadne ponuku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zoberu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6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1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Výber webovej platformy vzhľadom na potreby podnikania, technický stav, rýchlosť a použiteľnosť webu treba vyriešiť už na začiatku podnikania. 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Inak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tento fakt bude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brzdit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vsetkom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ostatnom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len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otazka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kedy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dobehne. Ak 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v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prilis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zlom stave, 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lepsie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vytvorit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novy, ako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pokusat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opravit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rýchlosť webu ako jeden z faktorov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uspesneho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podnikania.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Kontrola všetkých externých odkazov je </a:t>
            </a:r>
            <a:r>
              <a:rPr lang="sk-SK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must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zakazovanie nerelevantných tiež. 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ked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niekto vytvoril odkaz 7 rokov dozadu,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neznamena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efekt na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markentingové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snazenie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kontrolujte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vsetky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odkazy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predtym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ako sa rozhodnete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vytvarat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nove.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Zakazovat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treba nielen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linkfarmy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ale po zmene algoritmu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aj odkazy z tematicky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nerelevantnych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webov a zle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hodnotenych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webov.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Dopyty bez kvalitného spracovania sú vyhodené peniaze.</a:t>
            </a:r>
            <a:r>
              <a:rPr lang="sk-SK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 neviete svoje dopyty alebo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navstevnikov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webu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konvertovat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lepsie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ako konkurencia, nikdy neporastiete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budete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bojovat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svojou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onlline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strategiou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Jedno bez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druheho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nejde.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sme pri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klientovi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vdaka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shoppingu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zistili,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nie 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dostatocne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klienta, ponuka 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zbytocne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obsiahla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obchodnik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nie 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dostatocne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ponukani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produktov,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ktore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klient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vzhladom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poziadavku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mohol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potrebovat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odporucanie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evidujte si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uspesnost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spracovania dopytov,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predchadzalo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pod. No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najma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budte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kriticki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 tomu, ako vystupujete k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zakaznikom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Pravidelne testujte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zrozumitelnost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svojej ponuky.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None/>
            </a:pPr>
            <a:r>
              <a:rPr lang="sk-SK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</a:t>
            </a:r>
            <a:r>
              <a:rPr lang="sk-SK" sz="1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Eshopoch</a:t>
            </a:r>
            <a:r>
              <a:rPr lang="sk-SK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opustania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nakupnych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kosikov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bez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ukoncenia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objednavky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Tu treba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cestu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zakaznika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daju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zaznamenavat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nagravky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spravania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uzivatelov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cez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Hotjar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alebo cez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sledovat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kde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ludia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 ktorom kroku)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opustaju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kosik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nasledne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tento proces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vylepsit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k-SK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Napr. </a:t>
            </a:r>
            <a:r>
              <a:rPr lang="sk-SK" sz="1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SmokeShop</a:t>
            </a:r>
            <a:r>
              <a:rPr lang="sk-SK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ludia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opustali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s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tym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nieco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kosika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nasledne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ked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objednat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tak to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nedokoncili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Zistili sme,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jeden z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dovodov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ten,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klient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poslednych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krokoch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objednavky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deklaruje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minimalnu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hodnotu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objednavky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ktora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 jasne </a:t>
            </a:r>
            <a:r>
              <a:rPr lang="sk-SK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komunikovana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vopred. </a:t>
            </a:r>
            <a:endParaRPr lang="sk-SK" sz="12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Zdvihnite ruku tí, ktorí nemáte pri sebe mobilný telefón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Zdvihnite ruku tí, ktorí nemáte internet – data v mobile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Kto povedal okolo 70 %?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Úloha optimalizácie webov, SEO, obsahového marketingu a</a:t>
            </a:r>
            <a:r>
              <a:rPr lang="sk-S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ich efekt na predajné procesy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sk-SK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Predstavenie klienta 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Internetový obchod s alkoholom prináša svojim zákazníkom nápoje do pohodlia ich domova. Stačí len pár klikov.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e-shope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si môžete objednať tie najkvalitnejšie alkoholické nápoje zo sveta, ako BELUGA – najlepšia ruská vodka, CARTAVIO X.O. – lahôdka zo sveta rumov, alebo japonská whisky TAKETSURU, ktorá tradične vyhráva svetové ocenenia ako najlepšia neškótska whisky sveta.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sk-S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Situácia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 klientom sme sa dohodli na spolupráci, ktorej výsledkom mala byť optimalizácia stránky na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 vhodné kľúčové slová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a zvýšenie návštevnosti z vyhľadávača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Klient sa chcel zobrazovať v organickom vyhľadávaní tak, aby mohol osloviť všetkých potenciálnych zákazníkov v čase, keď chcú kúpiť alebo hľadajú produkty, ktoré sa nachádzajú v jeho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e-shope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Klient sa pred našou spoluprácou zobrazoval v </a:t>
            </a:r>
            <a:r>
              <a:rPr lang="sk-SK" sz="1200" b="1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len na minimum kľúčových slov, nehovoriac o ich pozíciách, ktoré tiež neboli dostačujúce na požadovaný výkon.</a:t>
            </a:r>
            <a:endParaRPr lang="sk-SK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Cieľom bolo zapracovať nové kľúčové slová na web stránku a zdvihnúť pozície na najvyhľadávanejšie kľúčové slová s ohľadom na konkurenciu.</a:t>
            </a:r>
          </a:p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Stratégia na splnenie dohodnutých cieľov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Vzhľadom na stanovené ciele, najskôr bolo potrebné zistiť východiskovú situáciu, aké relevantné kľúčové slová majú dobré pozície vo vyhľadávaní, aby čo najviac pasovali k vybranej podstránke. Dôležité bolo zvýšenie pozícií vysoko vyhľadávaných slov, zapracovanie nových relevantných kľúčových slov a získavanie spätných odkazov z adekvátnych domén, kvôli posilneniu odkazového portfólia.</a:t>
            </a:r>
          </a:p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Riešenia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vypracovanie stratégie s ohľadom na trh a konkurenciu, analýza kľúčových slov vzhľadom na odvetvie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vypracovanie a zapracovanie 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OnPage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dokumentu</a:t>
            </a: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SEO obsahová stratégia, 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marketing, optimalizácia kľúčových slov na stránke</a:t>
            </a:r>
          </a:p>
          <a:p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linkbuilding</a:t>
            </a:r>
            <a:endParaRPr lang="sk-SK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Eshop</a:t>
            </a:r>
            <a:r>
              <a:rPr lang="sk-S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alkoholom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sk-S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obrat </a:t>
            </a:r>
            <a:r>
              <a:rPr lang="pl-PL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(odpočítaný o náklady za naše služby) a to za 12 mesiacov</a:t>
            </a:r>
            <a:r>
              <a:rPr lang="pl-PL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spolupráce, čo znamená 10 násobný nárast obratu len z Google organiky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3,4 násobný nárast návštevnosti z vyhľadávania v </a:t>
            </a:r>
            <a:r>
              <a:rPr lang="sk-SK" sz="1200" b="1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porovnaní s obdobím pred našou spoluprácou</a:t>
            </a:r>
          </a:p>
          <a:p>
            <a:endParaRPr lang="sk-SK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Aj napriek tomu, že optimalizácia webov neprináša okamžité výsledky, v tomto prípade sa SEO ukázalo účinné už od prvého mesiaca spolupráce.</a:t>
            </a:r>
            <a:endParaRPr lang="sk-SK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8 násobný nárast počtu objednávok len z </a:t>
            </a:r>
            <a:r>
              <a:rPr lang="sk-SK" sz="1200" b="1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organickej </a:t>
            </a:r>
            <a:r>
              <a:rPr lang="sk-SK" sz="1200" b="1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návštevnosti</a:t>
            </a:r>
            <a:r>
              <a:rPr lang="sk-SK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sk-SK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porovnaní s obdobím pred našou spoluprácou</a:t>
            </a: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zvislý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Zvislý nadpis a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Hlavička sekc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ani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n nadpi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popiso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ok s popis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gif"/><Relationship Id="rId7" Type="http://schemas.openxmlformats.org/officeDocument/2006/relationships/hyperlink" Target="https://www.linkedin.com/in/katarinamolnarova/#Katar%C3%ADna Moln%C3%A1rov%C3%A1 ONLINE TOR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facebook.com/ONLINETOROSEO/#SEO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-2"/>
            <a:ext cx="4032448" cy="299695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755574" y="3022154"/>
            <a:ext cx="8604447" cy="2952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 b="1" dirty="0">
              <a:solidFill>
                <a:srgbClr val="5B5B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SzPct val="25000"/>
            </a:pPr>
            <a:r>
              <a:rPr lang="sk-SK" sz="3200" b="1" dirty="0" smtClean="0">
                <a:solidFill>
                  <a:srgbClr val="5B5B5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Keď všetko funguje ako má...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32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Keď nefunguje absolútne nič...</a:t>
            </a:r>
            <a:r>
              <a:rPr lang="sk-SK" sz="3600" b="1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3600" b="1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3600" b="1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3600" b="1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400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Katarína Molnárová, </a:t>
            </a:r>
            <a:r>
              <a:rPr lang="sk-SK" sz="2400" dirty="0" smtClean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CEO ONLINE TORO </a:t>
            </a:r>
            <a:r>
              <a:rPr lang="sk-SK" sz="2400" dirty="0" err="1" smtClean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consulting</a:t>
            </a:r>
            <a:endParaRPr lang="sk-SK" sz="2400" dirty="0">
              <a:solidFill>
                <a:srgbClr val="5B5B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2" name="Shape 92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11436" y="1268759"/>
            <a:ext cx="7936461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sk-SK" sz="28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Výsledky </a:t>
            </a: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vo vývoji pozícií kľúčových slov</a:t>
            </a:r>
          </a:p>
          <a:p>
            <a:pPr lvl="0"/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4 - násobný </a:t>
            </a: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nárast slov v TOP 3 </a:t>
            </a:r>
            <a:endParaRPr lang="sk-SK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3 - násobný nárast </a:t>
            </a: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slov v TOP 5 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0" name="Picture 4" descr="vývoj kľúčových slov nár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05" y="2596634"/>
            <a:ext cx="7020456" cy="38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6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782585" y="1667598"/>
            <a:ext cx="7605839" cy="16158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čo</a:t>
            </a: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vysoko konkurenčné odvetvia mimo sezóny?</a:t>
            </a:r>
            <a:endParaRPr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sz="1400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sz="1400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82" name="Picture 2" descr="Výsledok vyhľadávania obrázkov pre dopyt ques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95" y="3171133"/>
            <a:ext cx="6641075" cy="26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1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18579" y="1997838"/>
            <a:ext cx="7722176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Ciele klienta</a:t>
            </a:r>
            <a:endParaRPr lang="sk-SK" sz="2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342900" indent="-342900" algn="ctr"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Zvýšiť 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mesačnú návštevnosť z 3 700 aspoň na 5 000 z organického vyhľadávania </a:t>
            </a:r>
            <a:r>
              <a:rPr lang="sk-SK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. Ideálne na 6 000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ctr"/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2. Zvýšiť počet objednávok z 34 na minimálne 100 objednávok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mesačne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.</a:t>
            </a:r>
            <a:endParaRPr lang="sk-SK" sz="1800" dirty="0">
              <a:latin typeface="Calibri" pitchFamily="34" charset="0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80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03769" y="1484784"/>
            <a:ext cx="7936461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Výsledky návštevnosť</a:t>
            </a:r>
            <a:endParaRPr lang="sk-SK" sz="2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6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78</a:t>
            </a: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 celkový nárast návštevnosti z </a:t>
            </a:r>
            <a:r>
              <a:rPr lang="sk-SK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97% nárast návštevnosti z </a:t>
            </a:r>
            <a:r>
              <a:rPr lang="sk-SK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mimo sezóny</a:t>
            </a:r>
            <a:endParaRPr lang="sk-SK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sk-SK" sz="1600" dirty="0">
              <a:latin typeface="+mj-lt"/>
            </a:endParaRPr>
          </a:p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2" descr="autopožičovňa navstevnost gr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43" y="3349091"/>
            <a:ext cx="5717979" cy="322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9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11436" y="1268759"/>
            <a:ext cx="7936461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100000"/>
            </a:pPr>
            <a:r>
              <a:rPr lang="sk-SK" sz="28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Výsledky </a:t>
            </a: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 počte objednávok</a:t>
            </a:r>
          </a:p>
          <a:p>
            <a:pPr lvl="0"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2,4 </a:t>
            </a:r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 násobný </a:t>
            </a: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nárast počtu </a:t>
            </a:r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objednávok </a:t>
            </a: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z </a:t>
            </a:r>
            <a:r>
              <a:rPr lang="sk-SK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endParaRPr lang="sk-SK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51% nárast počtu objednávok </a:t>
            </a:r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mimo </a:t>
            </a: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sezóny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 </a:t>
            </a:r>
          </a:p>
          <a:p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endParaRPr lang="sk-SK" sz="1600" dirty="0">
              <a:latin typeface="Calibri" pitchFamily="34" charset="0"/>
            </a:endParaRPr>
          </a:p>
          <a:p>
            <a:pPr lvl="0"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endParaRPr lang="sk-SK" sz="1600" dirty="0">
              <a:latin typeface="Calibri" pitchFamily="34" charset="0"/>
            </a:endParaRPr>
          </a:p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 descr="autopožičovňa nárast objednávok z organického vyhľadáva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04" y="2996952"/>
            <a:ext cx="5948330" cy="33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1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11436" y="1268759"/>
            <a:ext cx="7936461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sk-SK" sz="28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Výsledky </a:t>
            </a: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vo vývoji pozícií kľúčových slov</a:t>
            </a:r>
          </a:p>
          <a:p>
            <a:pPr lvl="0"/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68</a:t>
            </a: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 nárast slov v TOP </a:t>
            </a:r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3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 </a:t>
            </a:r>
          </a:p>
          <a:p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92% nárast slov v TOP 5</a:t>
            </a:r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vývoj pozícií kľúčových sl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4" y="2828775"/>
            <a:ext cx="75152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11435" y="1520788"/>
            <a:ext cx="7228917" cy="1512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40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Keď nefunguje absolútne nič...</a:t>
            </a:r>
            <a:endParaRPr lang="sk-SK" sz="4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C:\Users\Marcela Danisova\Desktop\4654280.jp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91596"/>
            <a:ext cx="4019150" cy="30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cela Danisova\Desktop\somethings-wrong-at-facebook.jp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20277"/>
            <a:ext cx="4032449" cy="30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9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18579" y="1997838"/>
            <a:ext cx="7722176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Ciele klienta</a:t>
            </a:r>
            <a:endParaRPr lang="sk-SK" sz="2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algn="ctr"/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1. Celkový nárast objednávok z webu</a:t>
            </a:r>
          </a:p>
          <a:p>
            <a:pPr algn="ctr"/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2.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Zlepšenie pozícií vo vyhľadávaní</a:t>
            </a:r>
          </a:p>
          <a:p>
            <a:pPr algn="ctr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3. Zameranie sa na veľké objednávky/celé domy</a:t>
            </a:r>
            <a:endParaRPr lang="sk-SK" sz="1800" dirty="0">
              <a:latin typeface="Calibri" pitchFamily="34" charset="0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56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18579" y="1628506"/>
            <a:ext cx="7722176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 čím sa začalo</a:t>
            </a:r>
            <a:endParaRPr lang="sk-SK" sz="2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OnPage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dokument a kontrola technického stavu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SEO, budovanie spätných odkazov/ písanie a publikovanie článkov na externých weboch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Písanie </a:t>
            </a: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blogu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na web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Nastavenie merania konverzií (odoslanie formulára)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PPC kampane od apríla 2016 (klient je s nami od novembra 2015)</a:t>
            </a:r>
            <a:endParaRPr lang="sk-SK" sz="1800" dirty="0">
              <a:latin typeface="Calibri" pitchFamily="34" charset="0"/>
            </a:endParaRP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69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18579" y="1813172"/>
            <a:ext cx="3089325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 ako to nefungovalo</a:t>
            </a:r>
            <a:endParaRPr lang="sk-SK" sz="2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Web ako nepriateľ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Pozície v </a:t>
            </a: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detto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Jedine </a:t>
            </a: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blog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nesklamal, ale...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Zavádzajúce konverzie</a:t>
            </a: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Výsledok vyhľadávania obrázkov pre dopyt fr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4" y="1941654"/>
            <a:ext cx="5019167" cy="33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8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442457" y="1280874"/>
            <a:ext cx="5927364" cy="46655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endParaRPr lang="sk-SK"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pecializujem sa na biznis konzultácie a navrhovanie </a:t>
            </a:r>
            <a:r>
              <a:rPr lang="sk-SK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stratégií na mieru</a:t>
            </a: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endParaRPr lang="sk-SK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budovanie interných digitálnych oddelení</a:t>
            </a: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endParaRPr lang="sk-SK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r>
              <a:rPr lang="sk-SK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k-SK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nline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výkonnostný marketing</a:t>
            </a: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endParaRPr lang="sk-SK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inancovanie </a:t>
            </a:r>
            <a:r>
              <a:rPr lang="sk-SK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kampaní</a:t>
            </a:r>
          </a:p>
          <a:p>
            <a:pPr lvl="0">
              <a:buClr>
                <a:srgbClr val="7F7F7F"/>
              </a:buClr>
              <a:buSzPct val="100000"/>
            </a:pPr>
            <a:endParaRPr lang="sk-SK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otenciál trhu </a:t>
            </a:r>
          </a:p>
          <a:p>
            <a:pPr lvl="0">
              <a:buClr>
                <a:srgbClr val="7F7F7F"/>
              </a:buClr>
              <a:buSzPct val="100000"/>
            </a:pPr>
            <a:endParaRPr lang="sk-SK"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jedna z prvých </a:t>
            </a:r>
            <a:r>
              <a:rPr lang="sk-SK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tréneriek na Slovensku</a:t>
            </a: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endParaRPr lang="sk-SK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r>
              <a:rPr lang="sk-SK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E-žena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roka</a:t>
            </a: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endParaRPr lang="sk-SK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7F7F7F"/>
              </a:buClr>
              <a:buSzPct val="100000"/>
              <a:buFont typeface="Arial" pitchFamily="34" charset="0"/>
              <a:buChar char="•"/>
            </a:pP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sk-S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lenka Slovenskej aliancie pre inovatívnu ekonomiku SAPIE</a:t>
            </a:r>
            <a:endParaRPr lang="sk-SK"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53714" y="447054"/>
            <a:ext cx="8431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sz="140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Kto som</a:t>
            </a:r>
          </a:p>
        </p:txBody>
      </p:sp>
      <p:sp>
        <p:nvSpPr>
          <p:cNvPr id="103" name="Shape 103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 descr="C:\Users\Marcela Danisova\Desktop\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684" y="3058119"/>
            <a:ext cx="1550296" cy="127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skolstvo_inak_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6667" y="2282519"/>
            <a:ext cx="2267744" cy="80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googlecertifiedtraine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7940" y="4478025"/>
            <a:ext cx="1089783" cy="110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arcela Danisova\Desktop\SARIO-SK-stred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92" y="723832"/>
            <a:ext cx="2083763" cy="14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28728" y="1487979"/>
            <a:ext cx="3861088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Fáza hľadania vinníkov</a:t>
            </a:r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Výsledok vyhľadávania obrázkov pre dopyt sherlock hol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145379"/>
            <a:ext cx="6552728" cy="38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18579" y="1340768"/>
            <a:ext cx="7722176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Čo nasledovalo</a:t>
            </a:r>
            <a:endParaRPr lang="sk-SK" sz="2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Good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bye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starý web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Zakazovanie starších externých odkazov v troch vlnách(odkazy vytvorené ešte pred našou spoluprácou)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Zjednotenie merania dopytov z webu a mimo web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Preverenie schopnosti meniť dopyt na zákazku a vylepšenie obchodných procesov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264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Marcela Danisova\Desktop\Bez názv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0959"/>
            <a:ext cx="7848343" cy="52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67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18579" y="1340768"/>
            <a:ext cx="3449365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</a:t>
            </a: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oučenie</a:t>
            </a:r>
            <a:endParaRPr lang="sk-SK" sz="2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Iba funkčný web je relevantný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Kontrola starých odkazov je </a:t>
            </a: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must</a:t>
            </a:r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Dopyt bez kvalitného spracovania sa neráta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R="0" lvl="0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8" name="Picture 4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265218" cy="4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07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611560" y="6381328"/>
            <a:ext cx="3950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4139951" y="116631"/>
            <a:ext cx="4788023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sk-SK" sz="2800" b="1">
                <a:solidFill>
                  <a:srgbClr val="C6161D"/>
                </a:solidFill>
                <a:latin typeface="Calibri"/>
                <a:ea typeface="Calibri"/>
                <a:cs typeface="Calibri"/>
                <a:sym typeface="Calibri"/>
              </a:rPr>
              <a:t>ĎAKUJEM ZA POZORNOSŤ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2800">
              <a:solidFill>
                <a:srgbClr val="C6161D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/>
        </p:nvSpPr>
        <p:spPr>
          <a:xfrm>
            <a:off x="528724" y="447050"/>
            <a:ext cx="10932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sz="140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Kontakt</a:t>
            </a:r>
          </a:p>
        </p:txBody>
      </p:sp>
      <p:sp>
        <p:nvSpPr>
          <p:cNvPr id="441" name="Shape 441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Shape 444" descr="telefonne cisl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9187" y="1937193"/>
            <a:ext cx="5040704" cy="261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 descr="fb.pn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4048" y="4781607"/>
            <a:ext cx="797567" cy="80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 descr="linkedin.pn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67765" y="4779579"/>
            <a:ext cx="799573" cy="80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Marcela Danisova\Downloads\IMG_0627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7" y="1743636"/>
            <a:ext cx="3011613" cy="30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700674" y="1268759"/>
            <a:ext cx="6103574" cy="5416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2400" b="1" dirty="0">
                <a:solidFill>
                  <a:srgbClr val="C6161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2400" b="1" dirty="0">
                <a:solidFill>
                  <a:srgbClr val="C6161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800" b="1" dirty="0">
                <a:solidFill>
                  <a:srgbClr val="C6161D"/>
                </a:solidFill>
                <a:latin typeface="Calibri"/>
                <a:ea typeface="Calibri"/>
                <a:cs typeface="Calibri"/>
                <a:sym typeface="Calibri"/>
              </a:rPr>
              <a:t>Čo robíme?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2400" b="1" dirty="0">
                <a:solidFill>
                  <a:srgbClr val="C6161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2400" b="1" dirty="0">
                <a:solidFill>
                  <a:srgbClr val="C6161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Ak ste sa niekedy zamýšľali nad niektorou z týchto otázok, tak ste na správnom mieste: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 dirty="0">
              <a:solidFill>
                <a:srgbClr val="C61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5B5B5B"/>
              </a:buClr>
              <a:buSzPct val="100000"/>
              <a:buFont typeface="Arial"/>
              <a:buChar char="•"/>
            </a:pPr>
            <a:r>
              <a:rPr lang="sk-SK" sz="1800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Ako získať viac zákazníkov z internetu?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5B5B5B"/>
              </a:buClr>
              <a:buSzPct val="100000"/>
              <a:buFont typeface="Arial"/>
              <a:buChar char="•"/>
            </a:pPr>
            <a:r>
              <a:rPr lang="sk-SK" sz="1800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Prečo mi moja web stránka slabo zarába?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5B5B5B"/>
              </a:buClr>
              <a:buSzPct val="100000"/>
              <a:buFont typeface="Arial"/>
              <a:buChar char="•"/>
            </a:pPr>
            <a:r>
              <a:rPr lang="sk-SK" sz="1800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Prečo je konkurencia vo vyhľadávačoch predo mnou?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5B5B5B"/>
              </a:buClr>
              <a:buSzPct val="100000"/>
              <a:buFont typeface="Arial"/>
              <a:buChar char="•"/>
            </a:pPr>
            <a:r>
              <a:rPr lang="sk-SK" sz="1800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Prečo sa mi peniaze vložené do </a:t>
            </a:r>
            <a:r>
              <a:rPr lang="sk-SK" sz="1800" dirty="0" err="1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1800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marketingu nevracajú?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5B5B5B"/>
              </a:buClr>
              <a:buSzPct val="100000"/>
              <a:buFont typeface="Arial"/>
              <a:buChar char="•"/>
            </a:pPr>
            <a:r>
              <a:rPr lang="sk-SK" sz="1800" dirty="0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Ako sa môžem na internete odlíšiť od konkurentov?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rgbClr val="5B5B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653718" y="447054"/>
            <a:ext cx="8431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sz="140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Kto sme</a:t>
            </a:r>
          </a:p>
        </p:txBody>
      </p:sp>
      <p:sp>
        <p:nvSpPr>
          <p:cNvPr id="127" name="Shape 127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 descr="C:\Users\Marcela Danisova\Desktop\swot-digital-google-partner-image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167" y="764704"/>
            <a:ext cx="2857499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C:\Users\Marcela Danisova\Desktop\stiahnuť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8343" y="3789039"/>
            <a:ext cx="1137165" cy="11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C:\Users\Marcela Danisova\Desktop\logo_qualified_ind_50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0352" y="5445223"/>
            <a:ext cx="1066854" cy="106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C:\Users\Marcela Danisova\Desktop\01_HubSpotBadges_V4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0271" y="2132856"/>
            <a:ext cx="1879599" cy="9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logo-0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553838"/>
            <a:ext cx="1656184" cy="119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700674" y="1268759"/>
            <a:ext cx="7936461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Koľko % Slovákov je denne </a:t>
            </a:r>
            <a:r>
              <a:rPr lang="sk-SK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sk-SK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sz="140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kvíz</a:t>
            </a: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700674" y="1268759"/>
            <a:ext cx="793646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40174" y="447050"/>
            <a:ext cx="10932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sz="120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Slovensko</a:t>
            </a:r>
          </a:p>
        </p:txBody>
      </p:sp>
      <p:sp>
        <p:nvSpPr>
          <p:cNvPr id="168" name="Shape 168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 descr="OK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88" y="1340767"/>
            <a:ext cx="9144000" cy="45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11437" y="1268759"/>
            <a:ext cx="6436828" cy="93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36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Keď všetko funguje ako má...</a:t>
            </a:r>
            <a:endParaRPr lang="sk-SK" sz="36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Výsledok vyhľadávania obrázkov pre dopyt success mem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8" y="2613265"/>
            <a:ext cx="5616604" cy="31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3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18579" y="1628506"/>
            <a:ext cx="7722176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Za 3 600 € obrat </a:t>
            </a:r>
            <a:r>
              <a:rPr lang="sk-SK" sz="2800" b="1" dirty="0" err="1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eshopu</a:t>
            </a: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48 500 </a:t>
            </a:r>
            <a:r>
              <a:rPr lang="sk-SK" sz="28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€</a:t>
            </a:r>
            <a:endParaRPr lang="sk-SK" sz="2800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algn="ctr"/>
            <a:endParaRPr lang="sk-SK" sz="1800" b="1" dirty="0">
              <a:solidFill>
                <a:srgbClr val="7F7F7F"/>
              </a:solidFill>
              <a:latin typeface="Calibri" pitchFamily="34" charset="0"/>
              <a:sym typeface="Calibri"/>
            </a:endParaRPr>
          </a:p>
          <a:p>
            <a:pPr algn="ctr"/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sym typeface="Calibri"/>
              </a:rPr>
              <a:t>l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sym typeface="Calibri"/>
              </a:rPr>
              <a:t>en  z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organickej návštevnosti  </a:t>
            </a: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R="0" lvl="0" algn="ctr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8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2" name="Picture 4" descr="výnosy Top nápoj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3665"/>
            <a:ext cx="8784976" cy="16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03769" y="1484784"/>
            <a:ext cx="7936461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Výsledky návštevnosť</a:t>
            </a:r>
            <a:endParaRPr lang="sk-SK" sz="28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600" b="1" dirty="0" smtClean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3,4 - násobný nárast 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z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organického vyhľadávania</a:t>
            </a:r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endParaRPr lang="sk-SK" sz="1600" dirty="0">
              <a:latin typeface="+mj-lt"/>
            </a:endParaRPr>
          </a:p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6" name="Picture 4" descr="vyvoj navstevnosti Al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20" y="2735876"/>
            <a:ext cx="6841759" cy="31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9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8728" y="6318464"/>
            <a:ext cx="525938" cy="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8820" y="6371294"/>
            <a:ext cx="28575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sk-SK"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11436" y="1268759"/>
            <a:ext cx="7936461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7F7F7F"/>
              </a:buClr>
              <a:buSzPct val="100000"/>
            </a:pPr>
            <a:r>
              <a:rPr lang="sk-SK" sz="28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Výsledky </a:t>
            </a:r>
            <a:r>
              <a:rPr lang="sk-SK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 počte objednávok</a:t>
            </a:r>
          </a:p>
          <a:p>
            <a:pPr lvl="0"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r>
              <a:rPr lang="sk-SK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8 - násobný </a:t>
            </a: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nárast počtu objednávok 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len z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Google</a:t>
            </a:r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endParaRPr lang="sk-SK" sz="1600" dirty="0">
              <a:latin typeface="Calibri" pitchFamily="34" charset="0"/>
            </a:endParaRPr>
          </a:p>
          <a:p>
            <a:pPr lvl="0"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endParaRPr lang="sk-SK" sz="1600" dirty="0">
              <a:latin typeface="Calibri" pitchFamily="34" charset="0"/>
            </a:endParaRPr>
          </a:p>
          <a:p>
            <a:pPr marR="0" lvl="0" algn="l" rtl="0">
              <a:spcBef>
                <a:spcPts val="0"/>
              </a:spcBef>
              <a:buClr>
                <a:srgbClr val="7F7F7F"/>
              </a:buClr>
              <a:buSzPct val="100000"/>
            </a:pPr>
            <a:endParaRPr lang="sk-SK" sz="1600" b="1" dirty="0">
              <a:solidFill>
                <a:srgbClr val="7F7F7F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27" y="-27383"/>
            <a:ext cx="1093162" cy="11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00674" y="447050"/>
            <a:ext cx="7442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k-SK" dirty="0" err="1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Case</a:t>
            </a:r>
            <a:r>
              <a:rPr lang="sk-SK" dirty="0" smtClean="0">
                <a:solidFill>
                  <a:schemeClr val="lt1"/>
                </a:solidFill>
                <a:latin typeface="Bevan"/>
                <a:ea typeface="Bevan"/>
                <a:cs typeface="Bevan"/>
                <a:sym typeface="Bevan"/>
              </a:rPr>
              <a:t> study</a:t>
            </a:r>
            <a:endParaRPr lang="sk-SK" sz="1400" dirty="0">
              <a:solidFill>
                <a:schemeClr val="lt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79667" y="3244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420091" y="5403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8" name="Picture 6" descr="Vyvoj objednávok -All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63" y="2420888"/>
            <a:ext cx="6307139" cy="35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22758"/>
      </p:ext>
    </p:extLst>
  </p:cSld>
  <p:clrMapOvr>
    <a:masterClrMapping/>
  </p:clrMapOvr>
</p:sld>
</file>

<file path=ppt/theme/theme1.xml><?xml version="1.0" encoding="utf-8"?>
<a:theme xmlns:a="http://schemas.openxmlformats.org/drawingml/2006/main" name="toroonline_powerpoi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1920</Words>
  <Application>Microsoft Office PowerPoint</Application>
  <PresentationFormat>Prezentácia na obrazovke (4:3)</PresentationFormat>
  <Paragraphs>328</Paragraphs>
  <Slides>24</Slides>
  <Notes>24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9" baseType="lpstr">
      <vt:lpstr>Arial</vt:lpstr>
      <vt:lpstr>Calibri</vt:lpstr>
      <vt:lpstr>Angsana New</vt:lpstr>
      <vt:lpstr>Bevan</vt:lpstr>
      <vt:lpstr>toroonline_powerpoint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Marcela Danisova</dc:creator>
  <cp:lastModifiedBy>Marcela Danisova</cp:lastModifiedBy>
  <cp:revision>41</cp:revision>
  <dcterms:modified xsi:type="dcterms:W3CDTF">2017-11-07T07:53:55Z</dcterms:modified>
</cp:coreProperties>
</file>