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3" r:id="rId3"/>
    <p:sldId id="283" r:id="rId4"/>
    <p:sldId id="285" r:id="rId5"/>
    <p:sldId id="258" r:id="rId6"/>
    <p:sldId id="287" r:id="rId7"/>
    <p:sldId id="288" r:id="rId8"/>
    <p:sldId id="289" r:id="rId9"/>
    <p:sldId id="286" r:id="rId10"/>
    <p:sldId id="279" r:id="rId11"/>
    <p:sldId id="275" r:id="rId12"/>
    <p:sldId id="280" r:id="rId13"/>
    <p:sldId id="277" r:id="rId14"/>
    <p:sldId id="290" r:id="rId15"/>
    <p:sldId id="291" r:id="rId16"/>
    <p:sldId id="292" r:id="rId17"/>
    <p:sldId id="270" r:id="rId18"/>
    <p:sldId id="281" r:id="rId19"/>
    <p:sldId id="2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558"/>
    <p:restoredTop sz="94696"/>
  </p:normalViewPr>
  <p:slideViewPr>
    <p:cSldViewPr snapToGrid="0" snapToObjects="1">
      <p:cViewPr varScale="1">
        <p:scale>
          <a:sx n="67" d="100"/>
          <a:sy n="67" d="100"/>
        </p:scale>
        <p:origin x="208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0FF69-4FBA-8845-ABDC-2B2237E76350}" type="datetimeFigureOut">
              <a:rPr lang="sk-SK" smtClean="0"/>
              <a:t>8.11.17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E247-1A0F-934B-BE0F-3CFCD88368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152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D934-F1EA-A548-A7C2-1A4371A5EC1D}" type="datetimeFigureOut">
              <a:rPr lang="sk-SK" smtClean="0"/>
              <a:t>8.11.17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DAF77-2FD7-DF44-B9FE-CEF1875768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621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5261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9879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6726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51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4624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72251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2734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4096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22263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9372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9015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1552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957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446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8758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5401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483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2795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DAF77-2FD7-DF44-B9FE-CEF1875768D4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7458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2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8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51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42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87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5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8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51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9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58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811868"/>
            <a:ext cx="10058400" cy="2124702"/>
          </a:xfrm>
        </p:spPr>
        <p:txBody>
          <a:bodyPr>
            <a:noAutofit/>
          </a:bodyPr>
          <a:lstStyle/>
          <a:p>
            <a:pPr algn="ctr"/>
            <a:r>
              <a:rPr lang="sk-SK" sz="3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GDPR </a:t>
            </a:r>
            <a:r>
              <a:rPr lang="mr-IN" sz="3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–</a:t>
            </a:r>
            <a:r>
              <a:rPr lang="sk-SK" sz="3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 nové pravidlá </a:t>
            </a:r>
            <a:br>
              <a:rPr lang="sk-SK" sz="3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</a:br>
            <a:r>
              <a:rPr lang="sk-SK" sz="3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 ochrane osobných údajov</a:t>
            </a:r>
            <a:endParaRPr lang="sk-SK" sz="3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73599"/>
            <a:ext cx="10058400" cy="1219201"/>
          </a:xfrm>
        </p:spPr>
        <p:txBody>
          <a:bodyPr>
            <a:normAutofit/>
          </a:bodyPr>
          <a:lstStyle/>
          <a:p>
            <a:pPr algn="ctr"/>
            <a:endParaRPr lang="sk-SK" dirty="0" smtClean="0"/>
          </a:p>
          <a:p>
            <a:pPr algn="ctr"/>
            <a:r>
              <a:rPr lang="sk-SK" sz="1600" i="1" cap="none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Zuzana Valková</a:t>
            </a:r>
          </a:p>
          <a:p>
            <a:pPr algn="ctr"/>
            <a:r>
              <a:rPr lang="sk-SK" sz="1600" i="1" cap="none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výkonná riaditeľka</a:t>
            </a:r>
            <a:endParaRPr lang="sk-SK" sz="1600" i="1" cap="none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539" y="769149"/>
            <a:ext cx="1318365" cy="78055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481175" y="1623427"/>
            <a:ext cx="5166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Nezávislý inštitút ochrany súkromia</a:t>
            </a: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79915" y="6433457"/>
            <a:ext cx="659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rgbClr val="FFD579"/>
                </a:solidFill>
              </a:rPr>
              <a:t>9</a:t>
            </a:r>
            <a:r>
              <a:rPr lang="sk-SK" dirty="0" smtClean="0">
                <a:solidFill>
                  <a:srgbClr val="FFD579"/>
                </a:solidFill>
              </a:rPr>
              <a:t>. november 2017, Okrúhly stôl SAEC, hotel APOLLO, Bratislava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30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81201"/>
            <a:ext cx="10058400" cy="4262812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endParaRPr lang="sk-SK" sz="16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16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  <p:graphicFrame>
        <p:nvGraphicFramePr>
          <p:cNvPr id="6" name="Zástupný objekt pre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61794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864"/>
                <a:gridCol w="4768824"/>
                <a:gridCol w="4956312"/>
              </a:tblGrid>
              <a:tr h="47762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Dnes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GDPR</a:t>
                      </a:r>
                      <a:endParaRPr lang="sk-SK" dirty="0"/>
                    </a:p>
                  </a:txBody>
                  <a:tcPr/>
                </a:tc>
              </a:tr>
              <a:tr h="477620">
                <a:tc rowSpan="13">
                  <a:txBody>
                    <a:bodyPr/>
                    <a:lstStyle/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r>
                        <a:rPr lang="sk-SK" b="1" dirty="0" smtClean="0"/>
                        <a:t>Interne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Vymedziť účel a podmienky spracúvania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✓</a:t>
                      </a:r>
                      <a:endParaRPr lang="sk-SK" dirty="0"/>
                    </a:p>
                  </a:txBody>
                  <a:tcPr/>
                </a:tc>
              </a:tr>
              <a:tr h="47762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Dodržiavať</a:t>
                      </a:r>
                      <a:r>
                        <a:rPr lang="sk-SK" baseline="0" dirty="0" smtClean="0"/>
                        <a:t> zásady spracúvania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✓/ rozšírenie zásad</a:t>
                      </a:r>
                    </a:p>
                  </a:txBody>
                  <a:tcPr/>
                </a:tc>
              </a:tr>
              <a:tr h="47762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Právny základ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/ zmeny: zákonnosť spracúvania</a:t>
                      </a:r>
                    </a:p>
                  </a:txBody>
                  <a:tcPr/>
                </a:tc>
              </a:tr>
              <a:tr h="529537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Osobné údaje a osobitná kategória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/</a:t>
                      </a:r>
                      <a:r>
                        <a:rPr lang="sk-SK" baseline="0" dirty="0" smtClean="0"/>
                        <a:t> zmeny: rozsah</a:t>
                      </a:r>
                      <a:endParaRPr lang="sk-SK" dirty="0" smtClean="0"/>
                    </a:p>
                  </a:txBody>
                  <a:tcPr/>
                </a:tc>
              </a:tr>
              <a:tr h="519152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Poučenie a</a:t>
                      </a:r>
                      <a:r>
                        <a:rPr lang="sk-SK" baseline="0" dirty="0" smtClean="0"/>
                        <a:t> záznam o poučení oprávnenej osoby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/ zmeny</a:t>
                      </a:r>
                    </a:p>
                  </a:txBody>
                  <a:tcPr/>
                </a:tc>
              </a:tr>
              <a:tr h="53472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Zodpovedná osoba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/ zmeny</a:t>
                      </a:r>
                    </a:p>
                  </a:txBody>
                  <a:tcPr/>
                </a:tc>
              </a:tr>
              <a:tr h="47762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Pravidlá cezhraničného prenosu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✓/ zmeny</a:t>
                      </a:r>
                    </a:p>
                  </a:txBody>
                  <a:tcPr/>
                </a:tc>
              </a:tr>
              <a:tr h="47762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Bezpečnosť a dokumentácia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/ zmeny</a:t>
                      </a:r>
                    </a:p>
                  </a:txBody>
                  <a:tcPr/>
                </a:tc>
              </a:tr>
              <a:tr h="49838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Zodpovednosť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</a:t>
                      </a:r>
                    </a:p>
                  </a:txBody>
                  <a:tcPr/>
                </a:tc>
              </a:tr>
              <a:tr h="47762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Záznamy o spracovateľských činnostiach</a:t>
                      </a:r>
                      <a:endParaRPr lang="sk-SK" dirty="0"/>
                    </a:p>
                  </a:txBody>
                  <a:tcPr/>
                </a:tc>
              </a:tr>
              <a:tr h="47762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Oznámenie porušenia</a:t>
                      </a:r>
                      <a:r>
                        <a:rPr lang="sk-SK" baseline="0" dirty="0" smtClean="0"/>
                        <a:t> ochrany osobných údajov</a:t>
                      </a:r>
                      <a:endParaRPr lang="sk-SK" dirty="0"/>
                    </a:p>
                  </a:txBody>
                  <a:tcPr/>
                </a:tc>
              </a:tr>
              <a:tr h="47762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Posúdenie vplyvu na ochranu osobných údajov</a:t>
                      </a:r>
                      <a:endParaRPr lang="sk-SK" dirty="0"/>
                    </a:p>
                  </a:txBody>
                  <a:tcPr/>
                </a:tc>
              </a:tr>
              <a:tr h="47762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Ďalšie čiastkové zmeny zmeny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5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81201"/>
            <a:ext cx="10058400" cy="4262812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endParaRPr lang="sk-SK" sz="16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16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  <p:graphicFrame>
        <p:nvGraphicFramePr>
          <p:cNvPr id="8" name="Zástupný objekt pre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675743"/>
              </p:ext>
            </p:extLst>
          </p:nvPr>
        </p:nvGraphicFramePr>
        <p:xfrm>
          <a:off x="0" y="4"/>
          <a:ext cx="12192000" cy="6857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864"/>
                <a:gridCol w="4768824"/>
                <a:gridCol w="4956312"/>
              </a:tblGrid>
              <a:tr h="403963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Dnes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GDPR</a:t>
                      </a:r>
                      <a:endParaRPr lang="sk-SK" dirty="0"/>
                    </a:p>
                  </a:txBody>
                  <a:tcPr/>
                </a:tc>
              </a:tr>
              <a:tr h="403963">
                <a:tc rowSpan="15">
                  <a:txBody>
                    <a:bodyPr/>
                    <a:lstStyle/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r>
                        <a:rPr lang="sk-SK" b="1" dirty="0" smtClean="0"/>
                        <a:t>K dotknutým osobám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Informačná povinnosť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✓/ zmeny</a:t>
                      </a:r>
                      <a:endParaRPr lang="sk-SK" dirty="0"/>
                    </a:p>
                  </a:txBody>
                  <a:tcPr/>
                </a:tc>
              </a:tr>
              <a:tr h="653649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Súhlas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✓/ zmeny: dve kvality súhlasov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(jednoznačný a výslovný)</a:t>
                      </a:r>
                    </a:p>
                  </a:txBody>
                  <a:tcPr/>
                </a:tc>
              </a:tr>
              <a:tr h="403963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na potvrdenie spracúvania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</a:t>
                      </a:r>
                    </a:p>
                  </a:txBody>
                  <a:tcPr/>
                </a:tc>
              </a:tr>
              <a:tr h="447873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na informácie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/</a:t>
                      </a:r>
                      <a:r>
                        <a:rPr lang="sk-SK" baseline="0" dirty="0" smtClean="0"/>
                        <a:t> zmeny</a:t>
                      </a:r>
                      <a:endParaRPr lang="sk-SK" dirty="0" smtClean="0"/>
                    </a:p>
                  </a:txBody>
                  <a:tcPr/>
                </a:tc>
              </a:tr>
              <a:tr h="43909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na informácie o zdroji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/ zmeny</a:t>
                      </a:r>
                    </a:p>
                  </a:txBody>
                  <a:tcPr/>
                </a:tc>
              </a:tr>
              <a:tr h="452263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na odpis osobných údajov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</a:t>
                      </a:r>
                    </a:p>
                  </a:txBody>
                  <a:tcPr/>
                </a:tc>
              </a:tr>
              <a:tr h="403963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na opravu</a:t>
                      </a:r>
                      <a:r>
                        <a:rPr lang="sk-SK" baseline="0" dirty="0" smtClean="0"/>
                        <a:t> osobných údajov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</a:t>
                      </a:r>
                    </a:p>
                  </a:txBody>
                  <a:tcPr/>
                </a:tc>
              </a:tr>
              <a:tr h="403963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na likvidáciu osobných údajov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/ zmeny: právo byť zabudnutý</a:t>
                      </a:r>
                    </a:p>
                  </a:txBody>
                  <a:tcPr/>
                </a:tc>
              </a:tr>
              <a:tr h="421527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na blokovanie osobných</a:t>
                      </a:r>
                      <a:r>
                        <a:rPr lang="sk-SK" baseline="0" dirty="0" smtClean="0"/>
                        <a:t> údajov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x</a:t>
                      </a:r>
                    </a:p>
                  </a:txBody>
                  <a:tcPr/>
                </a:tc>
              </a:tr>
              <a:tr h="403963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dirty="0" smtClean="0"/>
                        <a:t>Právo namietať voči spracúvaniu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✓/ zmeny</a:t>
                      </a:r>
                    </a:p>
                  </a:txBody>
                  <a:tcPr/>
                </a:tc>
              </a:tr>
              <a:tr h="403963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dirty="0" smtClean="0"/>
                        <a:t>Právo namietať automatizované rozhodovanie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✓/ zmeny</a:t>
                      </a:r>
                    </a:p>
                  </a:txBody>
                  <a:tcPr/>
                </a:tc>
              </a:tr>
              <a:tr h="403963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na obmedzenie</a:t>
                      </a:r>
                      <a:endParaRPr lang="sk-SK" dirty="0"/>
                    </a:p>
                  </a:txBody>
                  <a:tcPr/>
                </a:tc>
              </a:tr>
              <a:tr h="40396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na prenosnosť</a:t>
                      </a:r>
                      <a:endParaRPr lang="sk-SK" dirty="0"/>
                    </a:p>
                  </a:txBody>
                  <a:tcPr/>
                </a:tc>
              </a:tr>
              <a:tr h="40396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Oznámenie porušenia ochrany osobných údajov</a:t>
                      </a:r>
                      <a:endParaRPr lang="sk-SK" dirty="0"/>
                    </a:p>
                  </a:txBody>
                  <a:tcPr/>
                </a:tc>
              </a:tr>
              <a:tr h="403963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Zodpovednosť na škodu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57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81201"/>
            <a:ext cx="10058400" cy="4262812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endParaRPr lang="sk-SK" sz="16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16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  <p:graphicFrame>
        <p:nvGraphicFramePr>
          <p:cNvPr id="6" name="Zástupný objekt pre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747519"/>
              </p:ext>
            </p:extLst>
          </p:nvPr>
        </p:nvGraphicFramePr>
        <p:xfrm>
          <a:off x="0" y="4"/>
          <a:ext cx="12192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864"/>
                <a:gridCol w="4768824"/>
                <a:gridCol w="4956312"/>
              </a:tblGrid>
              <a:tr h="679777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Dnes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GDPR</a:t>
                      </a:r>
                      <a:endParaRPr lang="sk-SK" dirty="0"/>
                    </a:p>
                  </a:txBody>
                  <a:tcPr/>
                </a:tc>
              </a:tr>
              <a:tr h="726486">
                <a:tc rowSpan="9">
                  <a:txBody>
                    <a:bodyPr/>
                    <a:lstStyle/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r>
                        <a:rPr lang="sk-SK" b="1" dirty="0" smtClean="0"/>
                        <a:t>K sprostredkovateľovi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Dbať na </a:t>
                      </a:r>
                      <a:r>
                        <a:rPr lang="sk-SK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odbornú, technickú, organizačnú a personálnu spôsobilosť sprostredkovateľa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✓</a:t>
                      </a:r>
                      <a:endParaRPr lang="sk-SK" dirty="0"/>
                    </a:p>
                  </a:txBody>
                  <a:tcPr/>
                </a:tc>
              </a:tr>
              <a:tr h="55398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Zmluva,  náležitosti</a:t>
                      </a:r>
                      <a:r>
                        <a:rPr lang="sk-SK" baseline="0" dirty="0" smtClean="0"/>
                        <a:t> zmluvy a </a:t>
                      </a:r>
                      <a:r>
                        <a:rPr lang="sk-SK" dirty="0" smtClean="0"/>
                        <a:t>viazanosť</a:t>
                      </a:r>
                      <a:r>
                        <a:rPr lang="sk-SK" baseline="0" dirty="0" smtClean="0"/>
                        <a:t> </a:t>
                      </a:r>
                      <a:r>
                        <a:rPr lang="sk-SK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✓/ zmeny</a:t>
                      </a:r>
                    </a:p>
                  </a:txBody>
                  <a:tcPr/>
                </a:tc>
              </a:tr>
              <a:tr h="679777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Súhlas so subdodávateľom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</a:t>
                      </a:r>
                    </a:p>
                  </a:txBody>
                  <a:tcPr/>
                </a:tc>
              </a:tr>
              <a:tr h="753668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Právo preniesť na sprostredkovateľa plnenie povinností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x</a:t>
                      </a:r>
                    </a:p>
                  </a:txBody>
                  <a:tcPr/>
                </a:tc>
              </a:tr>
              <a:tr h="738887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Prenesenie zodpovednosti v rozsahu zmluvy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/ zmeny</a:t>
                      </a:r>
                    </a:p>
                  </a:txBody>
                  <a:tcPr/>
                </a:tc>
              </a:tr>
              <a:tr h="686088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Priame zapojenie sprostredkovateľa </a:t>
                      </a:r>
                      <a:r>
                        <a:rPr lang="mr-IN" dirty="0" smtClean="0"/>
                        <a:t>–</a:t>
                      </a:r>
                      <a:r>
                        <a:rPr lang="sk-SK" dirty="0" smtClean="0"/>
                        <a:t> pomoc pri plnení úloh</a:t>
                      </a:r>
                      <a:endParaRPr lang="sk-SK" dirty="0"/>
                    </a:p>
                  </a:txBody>
                  <a:tcPr/>
                </a:tc>
              </a:tr>
              <a:tr h="67977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Výkon auditu / kontroly u sprostredkovateľa </a:t>
                      </a:r>
                      <a:endParaRPr lang="sk-SK" dirty="0"/>
                    </a:p>
                  </a:txBody>
                  <a:tcPr/>
                </a:tc>
              </a:tr>
              <a:tr h="67977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Štandardné zmluvné doložky</a:t>
                      </a:r>
                      <a:endParaRPr lang="sk-SK" dirty="0"/>
                    </a:p>
                  </a:txBody>
                  <a:tcPr/>
                </a:tc>
              </a:tr>
              <a:tr h="679777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Zodpovednosť na škodu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0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81201"/>
            <a:ext cx="10058400" cy="4262812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endParaRPr lang="sk-SK" sz="16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16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  <p:graphicFrame>
        <p:nvGraphicFramePr>
          <p:cNvPr id="7" name="Zástupný objekt pre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7963166"/>
              </p:ext>
            </p:extLst>
          </p:nvPr>
        </p:nvGraphicFramePr>
        <p:xfrm>
          <a:off x="0" y="5"/>
          <a:ext cx="12192000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864"/>
                <a:gridCol w="4768824"/>
                <a:gridCol w="4956312"/>
              </a:tblGrid>
              <a:tr h="50408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Dnes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GDPR</a:t>
                      </a:r>
                      <a:endParaRPr lang="sk-SK" dirty="0"/>
                    </a:p>
                  </a:txBody>
                  <a:tcPr/>
                </a:tc>
              </a:tr>
              <a:tr h="538718">
                <a:tc rowSpan="12">
                  <a:txBody>
                    <a:bodyPr/>
                    <a:lstStyle/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endParaRPr lang="sk-SK" b="1" dirty="0" smtClean="0"/>
                    </a:p>
                    <a:p>
                      <a:pPr algn="ctr"/>
                      <a:r>
                        <a:rPr lang="sk-SK" b="1" dirty="0" smtClean="0"/>
                        <a:t>K úradu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Evidencia</a:t>
                      </a:r>
                      <a:r>
                        <a:rPr lang="sk-SK" baseline="0" dirty="0" smtClean="0"/>
                        <a:t> IS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</a:tr>
              <a:tr h="410802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Oznamovacia povinnosť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x</a:t>
                      </a:r>
                    </a:p>
                  </a:txBody>
                  <a:tcPr/>
                </a:tc>
              </a:tr>
              <a:tr h="50408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Osobitná registrácia</a:t>
                      </a:r>
                      <a:r>
                        <a:rPr lang="sk-SK" baseline="0" dirty="0" smtClean="0"/>
                        <a:t> IS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x</a:t>
                      </a:r>
                    </a:p>
                  </a:txBody>
                  <a:tcPr/>
                </a:tc>
              </a:tr>
              <a:tr h="55887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Skúška</a:t>
                      </a:r>
                      <a:r>
                        <a:rPr lang="sk-SK" baseline="0" dirty="0" smtClean="0"/>
                        <a:t> zodpovednej osoby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x</a:t>
                      </a:r>
                    </a:p>
                  </a:txBody>
                  <a:tcPr/>
                </a:tc>
              </a:tr>
              <a:tr h="547914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Oznámenie o</a:t>
                      </a:r>
                      <a:r>
                        <a:rPr lang="sk-SK" baseline="0" dirty="0" smtClean="0"/>
                        <a:t> poverí zodpovednej osoby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</a:t>
                      </a:r>
                    </a:p>
                  </a:txBody>
                  <a:tcPr/>
                </a:tc>
              </a:tr>
              <a:tr h="54791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Oznámenie o obmedzení práv dotknutej osoby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x</a:t>
                      </a:r>
                    </a:p>
                  </a:txBody>
                  <a:tcPr/>
                </a:tc>
              </a:tr>
              <a:tr h="54791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Záväzné vnútropodnikové pravidlá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✓ (úprava</a:t>
                      </a:r>
                      <a:r>
                        <a:rPr lang="sk-SK" baseline="0" dirty="0" smtClean="0"/>
                        <a:t> priamo v GDPR)</a:t>
                      </a:r>
                      <a:endParaRPr lang="sk-SK" dirty="0" smtClean="0"/>
                    </a:p>
                  </a:txBody>
                  <a:tcPr/>
                </a:tc>
              </a:tr>
              <a:tr h="67670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Súčinnosť pri výkone dozoru úradom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Spolupráca</a:t>
                      </a:r>
                      <a:r>
                        <a:rPr lang="sk-SK" baseline="0" dirty="0" smtClean="0"/>
                        <a:t> s dozorným orgánom pri výkone jeho úloh / kompetencií</a:t>
                      </a:r>
                      <a:endParaRPr lang="sk-SK" dirty="0" smtClean="0"/>
                    </a:p>
                  </a:txBody>
                  <a:tcPr/>
                </a:tc>
              </a:tr>
              <a:tr h="508761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Oznámenie porušenia ochrany osobných údajov</a:t>
                      </a:r>
                      <a:endParaRPr lang="sk-SK" dirty="0"/>
                    </a:p>
                  </a:txBody>
                  <a:tcPr/>
                </a:tc>
              </a:tr>
              <a:tr h="504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Predchádzajúca konzultácia pri posúdení</a:t>
                      </a:r>
                      <a:r>
                        <a:rPr lang="sk-SK" baseline="0" dirty="0" smtClean="0"/>
                        <a:t> vplyvu</a:t>
                      </a:r>
                      <a:endParaRPr lang="sk-SK" dirty="0"/>
                    </a:p>
                  </a:txBody>
                  <a:tcPr/>
                </a:tc>
              </a:tr>
              <a:tr h="504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Kódexy správania</a:t>
                      </a:r>
                      <a:endParaRPr lang="sk-SK" dirty="0"/>
                    </a:p>
                  </a:txBody>
                  <a:tcPr/>
                </a:tc>
              </a:tr>
              <a:tr h="504080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x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Certifikácia</a:t>
                      </a:r>
                      <a:r>
                        <a:rPr lang="sk-SK" baseline="0" dirty="0" smtClean="0"/>
                        <a:t> / certifikačný subjekt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0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4197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Prínosy a dopady</a:t>
            </a:r>
            <a:endParaRPr lang="sk-SK" sz="3200" b="1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08" y="2171700"/>
            <a:ext cx="9908771" cy="4145972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Prínosy vo všeobecnej rovine </a:t>
            </a:r>
          </a:p>
          <a:p>
            <a:pPr lvl="3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zjednotenie pravidiel v oblasti ochrany osobných údajov v členských štátoch EÚ</a:t>
            </a:r>
          </a:p>
          <a:p>
            <a:pPr lvl="3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posilnenie rozmeru vnútorného trhu</a:t>
            </a:r>
          </a:p>
          <a:p>
            <a:pPr lvl="3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technologická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neutralita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, priestor realizácie a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vývoja</a:t>
            </a:r>
          </a:p>
          <a:p>
            <a:pPr lvl="2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Prínosy pre prevádzkovateľov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zníženie náročnosti pri podnikaní v členských štátoch v dôsledku zjednotenia pravidiel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možnosť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inšpirovať sa v iných členských krajinách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spôsob získania dôvery </a:t>
            </a:r>
          </a:p>
          <a:p>
            <a:pPr lvl="1">
              <a:buFont typeface="Arial" charset="0"/>
              <a:buChar char="•"/>
            </a:pP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Prínosy pre dotknuté osoby, prínosy pre dozorné orgány</a:t>
            </a: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09649" y="604157"/>
            <a:ext cx="10387693" cy="5884510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endParaRPr lang="sk-SK" sz="19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19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Posúdenie rozsahu dopadov na spoločnosť</a:t>
            </a:r>
          </a:p>
          <a:p>
            <a:pPr lvl="3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zoznámenie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sa s GDPR   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→    analýza    →    kalkulácia dopadov / nákladov </a:t>
            </a:r>
          </a:p>
          <a:p>
            <a:pPr lvl="2">
              <a:buFont typeface="Arial" charset="0"/>
              <a:buChar char="•"/>
            </a:pPr>
            <a:endParaRPr lang="sk-SK" sz="18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19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Časová náročnosť</a:t>
            </a:r>
          </a:p>
          <a:p>
            <a:pPr lvl="3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začať sa oboznamovať a pripravovať na nové pravidlá je potrebné už dnes</a:t>
            </a:r>
          </a:p>
          <a:p>
            <a:pPr lvl="2">
              <a:buFont typeface="Arial" charset="0"/>
              <a:buChar char="•"/>
            </a:pPr>
            <a:endParaRPr lang="sk-SK" sz="18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19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Personálna a odborná náročnosť</a:t>
            </a:r>
          </a:p>
          <a:p>
            <a:pPr lvl="3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nové povinnosti a pravidlá, zmeny</a:t>
            </a:r>
          </a:p>
          <a:p>
            <a:pPr lvl="3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zodpovedná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osoba</a:t>
            </a:r>
          </a:p>
          <a:p>
            <a:pPr lvl="3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vzdelávanie / školenia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endParaRPr lang="sk-SK" sz="16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19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Administratívna náročnosť ... </a:t>
            </a:r>
            <a:r>
              <a:rPr lang="sk-SK" sz="1900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nové </a:t>
            </a:r>
            <a:r>
              <a:rPr lang="sk-SK" sz="19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/ zmenené postupy, nová / zmenená dokumentácia a implementácia do praxe</a:t>
            </a:r>
          </a:p>
          <a:p>
            <a:pPr lvl="1">
              <a:buFont typeface="Arial" charset="0"/>
              <a:buChar char="•"/>
            </a:pPr>
            <a:endParaRPr lang="sk-SK" dirty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19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Zmena stratégie a prístupu </a:t>
            </a:r>
          </a:p>
          <a:p>
            <a:pPr lvl="2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215" y="758140"/>
            <a:ext cx="1988127" cy="154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51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09649" y="642550"/>
            <a:ext cx="10648951" cy="5846117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Finančná náročnosť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dôvod, prečo sa začať oboznamovať s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GDPR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a identifikovať kroky a náklady na prechod na nové pravidlá, priebežná príprava</a:t>
            </a:r>
          </a:p>
          <a:p>
            <a:pPr lvl="2">
              <a:buFont typeface="Arial" charset="0"/>
              <a:buChar char="•"/>
            </a:pPr>
            <a:endParaRPr lang="sk-SK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Dopady na IT systémy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funkcionality a nastavenia ... alebo akým spôsobom </a:t>
            </a:r>
          </a:p>
          <a:p>
            <a:pPr lvl="6">
              <a:buFont typeface="Arial" charset="0"/>
              <a:buChar char="•"/>
            </a:pPr>
            <a:r>
              <a:rPr lang="sk-SK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je uchovávaný dôkaz o súhlase alebo jeho odmietnutí?</a:t>
            </a:r>
          </a:p>
          <a:p>
            <a:pPr lvl="6">
              <a:buFont typeface="Arial" charset="0"/>
              <a:buChar char="•"/>
            </a:pPr>
            <a:r>
              <a:rPr lang="sk-SK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je riešená žiadosť o výmaz / likvidáciu osobných údajov z informačných systémov osobných údajov?</a:t>
            </a:r>
          </a:p>
          <a:p>
            <a:pPr lvl="6">
              <a:buFont typeface="Arial" charset="0"/>
              <a:buChar char="•"/>
            </a:pPr>
            <a:r>
              <a:rPr lang="sk-SK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sú systémy koncipované tak, aby „pasovali“ na účely v prípadoch porušenia ochrany?  </a:t>
            </a:r>
            <a:endParaRPr lang="sk-SK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6">
              <a:buFont typeface="Arial" charset="0"/>
              <a:buChar char="•"/>
            </a:pPr>
            <a:r>
              <a:rPr lang="sk-SK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iné</a:t>
            </a:r>
            <a:endParaRPr lang="sk-SK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kompatibilita systémov medzi prevádzkovateľom a sprostredkovateľom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prenosnosť údajov</a:t>
            </a:r>
          </a:p>
          <a:p>
            <a:pPr lvl="1">
              <a:buFont typeface="Arial" charset="0"/>
              <a:buChar char="•"/>
            </a:pPr>
            <a:endParaRPr lang="sk-SK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Vysoké pokuty 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diferenciácia podľa porušenia: 10mil eur / 2% alebo 20mil eur / 4% celkového svetového ročného obratu 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obligatórnosť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uloženia podľa GDPR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fakultatívnosť uloženia podľa návrhu nového zákona o ochrane osobných údajov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1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3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383" y="0"/>
            <a:ext cx="10141526" cy="6359236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endParaRPr lang="sk-SK" sz="44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201168" lvl="1" indent="0" algn="ctr">
              <a:buNone/>
            </a:pPr>
            <a:r>
              <a:rPr lang="sk-SK" sz="3200" b="1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Hodnota za osobné údaje</a:t>
            </a:r>
          </a:p>
          <a:p>
            <a:pPr lvl="1">
              <a:buFont typeface="Arial" charset="0"/>
              <a:buChar char="•"/>
            </a:pPr>
            <a:endParaRPr lang="sk-SK" sz="14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2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GDPR predstavuje príležitosť 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rozvoj biznisu, vývoj systémov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nové pracovné miesta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získanie dôvery a nových klientov</a:t>
            </a:r>
          </a:p>
          <a:p>
            <a:pPr lvl="1">
              <a:buFont typeface="Arial" charset="0"/>
              <a:buChar char="•"/>
            </a:pPr>
            <a:endParaRPr lang="sk-SK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201168" lvl="1" indent="0" algn="ctr">
              <a:buNone/>
            </a:pPr>
            <a:r>
              <a:rPr lang="sk-SK" sz="2000" u="sng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ale prináša aj záťaž</a:t>
            </a:r>
          </a:p>
          <a:p>
            <a:pPr lvl="1">
              <a:buFont typeface="Arial" charset="0"/>
              <a:buChar char="•"/>
            </a:pPr>
            <a:endParaRPr lang="sk-SK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Individuálne </a:t>
            </a: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posúdenie vlastnej agendy, dopadov</a:t>
            </a: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 </a:t>
            </a: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a príprava na prechod na GDPR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kedy sa začať pripravovať?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prečo sa začať pripravovať?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ako sa pripraviť? </a:t>
            </a:r>
          </a:p>
          <a:p>
            <a:pPr lvl="1">
              <a:buFont typeface="Arial" charset="0"/>
              <a:buChar char="•"/>
            </a:pPr>
            <a:endParaRPr lang="sk-SK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201168" lvl="1" indent="0" algn="ctr">
              <a:buNone/>
            </a:pPr>
            <a:r>
              <a:rPr lang="sk-SK" sz="2000" b="1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začiatok uplatňovania: 25. máj 2018 </a:t>
            </a:r>
          </a:p>
          <a:p>
            <a:pPr lvl="1">
              <a:buFont typeface="Arial" charset="0"/>
              <a:buChar char="•"/>
            </a:pPr>
            <a:endParaRPr lang="sk-SK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2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3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383" y="0"/>
            <a:ext cx="10141526" cy="6359236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endParaRPr lang="sk-SK" sz="44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201168" lvl="1" indent="0" algn="ctr">
              <a:buNone/>
            </a:pPr>
            <a:r>
              <a:rPr lang="sk-SK" sz="3200" b="1" dirty="0" err="1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Key</a:t>
            </a:r>
            <a:r>
              <a:rPr lang="sk-SK" sz="3200" b="1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 </a:t>
            </a:r>
            <a:r>
              <a:rPr lang="sk-SK" sz="3200" b="1" dirty="0" err="1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points</a:t>
            </a:r>
            <a:r>
              <a:rPr lang="sk-SK" sz="3200" b="1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 na záver</a:t>
            </a:r>
          </a:p>
          <a:p>
            <a:pPr lvl="1">
              <a:buFont typeface="Arial" charset="0"/>
              <a:buChar char="•"/>
            </a:pPr>
            <a:endParaRPr lang="sk-SK" sz="14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Všeobecná zodpovednosť každého prevádzkovateľa, zodpovednosť sprostredkovateľa</a:t>
            </a:r>
          </a:p>
          <a:p>
            <a:pPr lvl="1">
              <a:buFont typeface="Arial" charset="0"/>
              <a:buChar char="•"/>
            </a:pPr>
            <a:endParaRPr lang="sk-SK" sz="12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Hranice rozsahu zodpovednosti je možné posúvať za splnenia podmienok stanovených GDPR</a:t>
            </a:r>
          </a:p>
          <a:p>
            <a:pPr lvl="1">
              <a:buFont typeface="Arial" charset="0"/>
              <a:buChar char="•"/>
            </a:pPr>
            <a:endParaRPr lang="sk-SK" sz="12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Individuálne posúdenie vlastnej </a:t>
            </a:r>
            <a:r>
              <a:rPr lang="sk-SK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agendy a dopadov, súlad so zákonom č. 122/2013 Z. z.</a:t>
            </a:r>
          </a:p>
          <a:p>
            <a:pPr lvl="1">
              <a:buFont typeface="Arial" charset="0"/>
              <a:buChar char="•"/>
            </a:pPr>
            <a:endParaRPr lang="sk-SK" sz="11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Príprava </a:t>
            </a:r>
            <a:r>
              <a:rPr lang="sk-SK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na prechod na </a:t>
            </a:r>
            <a:r>
              <a:rPr lang="sk-SK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GDPR, ktorý je potrebné datovať na </a:t>
            </a:r>
            <a:r>
              <a:rPr lang="sk-SK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25.mája 2018 </a:t>
            </a:r>
            <a:endParaRPr lang="sk-SK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ríprava je potrebná už dnes 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už plynie prechodné obdobie na zabezpečenie súladu s GDPR</a:t>
            </a:r>
          </a:p>
          <a:p>
            <a:pPr lvl="1">
              <a:buFont typeface="Arial" charset="0"/>
              <a:buChar char="•"/>
            </a:pPr>
            <a:endParaRPr lang="sk-SK" sz="12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Potreba výkladových stanovísk / usmernení / odporúčaní</a:t>
            </a:r>
          </a:p>
          <a:p>
            <a:pPr lvl="1">
              <a:buFont typeface="Arial" charset="0"/>
              <a:buChar char="•"/>
            </a:pPr>
            <a:endParaRPr lang="sk-SK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Nevyhnutnosť vzdelávania / školení a konzultácií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95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3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49927" y="1107643"/>
            <a:ext cx="9626600" cy="4225925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lvl="1">
              <a:buFont typeface="Arial" charset="0"/>
              <a:buChar char="•"/>
            </a:pPr>
            <a:endParaRPr lang="sk-SK" sz="1600" dirty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384048" lvl="2" indent="0">
              <a:buNone/>
            </a:pP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384048" lvl="2" indent="0">
              <a:buNone/>
            </a:pP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384048" lvl="2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i="1" dirty="0">
                <a:solidFill>
                  <a:schemeClr val="tx1"/>
                </a:solidFill>
                <a:latin typeface="Futura Medium" charset="0"/>
                <a:ea typeface="Futura Medium" charset="0"/>
                <a:cs typeface="Futura Medium" charset="0"/>
              </a:rPr>
              <a:t>Ďakujem za pozornosť</a:t>
            </a:r>
          </a:p>
          <a:p>
            <a:pPr marL="0" indent="0" algn="ctr">
              <a:buNone/>
            </a:pPr>
            <a:endParaRPr lang="sk-SK" i="1" dirty="0">
              <a:solidFill>
                <a:schemeClr val="tx1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0" indent="0" algn="ctr">
              <a:buNone/>
            </a:pPr>
            <a:endParaRPr lang="sk-SK" i="1" dirty="0">
              <a:solidFill>
                <a:schemeClr val="tx1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0" indent="0" algn="ctr">
              <a:buNone/>
            </a:pPr>
            <a:r>
              <a:rPr lang="sk-SK" i="1" dirty="0">
                <a:solidFill>
                  <a:schemeClr val="tx1"/>
                </a:solidFill>
                <a:latin typeface="Futura Medium" charset="0"/>
                <a:ea typeface="Futura Medium" charset="0"/>
                <a:cs typeface="Futura Medium" charset="0"/>
              </a:rPr>
              <a:t>Kontakt: </a:t>
            </a:r>
          </a:p>
          <a:p>
            <a:pPr marL="0" indent="0" algn="ctr">
              <a:buNone/>
            </a:pPr>
            <a:endParaRPr lang="sk-SK" i="1" dirty="0">
              <a:solidFill>
                <a:schemeClr val="tx1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0" indent="0" algn="ctr">
              <a:buNone/>
            </a:pPr>
            <a:r>
              <a:rPr lang="sk-SK" i="1" dirty="0">
                <a:solidFill>
                  <a:schemeClr val="tx1"/>
                </a:solidFill>
                <a:latin typeface="Futura Medium" charset="0"/>
                <a:ea typeface="Futura Medium" charset="0"/>
                <a:cs typeface="Futura Medium" charset="0"/>
              </a:rPr>
              <a:t>nios@nios.sk</a:t>
            </a:r>
          </a:p>
          <a:p>
            <a:pPr marL="0" indent="0" algn="ctr">
              <a:buNone/>
            </a:pPr>
            <a:r>
              <a:rPr lang="sk-SK" i="1" dirty="0">
                <a:solidFill>
                  <a:schemeClr val="tx1"/>
                </a:solidFill>
                <a:latin typeface="Futura Medium" charset="0"/>
                <a:ea typeface="Futura Medium" charset="0"/>
                <a:cs typeface="Futura Medium" charset="0"/>
              </a:rPr>
              <a:t>www.nios.sk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41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4197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GDPR: zoznámte sa</a:t>
            </a:r>
            <a:endParaRPr lang="sk-SK" sz="3200" b="1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24743"/>
            <a:ext cx="10058400" cy="4265221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Osobné údaje </a:t>
            </a: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sú </a:t>
            </a: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kľúčom do súkromia človeka, ale aj cenným aktívom </a:t>
            </a: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nielen štátu, ale aj podnikateľského sektora</a:t>
            </a: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endParaRPr lang="sk-SK" sz="12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Hodnota osobných údajov ... sa za uplynulých pár rokov rapídne zvýšila </a:t>
            </a:r>
          </a:p>
          <a:p>
            <a:pPr lvl="1">
              <a:buFont typeface="Arial" charset="0"/>
              <a:buChar char="•"/>
            </a:pPr>
            <a:endParaRPr lang="sk-SK" sz="14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14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201168" lvl="1" indent="0" algn="ctr">
              <a:buNone/>
            </a:pPr>
            <a:r>
              <a:rPr lang="sk-SK" sz="2000" u="sng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Zmeny sa začnú uplatňovať už o 6 mesiacov: v </a:t>
            </a:r>
            <a:r>
              <a:rPr lang="sk-SK" sz="2000" u="sng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hlavnej </a:t>
            </a:r>
            <a:r>
              <a:rPr lang="sk-SK" sz="2000" u="sng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úlohe GDPR</a:t>
            </a: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14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14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Ciele GDPR</a:t>
            </a: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rovnaká úprava a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priama uplatniteľnosť vo všetkých členských štátoch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EÚ, vymožiteľnosť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nové výzvy a požiadavky, vývoj informačných a komunikačných technológií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technologická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neutralita a záruka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ochrany v budúcnosti</a:t>
            </a:r>
          </a:p>
          <a:p>
            <a:pPr lvl="1">
              <a:buFont typeface="Arial" charset="0"/>
              <a:buChar char="•"/>
            </a:pP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3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14350" y="408214"/>
            <a:ext cx="11046279" cy="6080454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endParaRPr lang="sk-SK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Všeobecný pohľad na GDPR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všeobecná povaha nariadenia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jednotná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úprava vo všetkých členských štátoch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EÚ,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miera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flexibility v rozsahu stanovenom GDPR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záväznosť a prednosť pred zákonom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priama uplatniteľnosť,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vo všeobecnosti nie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je potrebné preberať ustanovenia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GDPR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do národného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zákona ... nový zákon o ochrane osobných údajov je však potrebný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Rozsiahla </a:t>
            </a: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úprava GDPR: 11 kapitol a 99 článkov</a:t>
            </a:r>
          </a:p>
          <a:p>
            <a:pPr lvl="1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Platnosť a účinnosť GDPR: už od mája 2016</a:t>
            </a:r>
          </a:p>
          <a:p>
            <a:pPr lvl="2">
              <a:buFont typeface="Arial" charset="0"/>
              <a:buChar char="•"/>
            </a:pPr>
            <a:endParaRPr lang="sk-SK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Delegované akty podľa GDPR</a:t>
            </a: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majú legislatívnu funkciu 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môžu buď dopĺňať alebo meniť existujúce právne predpisy alebo zosúlaďovať určité nepodstatné prvky legislatívneho aktu s najnovšími vedeckými poznatkami alebo s vývojom na </a:t>
            </a:r>
            <a:r>
              <a:rPr lang="sk-SK" sz="1600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trhu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GDPR </a:t>
            </a:r>
            <a:r>
              <a:rPr lang="sk-SK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predpokladá 2 delegované akty</a:t>
            </a:r>
          </a:p>
          <a:p>
            <a:pPr lvl="1">
              <a:buFont typeface="Arial" charset="0"/>
              <a:buChar char="•"/>
            </a:pP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04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53143" y="457200"/>
            <a:ext cx="11038113" cy="6031468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Implementačné akty podľa GDPR</a:t>
            </a:r>
          </a:p>
          <a:p>
            <a:pPr lvl="2">
              <a:buFont typeface="Arial" charset="0"/>
              <a:buChar char="•"/>
            </a:pPr>
            <a:r>
              <a:rPr lang="sk-SK" sz="17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vykonávacie predpisy / vykonávanie právnych predpisov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opatrenia, ktorými zabezpečuje jednotné uplatňovanie právnych aktov EÚ v celej EÚ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GDPR predpokladá 7 implementačných aktov</a:t>
            </a:r>
          </a:p>
          <a:p>
            <a:pPr lvl="1">
              <a:buFont typeface="Arial" charset="0"/>
              <a:buChar char="•"/>
            </a:pP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Malé </a:t>
            </a: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a stredné podniky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nariadenie vyžaduje zohľadnenie osobitných potrieb </a:t>
            </a:r>
            <a:r>
              <a:rPr lang="sk-SK" sz="1600" dirty="0" err="1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mikro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, malých a stredných podnikov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(drobné) kompromisy pri plnení povinností</a:t>
            </a:r>
          </a:p>
          <a:p>
            <a:pPr lvl="1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Každá </a:t>
            </a: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spoločnosť (vrátane štátneho sektora) </a:t>
            </a: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bude musieť porozumieť svojej zodpovednosti na dosiahnutie súladu s GDPR</a:t>
            </a:r>
          </a:p>
          <a:p>
            <a:pPr lvl="2">
              <a:buFont typeface="Arial" charset="0"/>
              <a:buChar char="•"/>
            </a:pPr>
            <a:r>
              <a:rPr lang="sk-SK" sz="160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finančný dopad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pokút môže byť motivujúci alebo skôr nátlakový?</a:t>
            </a:r>
          </a:p>
          <a:p>
            <a:pPr lvl="1">
              <a:buFont typeface="Arial" charset="0"/>
              <a:buChar char="•"/>
            </a:pP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Dôvera </a:t>
            </a: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je kľúčom k úspechu, spokojnosti a získavaniu si klientov</a:t>
            </a:r>
          </a:p>
          <a:p>
            <a:pPr marL="201168" lvl="1" indent="0">
              <a:buNone/>
            </a:pPr>
            <a:endParaRPr lang="sk-SK" sz="9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201168" lvl="1" indent="0">
              <a:buNone/>
            </a:pPr>
            <a:endParaRPr lang="sk-SK" sz="1200" u="sng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201168" lvl="1" indent="0" algn="ctr">
              <a:buNone/>
            </a:pPr>
            <a:r>
              <a:rPr lang="sk-SK" sz="2000" u="sng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Uplatniteľnosť </a:t>
            </a:r>
            <a:r>
              <a:rPr lang="sk-SK" sz="2000" u="sng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GDPR: od 25. mája 2018</a:t>
            </a:r>
          </a:p>
          <a:p>
            <a:pPr lvl="1">
              <a:buFont typeface="Arial" charset="0"/>
              <a:buChar char="•"/>
            </a:pP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5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4197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Dôležité zmeny podľa GDPR</a:t>
            </a:r>
            <a:endParaRPr lang="sk-SK" sz="3200" b="1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08" y="1975757"/>
            <a:ext cx="9908771" cy="4341915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Pôsobnosť (dosah) </a:t>
            </a: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GDPR </a:t>
            </a: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dodržovanie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pravidiel mimo členských štátov</a:t>
            </a:r>
          </a:p>
          <a:p>
            <a:pPr lvl="1">
              <a:buFont typeface="Arial" charset="0"/>
              <a:buChar char="•"/>
            </a:pPr>
            <a:endParaRPr lang="sk-SK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Základné pojmy </a:t>
            </a: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osobné údaje a osobitná kategória osobných údajov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účel </a:t>
            </a:r>
            <a:r>
              <a:rPr lang="sk-SK" sz="1600" dirty="0" err="1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vs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. informačný systém osobných údajov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právny základ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a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zákonnosť spracúvania 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zlučiteľnosť účelov,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použitie údajov na ďalšie spracúvanie za stanovených podmienok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doplnenie nových pojmov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Fotografia ako osobitná kategória osobných údajov ... áno či nie?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zmena v prospech prevádzkovateľov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1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25978" y="537621"/>
            <a:ext cx="9753600" cy="6135713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Súhlas dotknutej osoby a požiadavky na jeho platnosť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„</a:t>
            </a:r>
            <a:r>
              <a:rPr lang="sk-SK" sz="1600" dirty="0" err="1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unambiguous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“ (jednoznačný) súhlas </a:t>
            </a:r>
            <a:r>
              <a:rPr lang="sk-SK" sz="1600" dirty="0" err="1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vs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. „</a:t>
            </a:r>
            <a:r>
              <a:rPr lang="sk-SK" sz="1600" dirty="0" err="1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explicit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“ (výslovný) súhlas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forma súhlasu nie je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rozhodujúca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požiadavka na osobitné vyjadrenie súhlasu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vopred označené políčko súhlasu je porušením GDPR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s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úhlas dieťaťa v súvislosti so službami informačnej spoločnosti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Marketingové aktivity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priamy marketing, ako oprávnený záujem prevádzkovateľa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prečo nie? ale bude to aj také jednoduché ...? 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zmena </a:t>
            </a:r>
            <a:r>
              <a:rPr lang="sk-SK" sz="1600" dirty="0" err="1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e-privacy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smernice (zákona o elektronických komunikáciách), pripravuje sa nové európske nariadenie</a:t>
            </a:r>
          </a:p>
          <a:p>
            <a:pPr lvl="2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4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Bezpečnosť nadovšetko a prísnejšia zodpovednosť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ochrana by design a by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default 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dôraz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na prvky ochrany, ako </a:t>
            </a:r>
            <a:r>
              <a:rPr lang="sk-SK" sz="1600" dirty="0" err="1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pseudonymizácia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 a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šifrovanie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živý cyklus, nielen jednorazová záležitosť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vysoké sankcie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  <p:pic>
        <p:nvPicPr>
          <p:cNvPr id="4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771" y="537621"/>
            <a:ext cx="2754086" cy="258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09650" y="742950"/>
            <a:ext cx="9753600" cy="5745717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Posilnenie práv dotknutých osôb</a:t>
            </a: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nové práva: najmä právo na prenosnosť, likvidácia osobných údajov a právo </a:t>
            </a:r>
          </a:p>
          <a:p>
            <a:pPr marL="384048" lvl="2" indent="0">
              <a:buNone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  na výmaz (právo byť zabudnutý)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precizovanie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existujúcich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práv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vymožiteľnosť</a:t>
            </a:r>
          </a:p>
          <a:p>
            <a:pPr lvl="2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Vzťah prevádzkovateľ - sprostredkovateľ</a:t>
            </a: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zmluva alebo iný právny akt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zmena náležitosti zmluvy (iné právneho aktu) oproti terajšej úprave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písomná povaha vzájomného vzťahu, vrátane elektronickej podoby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pomoc prevádzkovateľovi zabezpečiť plnenie povinností a pri výkone práv dotknutých osôb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audit / kontrola zo strany prevádzkovateľa</a:t>
            </a:r>
          </a:p>
          <a:p>
            <a:pPr lvl="2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Záznamy o spracovateľských činnostiach </a:t>
            </a:r>
          </a:p>
          <a:p>
            <a:pPr lvl="1">
              <a:buFont typeface="Arial" charset="0"/>
              <a:buChar char="•"/>
            </a:pP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Posúdenie vplyvu na ochranu osobných údajov, predchádzajúca konzultácia</a:t>
            </a:r>
          </a:p>
          <a:p>
            <a:pPr lvl="1">
              <a:buFont typeface="Arial" charset="0"/>
              <a:buChar char="•"/>
            </a:pPr>
            <a:endParaRPr lang="sk-SK" sz="20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300" y="190500"/>
            <a:ext cx="2933700" cy="312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4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09649" y="742950"/>
            <a:ext cx="10387693" cy="5745718"/>
          </a:xfrm>
        </p:spPr>
        <p:txBody>
          <a:bodyPr>
            <a:normAutofit/>
          </a:bodyPr>
          <a:lstStyle/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Oznámenie porušenia ochrany (bezpečnosti) osobných údajov </a:t>
            </a: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úradu na ochranu osobných údajov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dotknutej osobe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Zodpovedná </a:t>
            </a:r>
            <a:r>
              <a:rPr lang="sk-SK" sz="20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osoba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povinnosť mať zodpovednú osobu pri vybraných spracovateľských činnostiach</a:t>
            </a: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odbornosť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zodpovednej osoby </a:t>
            </a:r>
            <a:r>
              <a:rPr lang="sk-SK" sz="1600" dirty="0" err="1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vs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. skúška podľa zákona č. 122/2013 Z. z.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posilnenie postavenia zodpovednej osoby a podpora zo strany prevádzkovateľa </a:t>
            </a: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/ </a:t>
            </a: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sprostredkovateľa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náklady na plnenie úloh zodpovednej osoby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náklady na udržiavanie odborných znalostí zodpovednej osoby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externá osoba na základe zmluvy o poskytovaní služieb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kontakt s dotknutými osobami</a:t>
            </a:r>
          </a:p>
          <a:p>
            <a:pPr lvl="1">
              <a:buFont typeface="Arial" charset="0"/>
              <a:buChar char="•"/>
            </a:pPr>
            <a:endParaRPr lang="sk-SK" sz="20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Ďalšie pravidlá podľa GDPR na báze dobrovoľnosti</a:t>
            </a:r>
            <a:endParaRPr lang="sk-SK" sz="16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certifikácia </a:t>
            </a:r>
            <a:endParaRPr lang="sk-SK" sz="1600" dirty="0" smtClean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kódexy správania</a:t>
            </a: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endParaRPr lang="sk-SK" sz="1600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3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chemeClr val="bg1"/>
            </a:gs>
            <a:gs pos="100000">
              <a:schemeClr val="accent5">
                <a:lumMod val="45000"/>
                <a:lumOff val="55000"/>
              </a:schemeClr>
            </a:gs>
            <a:gs pos="100000">
              <a:srgbClr val="C7D5ED"/>
            </a:gs>
            <a:gs pos="98000">
              <a:srgbClr val="C7D5ED"/>
            </a:gs>
            <a:gs pos="92000">
              <a:srgbClr val="C6D4ED"/>
            </a:gs>
            <a:gs pos="99000">
              <a:srgbClr val="C5D3ED"/>
            </a:gs>
            <a:gs pos="100000">
              <a:srgbClr val="C2D1EC"/>
            </a:gs>
            <a:gs pos="100000">
              <a:srgbClr val="BDCDEA"/>
            </a:gs>
            <a:gs pos="100000">
              <a:schemeClr val="accent5">
                <a:lumMod val="41000"/>
                <a:lumOff val="59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4197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 smtClean="0">
                <a:solidFill>
                  <a:schemeClr val="accent3"/>
                </a:solidFill>
                <a:latin typeface="Futura Medium" charset="0"/>
                <a:ea typeface="Futura Medium" charset="0"/>
                <a:cs typeface="Futura Medium" charset="0"/>
              </a:rPr>
              <a:t>Prehľad povinností dnes a zajtra </a:t>
            </a:r>
            <a:endParaRPr lang="sk-SK" sz="3200" b="1" dirty="0">
              <a:solidFill>
                <a:schemeClr val="accent3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08" y="2147453"/>
            <a:ext cx="9908771" cy="4170219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sk-SK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Súlad </a:t>
            </a:r>
            <a:r>
              <a:rPr lang="sk-SK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s </a:t>
            </a:r>
            <a:r>
              <a:rPr lang="sk-SK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legislatívou</a:t>
            </a:r>
          </a:p>
          <a:p>
            <a:pPr marL="578358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sk-SK" sz="1600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súlad so zákonom č. 122/2013 Z. z. už dnes</a:t>
            </a:r>
          </a:p>
          <a:p>
            <a:pPr marL="578358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sk-SK" sz="1600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súlad s GDPR od 25.mája 2018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sk-SK" sz="18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sk-SK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Prevádzkovateľ môže spracúvať osobné údaje na viaceré účely, v závislosti od predmetu činnosti a pôsobnosti osobitných zákonov</a:t>
            </a:r>
          </a:p>
          <a:p>
            <a:pPr lvl="1">
              <a:buFont typeface="Arial" charset="0"/>
              <a:buChar char="•"/>
            </a:pPr>
            <a:endParaRPr lang="sk-SK" sz="2000" dirty="0" smtClean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Zodpovednosť a </a:t>
            </a:r>
            <a:r>
              <a:rPr lang="sk-SK" sz="2000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jej preukázateľnosť </a:t>
            </a:r>
            <a:endParaRPr lang="sk-SK" sz="2000" dirty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2">
              <a:buFont typeface="Arial" charset="0"/>
              <a:buChar char="•"/>
            </a:pPr>
            <a:r>
              <a:rPr lang="sk-SK" sz="1600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nastavenie procesov a postupov / opatrenia na spracúvanie osobných údajov v súlade s legislatívou</a:t>
            </a:r>
          </a:p>
          <a:p>
            <a:pPr lvl="2">
              <a:buFont typeface="Arial" charset="0"/>
              <a:buChar char="•"/>
            </a:pPr>
            <a:r>
              <a:rPr lang="sk-SK" sz="1600" dirty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d</a:t>
            </a:r>
            <a:r>
              <a:rPr lang="sk-SK" sz="1600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okumentácia ochrany osobných údajov</a:t>
            </a:r>
          </a:p>
          <a:p>
            <a:pPr lvl="1">
              <a:buFont typeface="Arial" charset="0"/>
              <a:buChar char="•"/>
            </a:pPr>
            <a:endParaRPr lang="sk-SK" sz="2000" dirty="0">
              <a:solidFill>
                <a:srgbClr val="002060"/>
              </a:solidFill>
              <a:latin typeface="Futura Medium" charset="0"/>
              <a:ea typeface="Futura Medium" charset="0"/>
              <a:cs typeface="Futura Medium" charset="0"/>
            </a:endParaRPr>
          </a:p>
          <a:p>
            <a:pPr lvl="1">
              <a:buFont typeface="Arial" charset="0"/>
              <a:buChar char="•"/>
            </a:pPr>
            <a:r>
              <a:rPr lang="sk-SK" sz="2000" dirty="0" smtClean="0">
                <a:solidFill>
                  <a:srgbClr val="002060"/>
                </a:solidFill>
                <a:latin typeface="Futura Medium" charset="0"/>
                <a:ea typeface="Futura Medium" charset="0"/>
                <a:cs typeface="Futura Medium" charset="0"/>
              </a:rPr>
              <a:t>Všeobecný prehlaď povinností dnes a zajtra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1802" y="6488668"/>
            <a:ext cx="3509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D579"/>
                </a:solidFill>
              </a:rPr>
              <a:t>Nezávislý inštitút ochrany súkromia</a:t>
            </a:r>
            <a:endParaRPr lang="sk-SK" dirty="0">
              <a:solidFill>
                <a:srgbClr val="FFD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1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7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252C61"/>
      </a:accent2>
      <a:accent3>
        <a:srgbClr val="1A256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4559</TotalTime>
  <Words>1535</Words>
  <Application>Microsoft Macintosh PowerPoint</Application>
  <PresentationFormat>Širokouhlá</PresentationFormat>
  <Paragraphs>406</Paragraphs>
  <Slides>19</Slides>
  <Notes>19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5" baseType="lpstr">
      <vt:lpstr>Calibri</vt:lpstr>
      <vt:lpstr>Calibri Light</vt:lpstr>
      <vt:lpstr>Futura Medium</vt:lpstr>
      <vt:lpstr>Mangal</vt:lpstr>
      <vt:lpstr>Arial</vt:lpstr>
      <vt:lpstr>Retrospect</vt:lpstr>
      <vt:lpstr>GDPR – nové pravidlá  o ochrane osobných údajov</vt:lpstr>
      <vt:lpstr>GDPR: zoznámte sa</vt:lpstr>
      <vt:lpstr>Prezentácia programu PowerPoint</vt:lpstr>
      <vt:lpstr>Prezentácia programu PowerPoint</vt:lpstr>
      <vt:lpstr>Dôležité zmeny podľa GDPR</vt:lpstr>
      <vt:lpstr>Prezentácia programu PowerPoint</vt:lpstr>
      <vt:lpstr>Prezentácia programu PowerPoint</vt:lpstr>
      <vt:lpstr>Prezentácia programu PowerPoint</vt:lpstr>
      <vt:lpstr>Prehľad povinností dnes a zajtra </vt:lpstr>
      <vt:lpstr>Prezentácia programu PowerPoint</vt:lpstr>
      <vt:lpstr>Prezentácia programu PowerPoint</vt:lpstr>
      <vt:lpstr>Prezentácia programu PowerPoint</vt:lpstr>
      <vt:lpstr>Prezentácia programu PowerPoint</vt:lpstr>
      <vt:lpstr>Prínosy a dopady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Zmeny v názoroch, prínosy a dopady nariadenia</dc:title>
  <dc:creator>Zuzana Valkova</dc:creator>
  <cp:lastModifiedBy>Zuzana Valkova</cp:lastModifiedBy>
  <cp:revision>288</cp:revision>
  <cp:lastPrinted>2017-11-05T09:05:24Z</cp:lastPrinted>
  <dcterms:created xsi:type="dcterms:W3CDTF">2016-09-13T06:57:40Z</dcterms:created>
  <dcterms:modified xsi:type="dcterms:W3CDTF">2017-11-08T09:44:40Z</dcterms:modified>
</cp:coreProperties>
</file>