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07" r:id="rId1"/>
    <p:sldMasterId id="2147484131" r:id="rId2"/>
    <p:sldMasterId id="2147484119" r:id="rId3"/>
  </p:sldMasterIdLst>
  <p:notesMasterIdLst>
    <p:notesMasterId r:id="rId21"/>
  </p:notesMasterIdLst>
  <p:handoutMasterIdLst>
    <p:handoutMasterId r:id="rId22"/>
  </p:handoutMasterIdLst>
  <p:sldIdLst>
    <p:sldId id="313" r:id="rId4"/>
    <p:sldId id="314" r:id="rId5"/>
    <p:sldId id="316" r:id="rId6"/>
    <p:sldId id="318" r:id="rId7"/>
    <p:sldId id="336" r:id="rId8"/>
    <p:sldId id="337" r:id="rId9"/>
    <p:sldId id="320" r:id="rId10"/>
    <p:sldId id="338" r:id="rId11"/>
    <p:sldId id="340" r:id="rId12"/>
    <p:sldId id="341" r:id="rId13"/>
    <p:sldId id="327" r:id="rId14"/>
    <p:sldId id="342" r:id="rId15"/>
    <p:sldId id="324" r:id="rId16"/>
    <p:sldId id="330" r:id="rId17"/>
    <p:sldId id="329" r:id="rId18"/>
    <p:sldId id="331" r:id="rId19"/>
    <p:sldId id="335" r:id="rId20"/>
  </p:sldIdLst>
  <p:sldSz cx="9144000" cy="6858000" type="screen4x3"/>
  <p:notesSz cx="6797675" cy="9928225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>
        <p:scale>
          <a:sx n="75" d="100"/>
          <a:sy n="75" d="100"/>
        </p:scale>
        <p:origin x="-1482" y="-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sk-SK" altLang="sk-SK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6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r>
              <a:rPr lang="sk-SK" altLang="sk-SK"/>
              <a:t>Bratislava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30091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sk-SK" altLang="sk-SK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6" y="9430091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67447EA-93CC-49E3-99D2-41CB679A1763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080847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sk-SK" altLang="sk-SK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6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r>
              <a:rPr lang="sk-SK" altLang="sk-SK"/>
              <a:t>Bratislava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štýly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30091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sk-SK" altLang="sk-SK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6" y="9430091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1098E6D-77B1-488F-8AA2-5DC31ED2CA44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723218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922299-0DAC-442E-BB39-1301F394BD28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B70A2-078C-43FD-AE9A-3BA48304F2B5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825F-A939-4A79-ACF8-7606DAD9B9D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B70A2-078C-43FD-AE9A-3BA48304F2B5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825F-A939-4A79-ACF8-7606DAD9B9D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B70A2-078C-43FD-AE9A-3BA48304F2B5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825F-A939-4A79-ACF8-7606DAD9B9D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B70A2-078C-43FD-AE9A-3BA48304F2B5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825F-A939-4A79-ACF8-7606DAD9B9D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B70A2-078C-43FD-AE9A-3BA48304F2B5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825F-A939-4A79-ACF8-7606DAD9B9D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B70A2-078C-43FD-AE9A-3BA48304F2B5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825F-A939-4A79-ACF8-7606DAD9B9D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B70A2-078C-43FD-AE9A-3BA48304F2B5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825F-A939-4A79-ACF8-7606DAD9B9D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B70A2-078C-43FD-AE9A-3BA48304F2B5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825F-A939-4A79-ACF8-7606DAD9B9D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DEB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1100"/>
            <a:ext cx="8229600" cy="4945063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B70A2-078C-43FD-AE9A-3BA48304F2B5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825F-A939-4A79-ACF8-7606DAD9B9D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B70A2-078C-43FD-AE9A-3BA48304F2B5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825F-A939-4A79-ACF8-7606DAD9B9D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B70A2-078C-43FD-AE9A-3BA48304F2B5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2825F-A939-4A79-ACF8-7606DAD9B9D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B7-30FA-4860-AA21-7597EBC43CC1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5BC-CB4D-403D-86F8-10FBAC0978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B7-30FA-4860-AA21-7597EBC43CC1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5BC-CB4D-403D-86F8-10FBAC0978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B7-30FA-4860-AA21-7597EBC43CC1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5BC-CB4D-403D-86F8-10FBAC0978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B7-30FA-4860-AA21-7597EBC43CC1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5BC-CB4D-403D-86F8-10FBAC0978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B7-30FA-4860-AA21-7597EBC43CC1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5BC-CB4D-403D-86F8-10FBAC0978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B7-30FA-4860-AA21-7597EBC43CC1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5BC-CB4D-403D-86F8-10FBAC0978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B7-30FA-4860-AA21-7597EBC43CC1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5BC-CB4D-403D-86F8-10FBAC0978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B7-30FA-4860-AA21-7597EBC43CC1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5BC-CB4D-403D-86F8-10FBAC0978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B7-30FA-4860-AA21-7597EBC43CC1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5BC-CB4D-403D-86F8-10FBAC0978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B7-30FA-4860-AA21-7597EBC43CC1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5BC-CB4D-403D-86F8-10FBAC0978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BBB7-30FA-4860-AA21-7597EBC43CC1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35BC-CB4D-403D-86F8-10FBAC0978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79400" y="6343650"/>
            <a:ext cx="4599977" cy="24006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sk-SK" sz="1200" dirty="0" smtClean="0">
                <a:solidFill>
                  <a:schemeClr val="tx1"/>
                </a:solidFill>
                <a:latin typeface="Verdana" pitchFamily="34" charset="0"/>
              </a:rPr>
              <a:t>Aktuálne otázky legislatívy v oblasti ochrany spotrebiteľa</a:t>
            </a:r>
            <a:endParaRPr lang="en-US" sz="1200" dirty="0">
              <a:solidFill>
                <a:schemeClr val="tx1"/>
              </a:solidFill>
              <a:latin typeface="Verdana" pitchFamily="34" charset="0"/>
            </a:endParaRPr>
          </a:p>
        </p:txBody>
      </p:sp>
      <p:cxnSp>
        <p:nvCxnSpPr>
          <p:cNvPr id="1027" name="Straight Connector 12"/>
          <p:cNvCxnSpPr>
            <a:cxnSpLocks noChangeShapeType="1"/>
          </p:cNvCxnSpPr>
          <p:nvPr userDrawn="1"/>
        </p:nvCxnSpPr>
        <p:spPr bwMode="auto">
          <a:xfrm>
            <a:off x="279400" y="6692900"/>
            <a:ext cx="85979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" name="Text Box 3"/>
          <p:cNvSpPr txBox="1">
            <a:spLocks noChangeArrowheads="1"/>
          </p:cNvSpPr>
          <p:nvPr userDrawn="1"/>
        </p:nvSpPr>
        <p:spPr bwMode="auto">
          <a:xfrm>
            <a:off x="5214942" y="6357958"/>
            <a:ext cx="2994025" cy="19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bIns="0">
            <a:spAutoFit/>
          </a:bodyPr>
          <a:lstStyle/>
          <a:p>
            <a:pPr defTabSz="400050">
              <a:lnSpc>
                <a:spcPct val="105000"/>
              </a:lnSpc>
              <a:tabLst>
                <a:tab pos="114300" algn="ctr"/>
              </a:tabLst>
              <a:defRPr/>
            </a:pPr>
            <a:r>
              <a:rPr lang="sk-SK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fld id="{DBF7896C-ACE9-4C66-AA1E-B2F61A0CA11A}" type="slidenum">
              <a:rPr lang="en-US"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400050">
                <a:lnSpc>
                  <a:spcPct val="105000"/>
                </a:lnSpc>
                <a:tabLst>
                  <a:tab pos="114300" algn="ctr"/>
                </a:tabLst>
                <a:defRPr/>
              </a:pPr>
              <a:t>‹#›</a:t>
            </a:fld>
            <a:r>
              <a:rPr lang="sk-SK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  </a:t>
            </a:r>
            <a:r>
              <a:rPr lang="sk-SK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</a:t>
            </a:r>
            <a:r>
              <a:rPr lang="en-US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sk-SK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.201</a:t>
            </a:r>
            <a:r>
              <a:rPr lang="sk-SK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endParaRPr lang="en-US" sz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029" name="Straight Connector 14"/>
          <p:cNvCxnSpPr>
            <a:cxnSpLocks noChangeShapeType="1"/>
          </p:cNvCxnSpPr>
          <p:nvPr userDrawn="1"/>
        </p:nvCxnSpPr>
        <p:spPr bwMode="auto">
          <a:xfrm>
            <a:off x="279400" y="1016000"/>
            <a:ext cx="85979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10" name="Obrázok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148" y="5939182"/>
            <a:ext cx="952500" cy="656895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  <p:sldLayoutId id="214748411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B70A2-078C-43FD-AE9A-3BA48304F2B5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2825F-A939-4A79-ACF8-7606DAD9B9D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8BBB7-30FA-4860-AA21-7597EBC43CC1}" type="datetimeFigureOut">
              <a:rPr lang="sk-SK" smtClean="0"/>
              <a:pPr/>
              <a:t>24. 4. 2014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035BC-CB4D-403D-86F8-10FBAC0978E9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0" r:id="rId1"/>
    <p:sldLayoutId id="2147484121" r:id="rId2"/>
    <p:sldLayoutId id="2147484122" r:id="rId3"/>
    <p:sldLayoutId id="2147484123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ChangeArrowheads="1"/>
          </p:cNvSpPr>
          <p:nvPr/>
        </p:nvSpPr>
        <p:spPr bwMode="auto">
          <a:xfrm>
            <a:off x="0" y="3924300"/>
            <a:ext cx="9144000" cy="135255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5362" name="Rectangle 6"/>
          <p:cNvSpPr>
            <a:spLocks noChangeArrowheads="1"/>
          </p:cNvSpPr>
          <p:nvPr/>
        </p:nvSpPr>
        <p:spPr bwMode="auto">
          <a:xfrm>
            <a:off x="0" y="1533525"/>
            <a:ext cx="9144000" cy="2398713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5" name="Rectangle 108"/>
          <p:cNvSpPr txBox="1">
            <a:spLocks noChangeArrowheads="1"/>
          </p:cNvSpPr>
          <p:nvPr/>
        </p:nvSpPr>
        <p:spPr>
          <a:xfrm>
            <a:off x="3182938" y="1222375"/>
            <a:ext cx="5961062" cy="2587625"/>
          </a:xfrm>
          <a:prstGeom prst="rect">
            <a:avLst/>
          </a:prstGeom>
          <a:effectLst/>
        </p:spPr>
        <p:txBody>
          <a:bodyPr anchor="b"/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sk-SK" sz="3200" kern="0" dirty="0" smtClean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rPr>
              <a:t>Aktuálne otázky legislatívy v oblasti ochrany spotrebiteľa</a:t>
            </a:r>
            <a:endParaRPr lang="en-US" sz="3200" kern="0" dirty="0">
              <a:solidFill>
                <a:schemeClr val="tx1"/>
              </a:solidFill>
              <a:latin typeface="Verdana" pitchFamily="34" charset="0"/>
              <a:ea typeface="+mj-ea"/>
              <a:cs typeface="+mj-cs"/>
            </a:endParaRP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800" kern="0" dirty="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6" name="Rectangle 109"/>
          <p:cNvSpPr txBox="1">
            <a:spLocks noChangeArrowheads="1"/>
          </p:cNvSpPr>
          <p:nvPr/>
        </p:nvSpPr>
        <p:spPr>
          <a:xfrm>
            <a:off x="3182938" y="4157663"/>
            <a:ext cx="5716587" cy="1230312"/>
          </a:xfrm>
          <a:prstGeom prst="rect">
            <a:avLst/>
          </a:prstGeom>
          <a:effectLst/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kern="0" dirty="0">
              <a:solidFill>
                <a:schemeClr val="bg1"/>
              </a:solidFill>
              <a:latin typeface="Verdana" pitchFamily="34" charset="0"/>
              <a:cs typeface="+mn-cs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kern="0" dirty="0">
              <a:solidFill>
                <a:schemeClr val="bg1"/>
              </a:solidFill>
              <a:latin typeface="Verdana" pitchFamily="34" charset="0"/>
              <a:cs typeface="+mn-cs"/>
            </a:endParaRPr>
          </a:p>
        </p:txBody>
      </p:sp>
      <p:pic>
        <p:nvPicPr>
          <p:cNvPr id="15365" name="Picture 2" descr="C:\Users\linderm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125" y="1931988"/>
            <a:ext cx="19145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09"/>
          <p:cNvSpPr txBox="1">
            <a:spLocks noChangeArrowheads="1"/>
          </p:cNvSpPr>
          <p:nvPr/>
        </p:nvSpPr>
        <p:spPr>
          <a:xfrm>
            <a:off x="3182938" y="4071942"/>
            <a:ext cx="5716587" cy="1428760"/>
          </a:xfrm>
          <a:prstGeom prst="rect">
            <a:avLst/>
          </a:prstGeom>
          <a:effectLst/>
        </p:spPr>
        <p:txBody>
          <a:bodyPr/>
          <a:lstStyle/>
          <a:p>
            <a:pPr algn="r">
              <a:lnSpc>
                <a:spcPct val="90000"/>
              </a:lnSpc>
              <a:defRPr/>
            </a:pPr>
            <a:r>
              <a:rPr lang="sk-SK" altLang="sk-SK" sz="1400" b="1" dirty="0">
                <a:solidFill>
                  <a:schemeClr val="bg1"/>
                </a:solidFill>
              </a:rPr>
              <a:t>Ivana </a:t>
            </a:r>
            <a:r>
              <a:rPr lang="sk-SK" altLang="sk-SK" sz="1400" b="1" dirty="0" err="1">
                <a:solidFill>
                  <a:schemeClr val="bg1"/>
                </a:solidFill>
              </a:rPr>
              <a:t>Kopčanová</a:t>
            </a:r>
            <a:endParaRPr lang="sk-SK" altLang="sk-SK" sz="1400" b="1" dirty="0">
              <a:solidFill>
                <a:schemeClr val="bg1"/>
              </a:solidFill>
            </a:endParaRPr>
          </a:p>
          <a:p>
            <a:pPr algn="r">
              <a:lnSpc>
                <a:spcPct val="90000"/>
              </a:lnSpc>
              <a:defRPr/>
            </a:pPr>
            <a:endParaRPr lang="sk-SK" altLang="sk-SK" sz="1400" dirty="0">
              <a:solidFill>
                <a:schemeClr val="bg1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sk-SK" altLang="sk-SK" sz="1400" dirty="0">
                <a:solidFill>
                  <a:schemeClr val="bg1"/>
                </a:solidFill>
              </a:rPr>
              <a:t>Ministerstvo hospodárstva Slovenskej republiky</a:t>
            </a:r>
          </a:p>
          <a:p>
            <a:pPr algn="r">
              <a:lnSpc>
                <a:spcPct val="90000"/>
              </a:lnSpc>
              <a:defRPr/>
            </a:pPr>
            <a:r>
              <a:rPr lang="sk-SK" altLang="sk-SK" sz="1400" dirty="0" smtClean="0">
                <a:solidFill>
                  <a:schemeClr val="bg1"/>
                </a:solidFill>
              </a:rPr>
              <a:t>Odbor </a:t>
            </a:r>
            <a:r>
              <a:rPr lang="sk-SK" altLang="sk-SK" sz="1400" dirty="0">
                <a:solidFill>
                  <a:schemeClr val="bg1"/>
                </a:solidFill>
              </a:rPr>
              <a:t>ochrany spotrebiteľa a vnútorného trhu</a:t>
            </a:r>
          </a:p>
          <a:p>
            <a:pPr algn="r">
              <a:lnSpc>
                <a:spcPct val="90000"/>
              </a:lnSpc>
              <a:defRPr/>
            </a:pPr>
            <a:r>
              <a:rPr lang="sk-SK" altLang="sk-SK" sz="1400" dirty="0">
                <a:solidFill>
                  <a:schemeClr val="bg1"/>
                </a:solidFill>
              </a:rPr>
              <a:t>Bratislava, </a:t>
            </a:r>
            <a:r>
              <a:rPr lang="sk-SK" altLang="sk-SK" sz="1400" dirty="0" smtClean="0">
                <a:solidFill>
                  <a:schemeClr val="bg1"/>
                </a:solidFill>
              </a:rPr>
              <a:t>24.4.2014</a:t>
            </a:r>
            <a:endParaRPr lang="sk-SK" altLang="sk-SK" sz="1400" dirty="0">
              <a:solidFill>
                <a:schemeClr val="bg1"/>
              </a:solidFill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kern="0" dirty="0">
              <a:solidFill>
                <a:schemeClr val="bg1"/>
              </a:solidFill>
              <a:latin typeface="Verdana" pitchFamily="34" charset="0"/>
              <a:cs typeface="+mn-cs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kern="0" dirty="0">
              <a:solidFill>
                <a:schemeClr val="bg1"/>
              </a:solidFill>
              <a:latin typeface="Verdana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Zákon č. 102/2014 Z. z.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sk-SK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9 – povinnosti predávajúceho pri odstúpení </a:t>
            </a:r>
          </a:p>
          <a:p>
            <a:pPr>
              <a:buNone/>
            </a:pPr>
            <a:endParaRPr lang="sk-SK" sz="200" dirty="0"/>
          </a:p>
          <a:p>
            <a:pPr>
              <a:buFontTx/>
              <a:buChar char="-"/>
            </a:pPr>
            <a:endParaRPr lang="sk-SK" sz="200" dirty="0"/>
          </a:p>
          <a:p>
            <a:pPr lvl="1"/>
            <a:r>
              <a:rPr lang="sk-SK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Najneskôr do 14 dní </a:t>
            </a:r>
            <a:r>
              <a:rPr lang="sk-SK" sz="1800" dirty="0"/>
              <a:t>odo dňa doručenia oznámenia o odstúpení </a:t>
            </a:r>
            <a:r>
              <a:rPr lang="sk-SK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vrátiť spotrebiteľovi všetky platby</a:t>
            </a:r>
            <a:r>
              <a:rPr lang="sk-SK" sz="1800" dirty="0"/>
              <a:t>, ktoré od neho prijal vrátane nákladov na dopravu, poštovné a iných nákladov a poplatkov</a:t>
            </a:r>
          </a:p>
          <a:p>
            <a:pPr lvl="1"/>
            <a:r>
              <a:rPr lang="sk-SK" sz="1800" dirty="0"/>
              <a:t>Len náklady na najlacnejší ponúkaný spôsob doručenia!</a:t>
            </a:r>
          </a:p>
          <a:p>
            <a:pPr lvl="1"/>
            <a:r>
              <a:rPr lang="sk-SK" sz="1800" dirty="0"/>
              <a:t>Náklady na vrátenie tovaru </a:t>
            </a:r>
            <a:r>
              <a:rPr lang="sk-SK" sz="1800" dirty="0" smtClean="0"/>
              <a:t>späť predávajúcemu </a:t>
            </a:r>
            <a:r>
              <a:rPr lang="sk-SK" sz="1800" dirty="0"/>
              <a:t>znáša spotrebiteľ</a:t>
            </a:r>
          </a:p>
          <a:p>
            <a:pPr lvl="1"/>
            <a:endParaRPr lang="sk-SK" sz="800" dirty="0" smtClean="0"/>
          </a:p>
          <a:p>
            <a:pPr lvl="1"/>
            <a:endParaRPr lang="sk-SK" sz="800" dirty="0" smtClean="0"/>
          </a:p>
          <a:p>
            <a:pPr lvl="1"/>
            <a:r>
              <a:rPr lang="sk-SK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Povinnosť </a:t>
            </a:r>
            <a:r>
              <a:rPr lang="sk-SK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spotrebiteľa vrátiť tovar predávajúcemu do     14 dní </a:t>
            </a:r>
            <a:r>
              <a:rPr lang="sk-SK" sz="1800" dirty="0"/>
              <a:t>odo dňa odstúpenia od zmluvy</a:t>
            </a:r>
            <a:endParaRPr lang="sk-SK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sk-SK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Retenčné právo </a:t>
            </a:r>
            <a:r>
              <a:rPr lang="sk-SK" sz="1800" dirty="0"/>
              <a:t>predávajúceho</a:t>
            </a:r>
          </a:p>
          <a:p>
            <a:pPr lvl="1"/>
            <a:r>
              <a:rPr lang="sk-SK" sz="1800" dirty="0"/>
              <a:t>Odstúpenie od zmluvy nemôže mať za následok žiadne </a:t>
            </a:r>
            <a:r>
              <a:rPr lang="sk-SK" sz="1800" dirty="0" smtClean="0"/>
              <a:t>iné náklady alebo </a:t>
            </a:r>
            <a:r>
              <a:rPr lang="sk-SK" sz="1800" dirty="0"/>
              <a:t>sankcie pre spotrebiteľa</a:t>
            </a:r>
          </a:p>
          <a:p>
            <a:pPr>
              <a:buFontTx/>
              <a:buChar char="-"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200" dirty="0" smtClean="0"/>
          </a:p>
          <a:p>
            <a:pPr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6963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Zákon č. 102/2014 Z. z.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sk-SK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Novela Občianskeho zákonníka</a:t>
            </a:r>
          </a:p>
          <a:p>
            <a:pPr>
              <a:buNone/>
            </a:pPr>
            <a:endParaRPr lang="sk-SK" sz="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Nové neprijateľné zmluvné podmienky:</a:t>
            </a:r>
          </a:p>
          <a:p>
            <a:pPr>
              <a:buNone/>
            </a:pPr>
            <a:endParaRPr lang="sk-SK" sz="800" dirty="0" smtClean="0"/>
          </a:p>
          <a:p>
            <a:pPr lvl="1">
              <a:buNone/>
            </a:pPr>
            <a:r>
              <a:rPr lang="sk-SK" sz="1400" i="1" dirty="0" smtClean="0"/>
              <a:t>s</a:t>
            </a:r>
            <a:r>
              <a:rPr lang="sk-SK" sz="1400" i="1" dirty="0"/>
              <a:t>) požadujú, aby spotrebiteľ poskytol zabezpečenie splnenia svojho záväzku v hodnote neprimerane vyššej ako je výška jeho záväzku vyplývajúca zo spotrebiteľskej zmluvy v čase uzavretia dohody o zabezpečení splnenia záväzku spotrebiteľa</a:t>
            </a:r>
            <a:r>
              <a:rPr lang="sk-SK" sz="1400" i="1" dirty="0" smtClean="0"/>
              <a:t>,</a:t>
            </a:r>
          </a:p>
          <a:p>
            <a:pPr lvl="1">
              <a:buNone/>
            </a:pPr>
            <a:endParaRPr lang="sk-SK" sz="400" i="1" dirty="0"/>
          </a:p>
          <a:p>
            <a:pPr lvl="1">
              <a:buNone/>
            </a:pPr>
            <a:r>
              <a:rPr lang="sk-SK" sz="1400" i="1" dirty="0"/>
              <a:t>t) požadujú od spotrebiteľa plnenie za službu, ktorej poskytnutie dodávateľom v prevažnej miere nesleduje záujmy spotrebiteľa</a:t>
            </a:r>
            <a:r>
              <a:rPr lang="sk-SK" sz="1400" i="1" dirty="0" smtClean="0"/>
              <a:t>,</a:t>
            </a:r>
          </a:p>
          <a:p>
            <a:pPr lvl="1">
              <a:buNone/>
            </a:pPr>
            <a:endParaRPr lang="sk-SK" sz="400" i="1" dirty="0"/>
          </a:p>
          <a:p>
            <a:pPr lvl="1">
              <a:buNone/>
            </a:pPr>
            <a:r>
              <a:rPr lang="sk-SK" sz="1400" i="1" dirty="0"/>
              <a:t>u) požadujú od spotrebiteľa, aby bol neprimerane dlho viazaný zmluvou aj keď pri uzavieraní zmluvy bolo zrejmé, že predmet zmluvy možno dosiahnuť v podstatne kratšom čase</a:t>
            </a:r>
            <a:r>
              <a:rPr lang="sk-SK" sz="1400" i="1" dirty="0" smtClean="0"/>
              <a:t>,</a:t>
            </a:r>
          </a:p>
          <a:p>
            <a:pPr lvl="1">
              <a:buNone/>
            </a:pPr>
            <a:endParaRPr lang="sk-SK" sz="400" i="1" dirty="0"/>
          </a:p>
          <a:p>
            <a:pPr lvl="1">
              <a:buNone/>
            </a:pPr>
            <a:r>
              <a:rPr lang="sk-SK" sz="1400" i="1" dirty="0"/>
              <a:t>v) požadujú od spotrebiteľa uhradenie plnení, o ktorých spotrebiteľ nebol pred uzavretím zmluvy preukázateľne informovaný, ktorých úhrada nebola upravená v zmluve alebo za ktoré spotrebiteľ nedostáva dohodnuté protiplnenie</a:t>
            </a:r>
            <a:r>
              <a:rPr lang="sk-SK" sz="1400" i="1" dirty="0" smtClean="0"/>
              <a:t>.</a:t>
            </a:r>
            <a:endParaRPr lang="sk-SK" sz="1400" i="1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Zákon č. 102/2014 Z. z.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363272" cy="4840303"/>
          </a:xfrm>
        </p:spPr>
        <p:txBody>
          <a:bodyPr/>
          <a:lstStyle/>
          <a:p>
            <a:pPr>
              <a:buNone/>
            </a:pPr>
            <a:r>
              <a:rPr lang="sk-SK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Novela Občianskeho zákonníka</a:t>
            </a:r>
          </a:p>
          <a:p>
            <a:pPr>
              <a:buNone/>
            </a:pPr>
            <a:endParaRPr lang="sk-SK" sz="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Spotrebiteľské kúpne zmluvy - § 614 a </a:t>
            </a:r>
            <a:r>
              <a:rPr lang="sk-SK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nasl</a:t>
            </a:r>
            <a:r>
              <a:rPr lang="sk-SK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sk-SK" sz="800" dirty="0" smtClean="0"/>
          </a:p>
          <a:p>
            <a:pPr lvl="1"/>
            <a:r>
              <a:rPr lang="sk-SK" sz="1500" dirty="0" smtClean="0"/>
              <a:t>Všeobecná povinnosť predávajúceho dodať vec kupujúcemu bezodkladne, </a:t>
            </a:r>
            <a:r>
              <a:rPr lang="sk-SK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najneskôr do 30 dní odo dňa uzavretia zmluvy</a:t>
            </a:r>
          </a:p>
          <a:p>
            <a:pPr lvl="1"/>
            <a:endParaRPr lang="sk-SK" sz="400" dirty="0" smtClean="0"/>
          </a:p>
          <a:p>
            <a:pPr lvl="1"/>
            <a:r>
              <a:rPr lang="sk-SK" sz="1500" dirty="0" smtClean="0"/>
              <a:t>Pri nedodržaní ani dodatočnej primeranej lehoty -&gt; právo kupujúceho odstúpiť od zmluvy</a:t>
            </a:r>
          </a:p>
          <a:p>
            <a:pPr lvl="1"/>
            <a:endParaRPr lang="sk-SK" sz="400" dirty="0" smtClean="0"/>
          </a:p>
          <a:p>
            <a:pPr lvl="1"/>
            <a:r>
              <a:rPr lang="sk-SK" sz="1500" dirty="0"/>
              <a:t>Ak je vzhľadom </a:t>
            </a:r>
            <a:r>
              <a:rPr lang="sk-SK" sz="1500" dirty="0" smtClean="0"/>
              <a:t>na všetky okolnosti </a:t>
            </a:r>
            <a:r>
              <a:rPr lang="sk-SK" sz="1500" dirty="0"/>
              <a:t>zrejmé </a:t>
            </a:r>
            <a:r>
              <a:rPr lang="sk-SK" sz="1500" dirty="0" smtClean="0"/>
              <a:t>/ ak kupujúci </a:t>
            </a:r>
            <a:r>
              <a:rPr lang="sk-SK" sz="1500" dirty="0"/>
              <a:t>predávajúceho výslovne </a:t>
            </a:r>
            <a:r>
              <a:rPr lang="sk-SK" sz="1500" dirty="0" smtClean="0"/>
              <a:t>informoval, </a:t>
            </a:r>
            <a:r>
              <a:rPr lang="sk-SK" sz="1500" dirty="0"/>
              <a:t>že dodanie tovaru v určenej lehote </a:t>
            </a:r>
            <a:r>
              <a:rPr lang="sk-SK" sz="1500" dirty="0" smtClean="0"/>
              <a:t>je pre neho </a:t>
            </a:r>
            <a:r>
              <a:rPr lang="sk-SK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osobitne dôležité</a:t>
            </a:r>
            <a:r>
              <a:rPr lang="sk-SK" sz="1500" dirty="0" smtClean="0"/>
              <a:t> -&gt; právo </a:t>
            </a:r>
            <a:r>
              <a:rPr lang="sk-SK" sz="1500" dirty="0"/>
              <a:t>odstúpiť od zmluvy aj bez poskytnutia dodatočnej primeranej </a:t>
            </a:r>
            <a:r>
              <a:rPr lang="sk-SK" sz="1500" dirty="0" smtClean="0"/>
              <a:t>lehoty</a:t>
            </a:r>
          </a:p>
          <a:p>
            <a:pPr lvl="1"/>
            <a:endParaRPr lang="sk-SK" sz="400" dirty="0" smtClean="0"/>
          </a:p>
          <a:p>
            <a:pPr lvl="1"/>
            <a:r>
              <a:rPr lang="sk-SK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Rozpor so zmluvou: a</a:t>
            </a:r>
            <a:r>
              <a:rPr lang="sk-SK" sz="1500" dirty="0" smtClean="0"/>
              <a:t>k </a:t>
            </a:r>
            <a:r>
              <a:rPr lang="sk-SK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dodaný  tovar nemá vlastnosti, o ktoré prejavil spotrebiteľ záujem a ktoré sa zhodujú s popisom </a:t>
            </a:r>
            <a:r>
              <a:rPr lang="sk-SK" sz="1500" dirty="0"/>
              <a:t>poskytnutým dodávateľom, náklady na jeho vrátenie a dodanie </a:t>
            </a:r>
            <a:r>
              <a:rPr lang="sk-SK" sz="1500" dirty="0" smtClean="0"/>
              <a:t>nového tovaru + všetky </a:t>
            </a:r>
            <a:r>
              <a:rPr lang="sk-SK" sz="1500" dirty="0"/>
              <a:t>kupujúcim účelne vynaložené </a:t>
            </a:r>
            <a:r>
              <a:rPr lang="sk-SK" sz="1500" dirty="0" smtClean="0"/>
              <a:t>náklady </a:t>
            </a:r>
            <a:r>
              <a:rPr lang="sk-SK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znáša </a:t>
            </a:r>
            <a:r>
              <a:rPr lang="sk-SK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predávajúci.</a:t>
            </a:r>
            <a:endParaRPr lang="sk-SK" sz="1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endParaRPr lang="sk-SK" sz="400" i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1760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Zákon č. 102/2014 Z. z.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sk-SK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Novela zákona č. 250/2007 Z. z.</a:t>
            </a:r>
          </a:p>
          <a:p>
            <a:pPr>
              <a:buNone/>
            </a:pPr>
            <a:endParaRPr lang="sk-SK" sz="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4a</a:t>
            </a:r>
          </a:p>
          <a:p>
            <a:endParaRPr lang="sk-SK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sk-SK" sz="200" dirty="0" smtClean="0"/>
          </a:p>
          <a:p>
            <a:pPr lvl="1"/>
            <a:r>
              <a:rPr lang="sk-SK" sz="1600" dirty="0" smtClean="0"/>
              <a:t>Zákaz účtovať poplatok za použitie platobného prostriedku alebo za iný spôsob platby nad rámec skutočných nákladov predávajúceho</a:t>
            </a:r>
          </a:p>
          <a:p>
            <a:pPr lvl="1"/>
            <a:endParaRPr lang="sk-SK" sz="800" dirty="0" smtClean="0"/>
          </a:p>
          <a:p>
            <a:pPr lvl="1"/>
            <a:r>
              <a:rPr lang="sk-SK" sz="1600" dirty="0" smtClean="0"/>
              <a:t>Zákaz využívania audiotextových čísel pre bežný telefonický kontakt na účely kontaktovania predávajúceho v súvislosti s uzavretou zmluvou</a:t>
            </a:r>
          </a:p>
          <a:p>
            <a:pPr lvl="1"/>
            <a:endParaRPr lang="sk-SK" sz="800" dirty="0" smtClean="0"/>
          </a:p>
          <a:p>
            <a:pPr lvl="1"/>
            <a:r>
              <a:rPr lang="sk-SK" sz="1600" dirty="0" smtClean="0"/>
              <a:t>Úprava úhrady vedľajších platieb – požiadavka výslovného súhlasu so všetkými platbami pred uzavretím zmluvy / odoslaním objednávky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Zákon č. 102/2014 Z. z.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sk-SK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Novela zákona č. 250/2007 Z. z.</a:t>
            </a:r>
          </a:p>
          <a:p>
            <a:pPr>
              <a:buNone/>
            </a:pPr>
            <a:endParaRPr lang="sk-SK" sz="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5a – zabezpečenie záväzkov spotrebiteľa</a:t>
            </a:r>
          </a:p>
          <a:p>
            <a:pPr>
              <a:buNone/>
            </a:pPr>
            <a:endParaRPr lang="sk-SK" sz="800" dirty="0" smtClean="0"/>
          </a:p>
          <a:p>
            <a:pPr>
              <a:buNone/>
            </a:pPr>
            <a:endParaRPr lang="sk-SK" sz="200" dirty="0" smtClean="0"/>
          </a:p>
          <a:p>
            <a:pPr lvl="1"/>
            <a:r>
              <a:rPr lang="sk-SK" sz="1600" dirty="0" smtClean="0"/>
              <a:t>Dohoda o zrážkach zo mzdy – osobitná listina, poučenie, možnosť spotrebiteľa ju odmietnuť</a:t>
            </a:r>
          </a:p>
          <a:p>
            <a:pPr lvl="1"/>
            <a:endParaRPr lang="sk-SK" sz="400" dirty="0" smtClean="0"/>
          </a:p>
          <a:p>
            <a:pPr lvl="1"/>
            <a:r>
              <a:rPr lang="sk-SK" sz="1600" dirty="0" smtClean="0"/>
              <a:t>Zmenka, šek – zakázané</a:t>
            </a:r>
          </a:p>
          <a:p>
            <a:pPr lvl="1"/>
            <a:endParaRPr lang="sk-SK" sz="400" dirty="0" smtClean="0"/>
          </a:p>
          <a:p>
            <a:pPr lvl="1"/>
            <a:r>
              <a:rPr lang="sk-SK" sz="1600" dirty="0" smtClean="0"/>
              <a:t>Zákaz určenia osoby, ktorá má konať v mene spotrebiteľa predávajúcim </a:t>
            </a:r>
          </a:p>
          <a:p>
            <a:pPr lvl="1"/>
            <a:endParaRPr lang="sk-SK" sz="400" dirty="0" smtClean="0"/>
          </a:p>
          <a:p>
            <a:pPr lvl="1"/>
            <a:r>
              <a:rPr lang="sk-SK" sz="1600" dirty="0" smtClean="0"/>
              <a:t>Zákaz vopred uznať svoj dlh alebo sa k tomu zaviazať v zmluve</a:t>
            </a:r>
          </a:p>
          <a:p>
            <a:pPr lvl="1"/>
            <a:endParaRPr lang="sk-SK" sz="400" dirty="0" smtClean="0"/>
          </a:p>
          <a:p>
            <a:pPr lvl="1"/>
            <a:r>
              <a:rPr lang="sk-SK" sz="1600" dirty="0" smtClean="0"/>
              <a:t>Neplatnosť splnomocnenia tretej osoby na uzavretie dohody o zabezpečení záväzku v mene spotrebiteľa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Zákon č. 102/2014 Z. z.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sk-SK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Novela zákona č. 250/2007 Z. z.</a:t>
            </a:r>
          </a:p>
          <a:p>
            <a:pPr>
              <a:buNone/>
            </a:pPr>
            <a:endParaRPr lang="sk-SK" sz="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10a </a:t>
            </a:r>
            <a:r>
              <a:rPr lang="sk-SK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informačné povinnosti pred uzavretím zmluvy (neuplatní sa, ak sú dané aj osobitným predpisom)</a:t>
            </a:r>
          </a:p>
          <a:p>
            <a:pPr>
              <a:buNone/>
            </a:pPr>
            <a:endParaRPr lang="sk-SK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18 </a:t>
            </a:r>
            <a:r>
              <a:rPr lang="sk-SK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povinnosť poskytnúť spotrebiteľovi kópiu odborného posúdenia pri zamietnutej reklamácii do 14 dní odo dňa vybavenia</a:t>
            </a:r>
          </a:p>
          <a:p>
            <a:pPr>
              <a:buNone/>
            </a:pPr>
            <a:endParaRPr lang="sk-SK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18a – </a:t>
            </a:r>
            <a:r>
              <a:rPr lang="sk-SK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náležitosti odborného posúdenia</a:t>
            </a:r>
          </a:p>
          <a:p>
            <a:endParaRPr lang="sk-SK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sk-SK" sz="1600" dirty="0" smtClean="0"/>
              <a:t>identifikácia osoby, ktorá vykonáva posúdenie, identifikácia posudzovaného výrobku, popis stavu výrobku, výsledok posúdenia, dátum vyhotovenia </a:t>
            </a:r>
          </a:p>
          <a:p>
            <a:pPr lvl="1"/>
            <a:r>
              <a:rPr lang="sk-SK" sz="1600" dirty="0"/>
              <a:t>p</a:t>
            </a:r>
            <a:r>
              <a:rPr lang="sk-SK" sz="1600" dirty="0" smtClean="0"/>
              <a:t>ri nedodržaní náležitostí sa na odborné posúdenie nebude prihliadať</a:t>
            </a:r>
          </a:p>
          <a:p>
            <a:endParaRPr lang="sk-SK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Legislatíva v roku 2014</a:t>
            </a:r>
            <a:endParaRPr lang="sk-SK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sk-SK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Spotrebiteľský kódex</a:t>
            </a:r>
          </a:p>
          <a:p>
            <a:pPr>
              <a:buNone/>
            </a:pPr>
            <a:endParaRPr lang="sk-SK" sz="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sk-SK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Cieľ: komplexná úprava v oblasti ochrany spotrebiteľa (okrem finančných služieb) v jednom zákone</a:t>
            </a:r>
          </a:p>
          <a:p>
            <a:pPr>
              <a:buNone/>
            </a:pPr>
            <a:endParaRPr lang="sk-SK" sz="800" dirty="0" smtClean="0"/>
          </a:p>
          <a:p>
            <a:pPr>
              <a:buNone/>
            </a:pPr>
            <a:r>
              <a:rPr lang="sk-SK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Nahradí:</a:t>
            </a:r>
          </a:p>
          <a:p>
            <a:pPr lvl="1"/>
            <a:r>
              <a:rPr lang="sk-SK" sz="1600" dirty="0" smtClean="0"/>
              <a:t>Zákon č. 250/2007 Z. z. o ochrane spotrebiteľa</a:t>
            </a:r>
          </a:p>
          <a:p>
            <a:pPr lvl="1"/>
            <a:r>
              <a:rPr lang="sk-SK" sz="1600" dirty="0" smtClean="0"/>
              <a:t>Príslušné ustanovenia Občianskeho zákonníka</a:t>
            </a:r>
          </a:p>
          <a:p>
            <a:pPr lvl="1"/>
            <a:r>
              <a:rPr lang="sk-SK" sz="1600" dirty="0" smtClean="0"/>
              <a:t>Nový zákon č. 102/2014 Z. z. </a:t>
            </a:r>
          </a:p>
          <a:p>
            <a:pPr lvl="1"/>
            <a:r>
              <a:rPr lang="sk-SK" sz="1600" dirty="0" smtClean="0"/>
              <a:t>Zákon č. 147/2000 Z. z. o reklame</a:t>
            </a:r>
          </a:p>
          <a:p>
            <a:pPr lvl="0">
              <a:buNone/>
            </a:pPr>
            <a:endParaRPr lang="sk-SK" sz="800" dirty="0">
              <a:solidFill>
                <a:srgbClr val="FFFFFF"/>
              </a:solidFill>
            </a:endParaRPr>
          </a:p>
          <a:p>
            <a:pPr lvl="0">
              <a:buFontTx/>
              <a:buChar char="-"/>
            </a:pPr>
            <a:r>
              <a:rPr lang="sk-SK" sz="1800" dirty="0" smtClean="0">
                <a:solidFill>
                  <a:srgbClr val="FFFFFF"/>
                </a:solidFill>
              </a:rPr>
              <a:t>Transpozícia smernice </a:t>
            </a:r>
            <a:r>
              <a:rPr lang="sk-SK" sz="1800" dirty="0" smtClean="0">
                <a:solidFill>
                  <a:srgbClr val="FFFFFF"/>
                </a:solidFill>
              </a:rPr>
              <a:t>2013/11/EÚ o </a:t>
            </a:r>
            <a:r>
              <a:rPr lang="sk-SK" sz="1800" dirty="0" smtClean="0">
                <a:solidFill>
                  <a:srgbClr val="FFFFFF"/>
                </a:solidFill>
              </a:rPr>
              <a:t>alternatívnom riešení spotrebiteľských  sporov</a:t>
            </a:r>
            <a:endParaRPr lang="sk-SK" sz="800" dirty="0">
              <a:solidFill>
                <a:srgbClr val="FFFFFF"/>
              </a:solidFill>
            </a:endParaRPr>
          </a:p>
          <a:p>
            <a:pPr lvl="0">
              <a:buNone/>
            </a:pPr>
            <a:endParaRPr lang="sk-SK" sz="800" dirty="0" smtClean="0">
              <a:solidFill>
                <a:srgbClr val="FFFFFF"/>
              </a:solidFill>
            </a:endParaRPr>
          </a:p>
          <a:p>
            <a:pPr lvl="0">
              <a:buNone/>
            </a:pPr>
            <a:endParaRPr lang="sk-SK" sz="800" dirty="0" smtClean="0">
              <a:solidFill>
                <a:srgbClr val="FFFFFF"/>
              </a:solidFill>
            </a:endParaRPr>
          </a:p>
          <a:p>
            <a:pPr lvl="0">
              <a:buNone/>
            </a:pPr>
            <a:r>
              <a:rPr lang="sk-SK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</a:t>
            </a:r>
            <a:r>
              <a:rPr lang="sk-SK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Predloženie do vlády </a:t>
            </a:r>
            <a:r>
              <a:rPr lang="sk-SK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do 31.12.2014</a:t>
            </a:r>
            <a:endParaRPr lang="sk-SK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None/>
            </a:pPr>
            <a:r>
              <a:rPr lang="sk-SK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Účinnosť – rok 2015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8"/>
          <p:cNvSpPr>
            <a:spLocks noChangeArrowheads="1"/>
          </p:cNvSpPr>
          <p:nvPr/>
        </p:nvSpPr>
        <p:spPr bwMode="auto">
          <a:xfrm>
            <a:off x="0" y="3932238"/>
            <a:ext cx="9144000" cy="1139836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25602" name="Rectangle 6"/>
          <p:cNvSpPr>
            <a:spLocks noChangeArrowheads="1"/>
          </p:cNvSpPr>
          <p:nvPr/>
        </p:nvSpPr>
        <p:spPr bwMode="auto">
          <a:xfrm>
            <a:off x="0" y="1671638"/>
            <a:ext cx="9144000" cy="226060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5" name="Rectangle 108"/>
          <p:cNvSpPr txBox="1">
            <a:spLocks noChangeArrowheads="1"/>
          </p:cNvSpPr>
          <p:nvPr/>
        </p:nvSpPr>
        <p:spPr>
          <a:xfrm>
            <a:off x="3254375" y="1249363"/>
            <a:ext cx="5486400" cy="2587625"/>
          </a:xfrm>
          <a:prstGeom prst="rect">
            <a:avLst/>
          </a:prstGeom>
          <a:effectLst/>
        </p:spPr>
        <p:txBody>
          <a:bodyPr anchor="b"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z="2000" dirty="0" smtClean="0">
                <a:solidFill>
                  <a:schemeClr val="tx1"/>
                </a:solidFill>
              </a:rPr>
              <a:t>Ivana </a:t>
            </a:r>
            <a:r>
              <a:rPr lang="sk-SK" sz="2000" dirty="0" err="1" smtClean="0">
                <a:solidFill>
                  <a:schemeClr val="tx1"/>
                </a:solidFill>
              </a:rPr>
              <a:t>Kopčanová</a:t>
            </a:r>
            <a:endParaRPr lang="sk-SK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z="2000" dirty="0">
                <a:solidFill>
                  <a:schemeClr val="tx1"/>
                </a:solidFill>
              </a:rPr>
              <a:t>Ministerstvo hospodárstva SR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sk-SK" sz="2000" dirty="0" smtClean="0">
                <a:solidFill>
                  <a:schemeClr val="tx1"/>
                </a:solidFill>
              </a:rPr>
              <a:t>Odbor </a:t>
            </a:r>
            <a:r>
              <a:rPr lang="sk-SK" sz="2000" dirty="0">
                <a:solidFill>
                  <a:schemeClr val="tx1"/>
                </a:solidFill>
              </a:rPr>
              <a:t>ochrany spotrebiteľa a vnútorného trhu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GB" sz="2000" dirty="0">
              <a:solidFill>
                <a:schemeClr val="tx1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sk-SK" sz="2000" dirty="0" err="1" smtClean="0">
                <a:solidFill>
                  <a:schemeClr val="tx1"/>
                </a:solidFill>
                <a:latin typeface="Verdana" pitchFamily="34" charset="0"/>
              </a:rPr>
              <a:t>kopcanova@mhsr.sk</a:t>
            </a:r>
            <a:endParaRPr lang="sk-SK" sz="20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6" name="Rectangle 109"/>
          <p:cNvSpPr txBox="1">
            <a:spLocks noChangeArrowheads="1"/>
          </p:cNvSpPr>
          <p:nvPr/>
        </p:nvSpPr>
        <p:spPr>
          <a:xfrm>
            <a:off x="3254375" y="4572008"/>
            <a:ext cx="4643438" cy="500066"/>
          </a:xfrm>
          <a:prstGeom prst="rect">
            <a:avLst/>
          </a:prstGeom>
          <a:effectLst/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sk-SK" sz="2600" b="1" kern="0" dirty="0">
                <a:solidFill>
                  <a:schemeClr val="bg1"/>
                </a:solidFill>
                <a:latin typeface="Verdana" pitchFamily="34" charset="0"/>
              </a:rPr>
              <a:t>Ďakujem za </a:t>
            </a:r>
            <a:r>
              <a:rPr lang="sk-SK" sz="2600" b="1" kern="0" dirty="0" smtClean="0">
                <a:solidFill>
                  <a:schemeClr val="bg1"/>
                </a:solidFill>
                <a:latin typeface="Verdana" pitchFamily="34" charset="0"/>
              </a:rPr>
              <a:t>pozornosť</a:t>
            </a:r>
            <a:endParaRPr lang="en-US" sz="2600" b="1" kern="0" dirty="0">
              <a:solidFill>
                <a:schemeClr val="bg1"/>
              </a:solidFill>
              <a:latin typeface="Verdana" pitchFamily="34" charset="0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kern="0" dirty="0">
              <a:solidFill>
                <a:schemeClr val="bg1"/>
              </a:solidFill>
              <a:latin typeface="Verdana" pitchFamily="34" charset="0"/>
              <a:cs typeface="+mn-cs"/>
            </a:endParaRPr>
          </a:p>
        </p:txBody>
      </p:sp>
      <p:pic>
        <p:nvPicPr>
          <p:cNvPr id="25605" name="Picture 2" descr="C:\Users\linderm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25" y="1931988"/>
            <a:ext cx="19145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sk-SK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sk-SK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Zákon č. 102/2014 Z. z.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endParaRPr lang="sk-SK" sz="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sk-SK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o ochrane spotrebiteľa pri predaji tovaru alebo poskytovaní služieb na základe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sk-SK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zmluvy uzavretej na diaľku alebo zmluvy uzavretej mimo prevádzkových priestorov predávajúceho a o zmene a doplnení niektorých zákonov</a:t>
            </a:r>
            <a:endParaRPr lang="sk-SK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Zákon č. 102/2014 Z. z.</a:t>
            </a:r>
            <a:r>
              <a:rPr lang="sk-SK" b="1" dirty="0">
                <a:latin typeface="Times New Roman"/>
                <a:ea typeface="Times New Roman"/>
              </a:rPr>
              <a:t/>
            </a:r>
            <a:br>
              <a:rPr lang="sk-SK" b="1" dirty="0">
                <a:latin typeface="Times New Roman"/>
                <a:ea typeface="Times New Roman"/>
              </a:rPr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spcBef>
                <a:spcPts val="528"/>
              </a:spcBef>
            </a:pPr>
            <a:endParaRPr lang="sk-SK" altLang="sk-SK" sz="1800" dirty="0" smtClean="0"/>
          </a:p>
          <a:p>
            <a:pPr>
              <a:spcBef>
                <a:spcPts val="528"/>
              </a:spcBef>
            </a:pPr>
            <a:r>
              <a:rPr lang="sk-SK" altLang="sk-SK" sz="1800" dirty="0" smtClean="0"/>
              <a:t>Transpozícia </a:t>
            </a:r>
            <a:r>
              <a:rPr lang="sk-SK" altLang="sk-SK" sz="1800" dirty="0"/>
              <a:t>smernice 2011/83/EÚ o právach spotrebiteľov</a:t>
            </a:r>
          </a:p>
          <a:p>
            <a:pPr>
              <a:spcBef>
                <a:spcPts val="528"/>
              </a:spcBef>
            </a:pPr>
            <a:endParaRPr lang="sk-SK" altLang="sk-SK" sz="800" dirty="0" smtClean="0"/>
          </a:p>
          <a:p>
            <a:pPr>
              <a:spcBef>
                <a:spcPts val="528"/>
              </a:spcBef>
            </a:pPr>
            <a:r>
              <a:rPr lang="sk-SK" altLang="sk-SK" sz="1800" dirty="0" smtClean="0"/>
              <a:t>Komplexná úprava ochrany spotrebiteľa pri zmluvách uzatváraných na diaľku a zmluvách uzatváraných mimo prevádzkových priestorov spotrebiteľa</a:t>
            </a:r>
          </a:p>
          <a:p>
            <a:pPr>
              <a:spcBef>
                <a:spcPts val="528"/>
              </a:spcBef>
            </a:pPr>
            <a:endParaRPr lang="sk-SK" altLang="sk-SK" sz="800" dirty="0" smtClean="0"/>
          </a:p>
          <a:p>
            <a:pPr>
              <a:spcBef>
                <a:spcPts val="528"/>
              </a:spcBef>
            </a:pPr>
            <a:r>
              <a:rPr lang="sk-SK" altLang="sk-SK" sz="1800" dirty="0"/>
              <a:t>Ruší sa zákon č. 108/2000 Z. z. o ochrane spotrebiteľa pri podomovom predaji a zásielkovom </a:t>
            </a:r>
            <a:r>
              <a:rPr lang="sk-SK" altLang="sk-SK" sz="1800" dirty="0" smtClean="0"/>
              <a:t>predaji</a:t>
            </a:r>
          </a:p>
          <a:p>
            <a:pPr>
              <a:spcBef>
                <a:spcPts val="528"/>
              </a:spcBef>
            </a:pPr>
            <a:endParaRPr lang="sk-SK" altLang="sk-SK" sz="800" dirty="0"/>
          </a:p>
          <a:p>
            <a:pPr>
              <a:spcBef>
                <a:spcPts val="528"/>
              </a:spcBef>
            </a:pPr>
            <a:r>
              <a:rPr lang="sk-SK" altLang="sk-SK" sz="1800" dirty="0" smtClean="0"/>
              <a:t>Úprava tzv. predajnej akcie</a:t>
            </a:r>
          </a:p>
          <a:p>
            <a:pPr>
              <a:spcBef>
                <a:spcPts val="528"/>
              </a:spcBef>
              <a:buNone/>
            </a:pPr>
            <a:endParaRPr lang="sk-SK" altLang="sk-SK" sz="800" dirty="0" smtClean="0"/>
          </a:p>
          <a:p>
            <a:pPr>
              <a:spcBef>
                <a:spcPts val="528"/>
              </a:spcBef>
            </a:pPr>
            <a:r>
              <a:rPr lang="sk-SK" altLang="sk-SK" sz="1800" dirty="0" smtClean="0"/>
              <a:t>Rozsiahla novela zákona č. 250/2007 Z. z., Občianskeho zákonníka, zákona č. 128/2002 Z. z. o SOI a ďalších predpisov </a:t>
            </a:r>
          </a:p>
          <a:p>
            <a:pPr>
              <a:spcBef>
                <a:spcPts val="528"/>
              </a:spcBef>
            </a:pPr>
            <a:endParaRPr lang="sk-SK" altLang="sk-SK" sz="800" dirty="0" smtClean="0"/>
          </a:p>
          <a:p>
            <a:pPr>
              <a:spcBef>
                <a:spcPts val="528"/>
              </a:spcBef>
            </a:pPr>
            <a:r>
              <a:rPr lang="sk-SK" altLang="sk-SK" sz="1800" dirty="0" smtClean="0"/>
              <a:t>Delená účinnosť 1. máj 2014 / 13. jún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Zákon č. 102/2014 Z. z.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4785395"/>
          </a:xfrm>
        </p:spPr>
        <p:txBody>
          <a:bodyPr/>
          <a:lstStyle/>
          <a:p>
            <a:pPr>
              <a:spcBef>
                <a:spcPts val="526"/>
              </a:spcBef>
            </a:pPr>
            <a:r>
              <a:rPr lang="sk-SK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1 – rozsah úpravy</a:t>
            </a:r>
          </a:p>
          <a:p>
            <a:pPr lvl="1">
              <a:spcBef>
                <a:spcPts val="528"/>
              </a:spcBef>
            </a:pPr>
            <a:r>
              <a:rPr lang="sk-SK" sz="1600" dirty="0" smtClean="0"/>
              <a:t>Nov</a:t>
            </a:r>
            <a:r>
              <a:rPr lang="sk-SK" sz="1600" dirty="0"/>
              <a:t>á definícia pojmov </a:t>
            </a:r>
            <a:r>
              <a:rPr lang="sk-SK" sz="1600" dirty="0" smtClean="0"/>
              <a:t>„</a:t>
            </a:r>
            <a:r>
              <a:rPr lang="sk-SK" sz="1600" dirty="0"/>
              <a:t>spotrebiteľ“ a „predávajúci</a:t>
            </a:r>
            <a:r>
              <a:rPr lang="sk-SK" sz="1600" dirty="0" smtClean="0"/>
              <a:t>“</a:t>
            </a:r>
          </a:p>
          <a:p>
            <a:pPr lvl="1">
              <a:spcBef>
                <a:spcPts val="528"/>
              </a:spcBef>
            </a:pPr>
            <a:r>
              <a:rPr lang="sk-SK" sz="1600" dirty="0" smtClean="0"/>
              <a:t>Výnimky: zmluvy, na ktoré sa úprava nebude aplikovať</a:t>
            </a:r>
            <a:endParaRPr lang="sk-SK" sz="1600" dirty="0"/>
          </a:p>
          <a:p>
            <a:pPr lvl="1">
              <a:spcBef>
                <a:spcPts val="528"/>
              </a:spcBef>
            </a:pPr>
            <a:endParaRPr lang="sk-SK" sz="800" dirty="0"/>
          </a:p>
          <a:p>
            <a:pPr>
              <a:spcBef>
                <a:spcPts val="526"/>
              </a:spcBef>
            </a:pPr>
            <a:r>
              <a:rPr lang="sk-SK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2 – vymedzenie niektorých pojmov</a:t>
            </a:r>
          </a:p>
          <a:p>
            <a:pPr lvl="1">
              <a:spcBef>
                <a:spcPts val="528"/>
              </a:spcBef>
            </a:pPr>
            <a:r>
              <a:rPr lang="sk-SK" sz="1600" dirty="0" smtClean="0"/>
              <a:t>Zmluva uzavretá na diaľku / mimo prevádzkových priestorov</a:t>
            </a:r>
          </a:p>
          <a:p>
            <a:pPr lvl="1">
              <a:spcBef>
                <a:spcPts val="528"/>
              </a:spcBef>
            </a:pPr>
            <a:r>
              <a:rPr lang="sk-SK" sz="1600" dirty="0" smtClean="0"/>
              <a:t>Doplnková zmluva</a:t>
            </a:r>
          </a:p>
          <a:p>
            <a:pPr lvl="1">
              <a:spcBef>
                <a:spcPts val="528"/>
              </a:spcBef>
            </a:pPr>
            <a:endParaRPr lang="sk-SK" sz="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526"/>
              </a:spcBef>
            </a:pPr>
            <a:r>
              <a:rPr lang="sk-SK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3 – informačné povinnosti predávajúceho</a:t>
            </a:r>
          </a:p>
          <a:p>
            <a:pPr>
              <a:spcBef>
                <a:spcPts val="526"/>
              </a:spcBef>
            </a:pPr>
            <a:endParaRPr lang="sk-SK" sz="200" dirty="0" smtClean="0"/>
          </a:p>
          <a:p>
            <a:pPr lvl="1">
              <a:spcBef>
                <a:spcPts val="528"/>
              </a:spcBef>
            </a:pPr>
            <a:r>
              <a:rPr lang="sk-SK" sz="1600" dirty="0" smtClean="0"/>
              <a:t>Podrobnejšie požiadavky na poskytovanie informácií pred uzavretím zmluvy</a:t>
            </a:r>
          </a:p>
          <a:p>
            <a:pPr lvl="1">
              <a:spcBef>
                <a:spcPts val="528"/>
              </a:spcBef>
            </a:pPr>
            <a:r>
              <a:rPr lang="sk-SK" sz="1600" dirty="0" smtClean="0"/>
              <a:t>Formulár na odstúpenie od zmluvy</a:t>
            </a:r>
          </a:p>
          <a:p>
            <a:pPr lvl="1">
              <a:spcBef>
                <a:spcPts val="528"/>
              </a:spcBef>
            </a:pPr>
            <a:r>
              <a:rPr lang="sk-SK" sz="1600" dirty="0" smtClean="0"/>
              <a:t>Povinnosť informovať o všetkých dodatočných nákladoch a poplatkoch!</a:t>
            </a:r>
            <a:endParaRPr lang="sk-SK" sz="700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Zákon č. 102/2014 Z. z.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001419"/>
          </a:xfrm>
        </p:spPr>
        <p:txBody>
          <a:bodyPr/>
          <a:lstStyle/>
          <a:p>
            <a:pPr>
              <a:spcBef>
                <a:spcPts val="526"/>
              </a:spcBef>
              <a:buAutoNum type="alphaLcParenR"/>
            </a:pPr>
            <a:r>
              <a:rPr lang="sk-SK" sz="1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hlavné </a:t>
            </a:r>
            <a:r>
              <a:rPr lang="sk-SK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vlastnosti</a:t>
            </a:r>
            <a:r>
              <a:rPr lang="sk-SK" sz="1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1300" dirty="0"/>
              <a:t>tovaru alebo charakter služby </a:t>
            </a:r>
            <a:endParaRPr lang="sk-SK" sz="1300" dirty="0" smtClean="0"/>
          </a:p>
          <a:p>
            <a:pPr>
              <a:spcBef>
                <a:spcPts val="526"/>
              </a:spcBef>
              <a:buAutoNum type="alphaLcParenR"/>
            </a:pPr>
            <a:r>
              <a:rPr lang="sk-SK" sz="1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obchodné </a:t>
            </a:r>
            <a:r>
              <a:rPr lang="sk-SK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 a sídlo </a:t>
            </a:r>
            <a:r>
              <a:rPr lang="sk-SK" sz="1300" dirty="0"/>
              <a:t>alebo miesto podnikania predávajúceho alebo osoby, v mene ktorej predávajúci </a:t>
            </a:r>
            <a:r>
              <a:rPr lang="sk-SK" sz="1300" dirty="0" smtClean="0"/>
              <a:t>koná,</a:t>
            </a:r>
          </a:p>
          <a:p>
            <a:pPr>
              <a:spcBef>
                <a:spcPts val="526"/>
              </a:spcBef>
              <a:buAutoNum type="alphaLcParenR"/>
            </a:pPr>
            <a:r>
              <a:rPr lang="sk-SK" sz="1300" dirty="0" smtClean="0"/>
              <a:t>telefónne </a:t>
            </a:r>
            <a:r>
              <a:rPr lang="sk-SK" sz="1300" dirty="0"/>
              <a:t>číslo predávajúceho a ďalšie údaje, ktoré sú dôležité pre kontakt spotrebiteľa s predávajúcim, </a:t>
            </a:r>
            <a:endParaRPr lang="sk-SK" sz="1300" dirty="0" smtClean="0"/>
          </a:p>
          <a:p>
            <a:pPr>
              <a:spcBef>
                <a:spcPts val="526"/>
              </a:spcBef>
              <a:buAutoNum type="alphaLcParenR"/>
            </a:pPr>
            <a:r>
              <a:rPr lang="sk-SK" sz="1300" dirty="0" smtClean="0"/>
              <a:t>adresu </a:t>
            </a:r>
            <a:r>
              <a:rPr lang="sk-SK" sz="1300" dirty="0"/>
              <a:t>predávajúceho alebo osoby, v mene ktorej predávajúci koná, na ktorej môže spotrebiteľ uplatniť reklamáciu tovaru alebo služby, podať sťažnosť alebo iný podnet, </a:t>
            </a:r>
            <a:endParaRPr lang="sk-SK" sz="1300" dirty="0" smtClean="0"/>
          </a:p>
          <a:p>
            <a:pPr>
              <a:spcBef>
                <a:spcPts val="526"/>
              </a:spcBef>
              <a:buAutoNum type="alphaLcParenR"/>
            </a:pPr>
            <a:r>
              <a:rPr lang="sk-SK" sz="1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celkovú </a:t>
            </a:r>
            <a:r>
              <a:rPr lang="sk-SK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cenu </a:t>
            </a:r>
            <a:r>
              <a:rPr lang="sk-SK" sz="1300" dirty="0"/>
              <a:t>tovaru alebo služby </a:t>
            </a:r>
            <a:r>
              <a:rPr lang="sk-SK" sz="1300" dirty="0" smtClean="0"/>
              <a:t>vrátane DPH + náklady na dopravu, dodanie, poštovné a všetky ďalšie náklady alebo poplatky; ak ich nemožno vopred určiť, skutočnosť, že do ceny môžu byť zarátané</a:t>
            </a:r>
          </a:p>
          <a:p>
            <a:pPr>
              <a:spcBef>
                <a:spcPts val="526"/>
              </a:spcBef>
              <a:buAutoNum type="alphaLcParenR"/>
            </a:pPr>
            <a:r>
              <a:rPr lang="sk-SK" sz="1300" dirty="0" smtClean="0"/>
              <a:t>cenu </a:t>
            </a:r>
            <a:r>
              <a:rPr lang="sk-SK" sz="1300" dirty="0"/>
              <a:t>za použitie prostriedkov diaľkovej komunikácie, ktoré je možné využiť za účelom uzavretia zmluvy, ak ide o číslo služby so zvýšenou </a:t>
            </a:r>
            <a:r>
              <a:rPr lang="sk-SK" sz="1300" dirty="0" smtClean="0"/>
              <a:t>tarifou,</a:t>
            </a:r>
          </a:p>
          <a:p>
            <a:pPr>
              <a:spcBef>
                <a:spcPts val="526"/>
              </a:spcBef>
              <a:buAutoNum type="alphaLcParenR"/>
            </a:pPr>
            <a:r>
              <a:rPr lang="sk-SK" sz="1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platobné </a:t>
            </a:r>
            <a:r>
              <a:rPr lang="sk-SK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podmienky, dodacie podmienky, lehotu</a:t>
            </a:r>
            <a:r>
              <a:rPr lang="sk-SK" sz="1300" dirty="0"/>
              <a:t>, do ktorej sa predávajúci zaväzuje dodať tovar alebo poskytnúť službu, </a:t>
            </a:r>
            <a:r>
              <a:rPr lang="sk-SK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informáciu o postupoch </a:t>
            </a:r>
            <a:r>
              <a:rPr lang="sk-SK" sz="1300" dirty="0"/>
              <a:t>uplatňovania a vybavovania reklamácií, sťažností a podnetov </a:t>
            </a:r>
            <a:r>
              <a:rPr lang="sk-SK" sz="1300" dirty="0" smtClean="0"/>
              <a:t>spotrebiteľov,</a:t>
            </a:r>
          </a:p>
          <a:p>
            <a:pPr>
              <a:spcBef>
                <a:spcPts val="526"/>
              </a:spcBef>
              <a:buAutoNum type="alphaLcParenR"/>
            </a:pPr>
            <a:r>
              <a:rPr lang="sk-SK" sz="1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informáciu </a:t>
            </a:r>
            <a:r>
              <a:rPr lang="sk-SK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práve spotrebiteľa odstúpiť od zmluvy</a:t>
            </a:r>
            <a:r>
              <a:rPr lang="sk-SK" sz="1300" dirty="0">
                <a:solidFill>
                  <a:srgbClr val="FF0000"/>
                </a:solidFill>
              </a:rPr>
              <a:t>, </a:t>
            </a:r>
            <a:r>
              <a:rPr lang="sk-SK" sz="1300" dirty="0"/>
              <a:t>podmienkach, lehote a postupe pri uplatňovaní práva na odstúpenie od zmluvy; predávajúci zároveň poskytne spotrebiteľovi formulár na odstúpenie od zmluvy podľa prílohy č. </a:t>
            </a:r>
            <a:r>
              <a:rPr lang="sk-SK" sz="1300" dirty="0" smtClean="0"/>
              <a:t>3,</a:t>
            </a:r>
          </a:p>
          <a:p>
            <a:pPr>
              <a:spcBef>
                <a:spcPts val="526"/>
              </a:spcBef>
              <a:buAutoNum type="alphaLcParenR"/>
            </a:pPr>
            <a:r>
              <a:rPr lang="sk-SK" sz="1300" dirty="0" smtClean="0"/>
              <a:t>informáciu </a:t>
            </a:r>
            <a:r>
              <a:rPr lang="sk-SK" sz="1300" dirty="0"/>
              <a:t>o tom, že ak spotrebiteľ odstúpi od zmluvy, bude znášať náklady na vrátenie tovaru predávajúcemu podľa § 10 ods. 3, </a:t>
            </a:r>
            <a:endParaRPr lang="sk-SK" sz="1300" dirty="0" smtClean="0"/>
          </a:p>
          <a:p>
            <a:pPr>
              <a:spcBef>
                <a:spcPts val="526"/>
              </a:spcBef>
              <a:buAutoNum type="alphaLcParenR"/>
            </a:pPr>
            <a:r>
              <a:rPr lang="sk-SK" sz="1300" dirty="0" smtClean="0">
                <a:solidFill>
                  <a:srgbClr val="FFFFFF"/>
                </a:solidFill>
              </a:rPr>
              <a:t>informáciu </a:t>
            </a:r>
            <a:r>
              <a:rPr lang="sk-SK" sz="1300" dirty="0">
                <a:solidFill>
                  <a:srgbClr val="FFFFFF"/>
                </a:solidFill>
              </a:rPr>
              <a:t>o prípadnej povinnosti spotrebiteľa uhradiť predávajúcemu cenu za skutočne poskytnuté </a:t>
            </a:r>
            <a:r>
              <a:rPr lang="sk-SK" sz="1300" dirty="0" smtClean="0">
                <a:solidFill>
                  <a:srgbClr val="FFFFFF"/>
                </a:solidFill>
              </a:rPr>
              <a:t>plnenie, </a:t>
            </a:r>
            <a:r>
              <a:rPr lang="sk-SK" sz="1300" dirty="0">
                <a:solidFill>
                  <a:srgbClr val="FFFFFF"/>
                </a:solidFill>
              </a:rPr>
              <a:t>ak spotrebiteľ odstúpi od zmluvy o službách po tom, čo udelil predávajúcemu výslovný </a:t>
            </a:r>
            <a:r>
              <a:rPr lang="sk-SK" sz="1300" dirty="0" smtClean="0">
                <a:solidFill>
                  <a:srgbClr val="FFFFFF"/>
                </a:solidFill>
              </a:rPr>
              <a:t>súhlas</a:t>
            </a:r>
            <a:endParaRPr lang="sk-SK" sz="1300" dirty="0"/>
          </a:p>
        </p:txBody>
      </p:sp>
    </p:spTree>
    <p:extLst>
      <p:ext uri="{BB962C8B-B14F-4D97-AF65-F5344CB8AC3E}">
        <p14:creationId xmlns:p14="http://schemas.microsoft.com/office/powerpoint/2010/main" val="65481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Zákon č. 102/2014 Z. z.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217443"/>
          </a:xfrm>
        </p:spPr>
        <p:txBody>
          <a:bodyPr/>
          <a:lstStyle/>
          <a:p>
            <a:pPr lvl="1">
              <a:spcBef>
                <a:spcPts val="528"/>
              </a:spcBef>
            </a:pPr>
            <a:endParaRPr lang="sk-SK" sz="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526"/>
              </a:spcBef>
              <a:buAutoNum type="alphaLcParenR" startAt="10"/>
            </a:pPr>
            <a:r>
              <a:rPr lang="sk-SK" sz="1300" dirty="0" smtClean="0">
                <a:solidFill>
                  <a:srgbClr val="FFFFFF"/>
                </a:solidFill>
              </a:rPr>
              <a:t>informáciu </a:t>
            </a:r>
            <a:r>
              <a:rPr lang="sk-SK" sz="1300" dirty="0">
                <a:solidFill>
                  <a:srgbClr val="FFFFFF"/>
                </a:solidFill>
              </a:rPr>
              <a:t>o tom, že spotrebiteľ nie je oprávnený odstúpiť od zmluvy, prípadne informáciu o okolnostiach, za ktorých spotrebiteľ stráca právo na odstúpenie od </a:t>
            </a:r>
            <a:r>
              <a:rPr lang="sk-SK" sz="1300" dirty="0" smtClean="0">
                <a:solidFill>
                  <a:srgbClr val="FFFFFF"/>
                </a:solidFill>
              </a:rPr>
              <a:t>zmluvy,</a:t>
            </a:r>
          </a:p>
          <a:p>
            <a:pPr>
              <a:spcBef>
                <a:spcPts val="526"/>
              </a:spcBef>
              <a:buAutoNum type="alphaLcParenR" startAt="10"/>
            </a:pPr>
            <a:r>
              <a:rPr lang="sk-SK" sz="1300" dirty="0" smtClean="0">
                <a:solidFill>
                  <a:srgbClr val="FFFFFF"/>
                </a:solidFill>
              </a:rPr>
              <a:t>poučenie </a:t>
            </a:r>
            <a:r>
              <a:rPr lang="sk-SK" sz="1300" dirty="0">
                <a:solidFill>
                  <a:srgbClr val="FFFFFF"/>
                </a:solidFill>
              </a:rPr>
              <a:t>o </a:t>
            </a:r>
            <a:r>
              <a:rPr lang="sk-SK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zodpovednosti predávajúceho za vady </a:t>
            </a:r>
            <a:r>
              <a:rPr lang="sk-SK" sz="1300" dirty="0">
                <a:solidFill>
                  <a:srgbClr val="FFFFFF"/>
                </a:solidFill>
              </a:rPr>
              <a:t>tovaru alebo </a:t>
            </a:r>
            <a:r>
              <a:rPr lang="sk-SK" sz="1300" dirty="0" smtClean="0">
                <a:solidFill>
                  <a:srgbClr val="FFFFFF"/>
                </a:solidFill>
              </a:rPr>
              <a:t>služby,</a:t>
            </a:r>
          </a:p>
          <a:p>
            <a:pPr>
              <a:spcBef>
                <a:spcPts val="526"/>
              </a:spcBef>
              <a:buAutoNum type="alphaLcParenR" startAt="10"/>
            </a:pPr>
            <a:r>
              <a:rPr lang="sk-SK" sz="1300" dirty="0" smtClean="0">
                <a:solidFill>
                  <a:srgbClr val="FFFFFF"/>
                </a:solidFill>
              </a:rPr>
              <a:t>informáciu </a:t>
            </a:r>
            <a:r>
              <a:rPr lang="sk-SK" sz="1300" dirty="0">
                <a:solidFill>
                  <a:srgbClr val="FFFFFF"/>
                </a:solidFill>
              </a:rPr>
              <a:t>o existencii a podrobnostiach záruky poskytovanej výrobcom alebo predávajúcim podľa prísnejších zásad ako ustanovuje všeobecný predpis, </a:t>
            </a:r>
            <a:r>
              <a:rPr lang="sk-SK" sz="1300" dirty="0" smtClean="0">
                <a:solidFill>
                  <a:srgbClr val="FFFFFF"/>
                </a:solidFill>
              </a:rPr>
              <a:t>ak </a:t>
            </a:r>
            <a:r>
              <a:rPr lang="sk-SK" sz="1300" dirty="0">
                <a:solidFill>
                  <a:srgbClr val="FFFFFF"/>
                </a:solidFill>
              </a:rPr>
              <a:t>ju výrobca alebo predávajúci poskytuje, ako aj informáciu o existencii a podmienkach pomoci a službách poskytovaných spotrebiteľom po predaji tovaru alebo poskytnutí služby, ak sa taká pomoc </a:t>
            </a:r>
            <a:r>
              <a:rPr lang="sk-SK" sz="1300" dirty="0" smtClean="0">
                <a:solidFill>
                  <a:srgbClr val="FFFFFF"/>
                </a:solidFill>
              </a:rPr>
              <a:t>poskytuje,</a:t>
            </a:r>
          </a:p>
          <a:p>
            <a:pPr>
              <a:spcBef>
                <a:spcPts val="526"/>
              </a:spcBef>
              <a:buAutoNum type="alphaLcParenR" startAt="10"/>
            </a:pPr>
            <a:r>
              <a:rPr lang="sk-SK" sz="1300" dirty="0" smtClean="0">
                <a:solidFill>
                  <a:srgbClr val="FFFFFF"/>
                </a:solidFill>
              </a:rPr>
              <a:t>informáciu </a:t>
            </a:r>
            <a:r>
              <a:rPr lang="sk-SK" sz="1300" dirty="0">
                <a:solidFill>
                  <a:srgbClr val="FFFFFF"/>
                </a:solidFill>
              </a:rPr>
              <a:t>o existencii príslušných </a:t>
            </a:r>
            <a:r>
              <a:rPr lang="sk-SK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kódexov správania</a:t>
            </a:r>
            <a:r>
              <a:rPr lang="sk-SK" sz="1300" dirty="0">
                <a:solidFill>
                  <a:srgbClr val="FFFFFF"/>
                </a:solidFill>
              </a:rPr>
              <a:t>, </a:t>
            </a:r>
            <a:r>
              <a:rPr lang="sk-SK" sz="1300" dirty="0" smtClean="0">
                <a:solidFill>
                  <a:srgbClr val="FFFFFF"/>
                </a:solidFill>
              </a:rPr>
              <a:t>ktoré </a:t>
            </a:r>
            <a:r>
              <a:rPr lang="sk-SK" sz="1300" dirty="0">
                <a:solidFill>
                  <a:srgbClr val="FFFFFF"/>
                </a:solidFill>
              </a:rPr>
              <a:t>sa predávajúci zaviazal dodržiavať, a o spôsobe, akým sa môže spotrebiteľ s nimi oboznámiť alebo získať ich </a:t>
            </a:r>
            <a:r>
              <a:rPr lang="sk-SK" sz="1300" dirty="0" smtClean="0">
                <a:solidFill>
                  <a:srgbClr val="FFFFFF"/>
                </a:solidFill>
              </a:rPr>
              <a:t>znenie,</a:t>
            </a:r>
          </a:p>
          <a:p>
            <a:pPr>
              <a:spcBef>
                <a:spcPts val="526"/>
              </a:spcBef>
              <a:buAutoNum type="alphaLcParenR" startAt="10"/>
            </a:pPr>
            <a:r>
              <a:rPr lang="sk-SK" sz="1300" dirty="0" smtClean="0">
                <a:solidFill>
                  <a:srgbClr val="FFFFFF"/>
                </a:solidFill>
              </a:rPr>
              <a:t>informáciu </a:t>
            </a:r>
            <a:r>
              <a:rPr lang="sk-SK" sz="1300" dirty="0">
                <a:solidFill>
                  <a:srgbClr val="FFFFFF"/>
                </a:solidFill>
              </a:rPr>
              <a:t>o </a:t>
            </a:r>
            <a:r>
              <a:rPr lang="sk-SK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dĺžke trvania zmluvy</a:t>
            </a:r>
            <a:r>
              <a:rPr lang="sk-SK" sz="1300" dirty="0">
                <a:solidFill>
                  <a:srgbClr val="FFFFFF"/>
                </a:solidFill>
              </a:rPr>
              <a:t>, ak ide o zmluvu uzavretú na dobu určitú; ak ide o  zmluvu uzavretú na dobu neurčitú alebo ak ide o zmluvu, pri ktorej sa automaticky predlžuje jej platnosť, aj informáciu o podmienkach vypovedania </a:t>
            </a:r>
            <a:r>
              <a:rPr lang="sk-SK" sz="1300" dirty="0" smtClean="0">
                <a:solidFill>
                  <a:srgbClr val="FFFFFF"/>
                </a:solidFill>
              </a:rPr>
              <a:t>zmluvy,</a:t>
            </a:r>
          </a:p>
          <a:p>
            <a:pPr>
              <a:spcBef>
                <a:spcPts val="526"/>
              </a:spcBef>
              <a:buAutoNum type="alphaLcParenR" startAt="10"/>
            </a:pPr>
            <a:r>
              <a:rPr lang="sk-SK" sz="1300" dirty="0" smtClean="0">
                <a:solidFill>
                  <a:srgbClr val="FFFFFF"/>
                </a:solidFill>
              </a:rPr>
              <a:t>informáciu </a:t>
            </a:r>
            <a:r>
              <a:rPr lang="sk-SK" sz="1300" dirty="0">
                <a:solidFill>
                  <a:srgbClr val="FFFFFF"/>
                </a:solidFill>
              </a:rPr>
              <a:t>o minimálnej dĺžke trvania záväzkov spotrebiteľa vyplývajúcich zo zmluvy, ak zo zmluvy vyplýva pre spotrebiteľa taký </a:t>
            </a:r>
            <a:r>
              <a:rPr lang="sk-SK" sz="1300" dirty="0" smtClean="0">
                <a:solidFill>
                  <a:srgbClr val="FFFFFF"/>
                </a:solidFill>
              </a:rPr>
              <a:t>záväzok,</a:t>
            </a:r>
          </a:p>
          <a:p>
            <a:pPr>
              <a:spcBef>
                <a:spcPts val="526"/>
              </a:spcBef>
              <a:buAutoNum type="alphaLcParenR" startAt="10"/>
            </a:pPr>
            <a:r>
              <a:rPr lang="sk-SK" sz="1300" dirty="0" smtClean="0">
                <a:solidFill>
                  <a:srgbClr val="FFFFFF"/>
                </a:solidFill>
              </a:rPr>
              <a:t>informáciu </a:t>
            </a:r>
            <a:r>
              <a:rPr lang="sk-SK" sz="1300" dirty="0">
                <a:solidFill>
                  <a:srgbClr val="FFFFFF"/>
                </a:solidFill>
              </a:rPr>
              <a:t>o povinnosti spotrebiteľa </a:t>
            </a:r>
            <a:r>
              <a:rPr lang="sk-SK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zaplatiť preddavok alebo</a:t>
            </a:r>
            <a:r>
              <a:rPr lang="sk-SK" sz="1300" dirty="0">
                <a:solidFill>
                  <a:srgbClr val="FFFFFF"/>
                </a:solidFill>
              </a:rPr>
              <a:t> </a:t>
            </a:r>
            <a:r>
              <a:rPr lang="sk-SK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poskytnúť inú finančnú zábezpeku </a:t>
            </a:r>
            <a:r>
              <a:rPr lang="sk-SK" sz="1300" dirty="0">
                <a:solidFill>
                  <a:srgbClr val="FFFFFF"/>
                </a:solidFill>
              </a:rPr>
              <a:t>na žiadosť predávajúceho a o podmienkach, ktoré sa na jeho poskytnutie vzťahujú, ak zo zmluvy vyplýva pre spotrebiteľa taký </a:t>
            </a:r>
            <a:r>
              <a:rPr lang="sk-SK" sz="1300" dirty="0" smtClean="0">
                <a:solidFill>
                  <a:srgbClr val="FFFFFF"/>
                </a:solidFill>
              </a:rPr>
              <a:t>záväzok,</a:t>
            </a:r>
          </a:p>
          <a:p>
            <a:pPr>
              <a:spcBef>
                <a:spcPts val="526"/>
              </a:spcBef>
              <a:buAutoNum type="alphaLcParenR" startAt="10"/>
            </a:pPr>
            <a:r>
              <a:rPr lang="sk-SK" sz="1300" dirty="0" smtClean="0">
                <a:solidFill>
                  <a:srgbClr val="FFFFFF"/>
                </a:solidFill>
              </a:rPr>
              <a:t>informáciu </a:t>
            </a:r>
            <a:r>
              <a:rPr lang="sk-SK" sz="1300" dirty="0">
                <a:solidFill>
                  <a:srgbClr val="FFFFFF"/>
                </a:solidFill>
              </a:rPr>
              <a:t>o funkčnosti vrátane použiteľných technických ochranných opatrení na zabezpečenie elektronického obsahu, ak je to </a:t>
            </a:r>
            <a:r>
              <a:rPr lang="sk-SK" sz="1300" dirty="0" smtClean="0">
                <a:solidFill>
                  <a:srgbClr val="FFFFFF"/>
                </a:solidFill>
              </a:rPr>
              <a:t>vhodné,</a:t>
            </a:r>
          </a:p>
          <a:p>
            <a:pPr>
              <a:spcBef>
                <a:spcPts val="526"/>
              </a:spcBef>
              <a:buAutoNum type="alphaLcParenR" startAt="10"/>
            </a:pPr>
            <a:r>
              <a:rPr lang="sk-SK" sz="1300" dirty="0" smtClean="0">
                <a:solidFill>
                  <a:srgbClr val="FFFFFF"/>
                </a:solidFill>
              </a:rPr>
              <a:t>informáciu </a:t>
            </a:r>
            <a:r>
              <a:rPr lang="sk-SK" sz="1300" dirty="0">
                <a:solidFill>
                  <a:srgbClr val="FFFFFF"/>
                </a:solidFill>
              </a:rPr>
              <a:t>o kompatibilite elektronického obsahu s hardvérom a softvérom, o ktorých predávajúci vie alebo je rozumné očakávať, že o nich vie, ak je to </a:t>
            </a:r>
            <a:r>
              <a:rPr lang="sk-SK" sz="1300" dirty="0" smtClean="0">
                <a:solidFill>
                  <a:srgbClr val="FFFFFF"/>
                </a:solidFill>
              </a:rPr>
              <a:t>vhodné,</a:t>
            </a:r>
          </a:p>
          <a:p>
            <a:pPr>
              <a:spcBef>
                <a:spcPts val="526"/>
              </a:spcBef>
              <a:buAutoNum type="alphaLcParenR" startAt="10"/>
            </a:pPr>
            <a:r>
              <a:rPr lang="sk-SK" sz="1300" dirty="0" smtClean="0">
                <a:solidFill>
                  <a:srgbClr val="FFFFFF"/>
                </a:solidFill>
              </a:rPr>
              <a:t>informáciu </a:t>
            </a:r>
            <a:r>
              <a:rPr lang="sk-SK" sz="1300" dirty="0">
                <a:solidFill>
                  <a:srgbClr val="FFFFFF"/>
                </a:solidFill>
              </a:rPr>
              <a:t>o možnosti a podmienkach </a:t>
            </a:r>
            <a:r>
              <a:rPr lang="sk-SK" sz="1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riešenia sporu mimosúdnou cestou </a:t>
            </a:r>
            <a:r>
              <a:rPr lang="sk-SK" sz="1300" dirty="0">
                <a:solidFill>
                  <a:srgbClr val="FFFFFF"/>
                </a:solidFill>
              </a:rPr>
              <a:t>prostredníctvom systému </a:t>
            </a:r>
            <a:r>
              <a:rPr lang="sk-SK" sz="1300" dirty="0" smtClean="0">
                <a:solidFill>
                  <a:srgbClr val="FFFFFF"/>
                </a:solidFill>
              </a:rPr>
              <a:t>ARS, </a:t>
            </a:r>
            <a:r>
              <a:rPr lang="sk-SK" sz="1300" dirty="0">
                <a:solidFill>
                  <a:srgbClr val="FFFFFF"/>
                </a:solidFill>
              </a:rPr>
              <a:t>ak sa predávajúci zaviazal tento systém využívať.</a:t>
            </a:r>
          </a:p>
          <a:p>
            <a:pPr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455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Zákon č. 102/2014 Z. z.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spcBef>
                <a:spcPts val="526"/>
              </a:spcBef>
            </a:pPr>
            <a:r>
              <a:rPr lang="sk-SK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 – podmienky uzatvárania zmlúv na diaľku</a:t>
            </a:r>
          </a:p>
          <a:p>
            <a:pPr>
              <a:spcBef>
                <a:spcPts val="526"/>
              </a:spcBef>
            </a:pPr>
            <a:endParaRPr lang="sk-SK" sz="200" dirty="0" smtClean="0"/>
          </a:p>
          <a:p>
            <a:pPr lvl="1">
              <a:spcBef>
                <a:spcPts val="528"/>
              </a:spcBef>
            </a:pPr>
            <a:r>
              <a:rPr lang="sk-SK" sz="1800" dirty="0" smtClean="0"/>
              <a:t>Úprava pre tzv. internetové pasce</a:t>
            </a:r>
          </a:p>
          <a:p>
            <a:pPr lvl="1">
              <a:spcBef>
                <a:spcPts val="528"/>
              </a:spcBef>
            </a:pPr>
            <a:r>
              <a:rPr lang="sk-SK" sz="1800" dirty="0" smtClean="0"/>
              <a:t>Tlačidlo „objednávka s povinnosťou platby“</a:t>
            </a:r>
          </a:p>
          <a:p>
            <a:pPr lvl="1">
              <a:spcBef>
                <a:spcPts val="528"/>
              </a:spcBef>
            </a:pPr>
            <a:r>
              <a:rPr lang="sk-SK" sz="1800" dirty="0" smtClean="0"/>
              <a:t>Povinnosť jednoznačne upozorniť spotrebiteľa na vymedzené informácie bezprostredne pred odoslaním objednávky!</a:t>
            </a:r>
          </a:p>
          <a:p>
            <a:pPr lvl="1">
              <a:spcBef>
                <a:spcPts val="528"/>
              </a:spcBef>
            </a:pPr>
            <a:r>
              <a:rPr lang="sk-SK" sz="1800" dirty="0" smtClean="0"/>
              <a:t>Poučenie a predchádzajúci súhlas spotrebiteľa s poskytovaním služby/elektronického obsahu počas lehoty na odstúpenie od zmluvy</a:t>
            </a:r>
          </a:p>
          <a:p>
            <a:pPr lvl="1">
              <a:spcBef>
                <a:spcPts val="528"/>
              </a:spcBef>
            </a:pPr>
            <a:endParaRPr lang="sk-SK" sz="800" dirty="0" smtClean="0"/>
          </a:p>
          <a:p>
            <a:r>
              <a:rPr lang="sk-SK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5 – telefonický kontakt</a:t>
            </a:r>
          </a:p>
          <a:p>
            <a:endParaRPr lang="sk-SK" sz="200" dirty="0" smtClean="0"/>
          </a:p>
          <a:p>
            <a:pPr lvl="1"/>
            <a:r>
              <a:rPr lang="sk-SK" sz="1800" dirty="0" smtClean="0"/>
              <a:t>Na začiatku hovoru z podnetu predávajúceho:       identifikačné údaje, obchodný zámer, povinnosť zaplatiť</a:t>
            </a:r>
          </a:p>
          <a:p>
            <a:pPr lvl="1"/>
            <a:r>
              <a:rPr lang="sk-SK" sz="1800" dirty="0" smtClean="0"/>
              <a:t>Súhlas spotrebiteľa v písomnej (elektronickej) forme</a:t>
            </a:r>
          </a:p>
          <a:p>
            <a:pPr>
              <a:buFontTx/>
              <a:buChar char="-"/>
            </a:pPr>
            <a:endParaRPr lang="sk-SK" sz="800" dirty="0" smtClean="0"/>
          </a:p>
          <a:p>
            <a:pPr>
              <a:buNone/>
            </a:pPr>
            <a:endParaRPr lang="sk-SK" sz="200" dirty="0" smtClean="0"/>
          </a:p>
          <a:p>
            <a:pPr>
              <a:buNone/>
            </a:pPr>
            <a:endParaRPr lang="sk-SK" sz="200" dirty="0" smtClean="0"/>
          </a:p>
          <a:p>
            <a:pPr>
              <a:buNone/>
            </a:pPr>
            <a:endParaRPr lang="sk-SK" sz="200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Zákon č. 102/2014 Z. z.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spcBef>
                <a:spcPts val="526"/>
              </a:spcBef>
            </a:pPr>
            <a:r>
              <a:rPr lang="sk-SK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6 – povinnosti po uzavretí zmluvy</a:t>
            </a:r>
          </a:p>
          <a:p>
            <a:pPr>
              <a:spcBef>
                <a:spcPts val="526"/>
              </a:spcBef>
            </a:pPr>
            <a:endParaRPr lang="sk-SK" sz="200" dirty="0" smtClean="0"/>
          </a:p>
          <a:p>
            <a:pPr marL="457200" lvl="1" indent="0">
              <a:spcBef>
                <a:spcPts val="528"/>
              </a:spcBef>
              <a:buNone/>
            </a:pPr>
            <a:r>
              <a:rPr lang="sk-SK" sz="1800" dirty="0" smtClean="0"/>
              <a:t>Predávajúci </a:t>
            </a:r>
            <a:r>
              <a:rPr lang="sk-SK" sz="1800" dirty="0"/>
              <a:t>je povinný </a:t>
            </a:r>
            <a:r>
              <a:rPr lang="sk-SK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bezodkladne po uzavretí zmluvy uzavretej na diaľku, najneskôr spolu s dodaním tovaru</a:t>
            </a:r>
            <a:r>
              <a:rPr lang="sk-SK" sz="1800" dirty="0"/>
              <a:t>, poskytnúť spotrebiteľovi </a:t>
            </a:r>
            <a:r>
              <a:rPr lang="sk-SK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potvrdenie o uzavretí zmluvy </a:t>
            </a:r>
            <a:r>
              <a:rPr lang="sk-SK" sz="1800" dirty="0"/>
              <a:t>na trvanlivom nosiči. </a:t>
            </a:r>
            <a:endParaRPr lang="sk-SK" sz="1800" dirty="0" smtClean="0"/>
          </a:p>
          <a:p>
            <a:pPr marL="457200" lvl="1" indent="0">
              <a:spcBef>
                <a:spcPts val="528"/>
              </a:spcBef>
              <a:buNone/>
            </a:pPr>
            <a:endParaRPr lang="sk-SK" sz="200" dirty="0" smtClean="0"/>
          </a:p>
          <a:p>
            <a:pPr marL="457200" lvl="1" indent="0">
              <a:spcBef>
                <a:spcPts val="528"/>
              </a:spcBef>
              <a:buNone/>
            </a:pPr>
            <a:r>
              <a:rPr lang="sk-SK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Potvrdenie </a:t>
            </a:r>
            <a:r>
              <a:rPr lang="sk-SK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musí </a:t>
            </a:r>
            <a:r>
              <a:rPr lang="sk-SK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obsahovať</a:t>
            </a:r>
          </a:p>
          <a:p>
            <a:pPr marL="457200" lvl="1" indent="0">
              <a:spcBef>
                <a:spcPts val="528"/>
              </a:spcBef>
              <a:buNone/>
            </a:pPr>
            <a:endParaRPr lang="sk-SK" sz="200" dirty="0"/>
          </a:p>
          <a:p>
            <a:pPr marL="800100" lvl="1" indent="-342900">
              <a:spcBef>
                <a:spcPts val="528"/>
              </a:spcBef>
              <a:buAutoNum type="alphaLcParenR"/>
            </a:pPr>
            <a:r>
              <a:rPr lang="sk-SK" sz="1800" dirty="0" smtClean="0"/>
              <a:t>všetky (predzmluvné) informácie podľa § 3 ods. 1, </a:t>
            </a:r>
            <a:r>
              <a:rPr lang="sk-SK" sz="1800" dirty="0"/>
              <a:t>ak </a:t>
            </a:r>
            <a:r>
              <a:rPr lang="sk-SK" sz="1800" dirty="0" smtClean="0"/>
              <a:t>ich predávajúci </a:t>
            </a:r>
            <a:r>
              <a:rPr lang="sk-SK" sz="1800" dirty="0"/>
              <a:t>neposkytol </a:t>
            </a:r>
            <a:r>
              <a:rPr lang="sk-SK" sz="1800" dirty="0" smtClean="0"/>
              <a:t>spotrebiteľovi </a:t>
            </a:r>
            <a:r>
              <a:rPr lang="sk-SK" sz="1800" dirty="0"/>
              <a:t>na trvanlivom nosiči už pred uzavretím zmluvy </a:t>
            </a:r>
            <a:r>
              <a:rPr lang="sk-SK" sz="1800" dirty="0" smtClean="0"/>
              <a:t>a </a:t>
            </a:r>
          </a:p>
          <a:p>
            <a:pPr marL="800100" lvl="1" indent="-342900">
              <a:spcBef>
                <a:spcPts val="528"/>
              </a:spcBef>
              <a:buAutoNum type="alphaLcParenR"/>
            </a:pPr>
            <a:endParaRPr lang="sk-SK" sz="200" dirty="0" smtClean="0"/>
          </a:p>
          <a:p>
            <a:pPr marL="800100" lvl="1" indent="-342900">
              <a:spcBef>
                <a:spcPts val="528"/>
              </a:spcBef>
              <a:buAutoNum type="alphaLcParenR"/>
            </a:pPr>
            <a:r>
              <a:rPr lang="sk-SK" sz="1800" dirty="0"/>
              <a:t>p</a:t>
            </a:r>
            <a:r>
              <a:rPr lang="sk-SK" sz="1800" dirty="0" smtClean="0"/>
              <a:t>ríp. potvrdenie </a:t>
            </a:r>
            <a:r>
              <a:rPr lang="sk-SK" sz="1800" dirty="0"/>
              <a:t>o výslovnom súhlase spotrebiteľa </a:t>
            </a:r>
            <a:r>
              <a:rPr lang="sk-SK" sz="1800" dirty="0" smtClean="0"/>
              <a:t>so začatím poskytovania služby pred uplynutím lehoty na odstúpenie od zmluvy + vyhlásenie, že spotrebiteľ bol poučený, že udelením tohto súhlasu stráca právo na odstúpenie od zmluvy.</a:t>
            </a:r>
            <a:endParaRPr lang="sk-SK" sz="1800" dirty="0"/>
          </a:p>
          <a:p>
            <a:pPr>
              <a:buFontTx/>
              <a:buChar char="-"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200" dirty="0" smtClean="0"/>
          </a:p>
          <a:p>
            <a:pPr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9245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Zákon č. 102/2014 Z. z.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sk-SK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7 až 10 – odstúpenie od zmluvy</a:t>
            </a:r>
          </a:p>
          <a:p>
            <a:pPr>
              <a:buNone/>
            </a:pPr>
            <a:endParaRPr lang="sk-SK" sz="200" dirty="0"/>
          </a:p>
          <a:p>
            <a:pPr>
              <a:buFontTx/>
              <a:buChar char="-"/>
            </a:pPr>
            <a:endParaRPr lang="sk-SK" sz="200" dirty="0"/>
          </a:p>
          <a:p>
            <a:pPr lvl="1"/>
            <a:r>
              <a:rPr lang="sk-SK" sz="1800" dirty="0"/>
              <a:t>Právo spotrebiteľa odstúpiť v lehote </a:t>
            </a:r>
            <a:r>
              <a:rPr lang="sk-SK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sk-SK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kalendárnych dní</a:t>
            </a:r>
          </a:p>
          <a:p>
            <a:pPr lvl="1"/>
            <a:r>
              <a:rPr lang="sk-SK" sz="1800" dirty="0"/>
              <a:t>Úprava počítania lehôt na odstúpenie od zmluvy</a:t>
            </a:r>
          </a:p>
          <a:p>
            <a:pPr lvl="1"/>
            <a:r>
              <a:rPr lang="sk-SK" sz="1800" dirty="0"/>
              <a:t>Možnosť odstúpiť od zmluvy už </a:t>
            </a:r>
            <a:r>
              <a:rPr lang="sk-SK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 začatím plynutia lehoty</a:t>
            </a:r>
            <a:r>
              <a:rPr lang="sk-SK" sz="1800" dirty="0"/>
              <a:t>, t.j. pred prevzatím tovaru</a:t>
            </a:r>
          </a:p>
          <a:p>
            <a:pPr lvl="1"/>
            <a:r>
              <a:rPr lang="sk-SK" sz="1800" dirty="0"/>
              <a:t>Rozsiahlejšia úprava </a:t>
            </a:r>
            <a:r>
              <a:rPr lang="sk-SK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výnimiek </a:t>
            </a:r>
            <a:r>
              <a:rPr lang="sk-SK" sz="1800" dirty="0"/>
              <a:t>z práva na odstúpenie od zmluvy</a:t>
            </a:r>
          </a:p>
          <a:p>
            <a:pPr lvl="1"/>
            <a:r>
              <a:rPr lang="sk-SK" sz="1800" dirty="0" smtClean="0"/>
              <a:t>Formálne </a:t>
            </a:r>
            <a:r>
              <a:rPr lang="sk-SK" sz="1800" dirty="0"/>
              <a:t>požiadavky na odstúpenie od </a:t>
            </a:r>
            <a:r>
              <a:rPr lang="sk-SK" sz="1800" dirty="0" smtClean="0"/>
              <a:t>zmluvy</a:t>
            </a:r>
            <a:endParaRPr lang="sk-SK" sz="1800" dirty="0"/>
          </a:p>
          <a:p>
            <a:pPr lvl="1"/>
            <a:r>
              <a:rPr lang="sk-SK" sz="1800" dirty="0" smtClean="0"/>
              <a:t>Nová </a:t>
            </a:r>
            <a:r>
              <a:rPr lang="sk-SK" sz="1800" dirty="0"/>
              <a:t>úprava úhrady nákladov na </a:t>
            </a:r>
            <a:r>
              <a:rPr lang="sk-SK" sz="1800" dirty="0" smtClean="0"/>
              <a:t>doručenie pri vrátení tovaru po odstúpení</a:t>
            </a:r>
            <a:endParaRPr lang="sk-SK" sz="1800" dirty="0"/>
          </a:p>
          <a:p>
            <a:pPr>
              <a:buFontTx/>
              <a:buChar char="-"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1800" dirty="0" smtClean="0"/>
          </a:p>
          <a:p>
            <a:pPr>
              <a:buNone/>
            </a:pPr>
            <a:endParaRPr lang="sk-SK" sz="200" dirty="0" smtClean="0"/>
          </a:p>
          <a:p>
            <a:pPr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2897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jilon Consulting (Balloon)">
  <a:themeElements>
    <a:clrScheme name="Ajilon Consulting (Balloon)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jilon Consulting (Balloon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jilon Consulting (Balloon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jilon Consulting (Balloon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jilon Consulting (Balloon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jilon Consulting (Balloon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jilon Consulting (Balloon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jilon Consulting (Balloon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jilon Consulting (Balloon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2032</TotalTime>
  <Words>1632</Words>
  <Application>Microsoft Office PowerPoint</Application>
  <PresentationFormat>Prezentácia na obrazovke (4:3)</PresentationFormat>
  <Paragraphs>202</Paragraphs>
  <Slides>17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3</vt:i4>
      </vt:variant>
      <vt:variant>
        <vt:lpstr>Nadpisy snímok</vt:lpstr>
      </vt:variant>
      <vt:variant>
        <vt:i4>17</vt:i4>
      </vt:variant>
    </vt:vector>
  </HeadingPairs>
  <TitlesOfParts>
    <vt:vector size="20" baseType="lpstr">
      <vt:lpstr>Ajilon Consulting (Balloon)</vt:lpstr>
      <vt:lpstr>1_Vlastní návrh</vt:lpstr>
      <vt:lpstr>Vlastní návrh</vt:lpstr>
      <vt:lpstr>Prezentácia programu PowerPoint</vt:lpstr>
      <vt:lpstr>Prezentácia programu PowerPoint</vt:lpstr>
      <vt:lpstr>Zákon č. 102/2014 Z. z. </vt:lpstr>
      <vt:lpstr>Zákon č. 102/2014 Z. z.</vt:lpstr>
      <vt:lpstr>Zákon č. 102/2014 Z. z.</vt:lpstr>
      <vt:lpstr>Zákon č. 102/2014 Z. z.</vt:lpstr>
      <vt:lpstr>Zákon č. 102/2014 Z. z.</vt:lpstr>
      <vt:lpstr>Zákon č. 102/2014 Z. z.</vt:lpstr>
      <vt:lpstr>Zákon č. 102/2014 Z. z.</vt:lpstr>
      <vt:lpstr>Zákon č. 102/2014 Z. z.</vt:lpstr>
      <vt:lpstr>Zákon č. 102/2014 Z. z.</vt:lpstr>
      <vt:lpstr>Zákon č. 102/2014 Z. z.</vt:lpstr>
      <vt:lpstr>Zákon č. 102/2014 Z. z.</vt:lpstr>
      <vt:lpstr>Zákon č. 102/2014 Z. z.</vt:lpstr>
      <vt:lpstr>Zákon č. 102/2014 Z. z.</vt:lpstr>
      <vt:lpstr>Legislatíva v roku 2014</vt:lpstr>
      <vt:lpstr>Prezentácia programu PowerPoint</vt:lpstr>
    </vt:vector>
  </TitlesOfParts>
  <Company>mhsr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MHV SR</dc:title>
  <dc:creator>csiba</dc:creator>
  <cp:lastModifiedBy>Kopcanova Ivana</cp:lastModifiedBy>
  <cp:revision>165</cp:revision>
  <cp:lastPrinted>2014-04-24T05:46:56Z</cp:lastPrinted>
  <dcterms:created xsi:type="dcterms:W3CDTF">2010-10-22T10:49:20Z</dcterms:created>
  <dcterms:modified xsi:type="dcterms:W3CDTF">2014-04-24T09:19:01Z</dcterms:modified>
</cp:coreProperties>
</file>