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6" r:id="rId2"/>
    <p:sldId id="257" r:id="rId3"/>
    <p:sldId id="273" r:id="rId4"/>
    <p:sldId id="258" r:id="rId5"/>
    <p:sldId id="260" r:id="rId6"/>
    <p:sldId id="271" r:id="rId7"/>
    <p:sldId id="263" r:id="rId8"/>
    <p:sldId id="266" r:id="rId9"/>
    <p:sldId id="261" r:id="rId10"/>
    <p:sldId id="262" r:id="rId11"/>
    <p:sldId id="270" r:id="rId12"/>
    <p:sldId id="269" r:id="rId13"/>
    <p:sldId id="267" r:id="rId14"/>
    <p:sldId id="264" r:id="rId15"/>
    <p:sldId id="265" r:id="rId16"/>
    <p:sldId id="268" r:id="rId17"/>
    <p:sldId id="259" r:id="rId18"/>
    <p:sldId id="272" r:id="rId19"/>
  </p:sldIdLst>
  <p:sldSz cx="12192000" cy="6858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users\David%20Rintel\AppData\Local\Microsoft\Windows\Temporary%20Internet%20Files\Content.Outlook\H9O37CA7\DAN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users\David%20Rintel\AppData\Local\Microsoft\Windows\Temporary%20Internet%20Files\Content.Outlook\H9O37CA7\VB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users\David%20Rintel\AppData\Local\Microsoft\Windows\Temporary%20Internet%20Files\Content.Outlook\H9O37CA7\FIN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users\David%20Rintel\AppData\Local\Microsoft\Windows\Temporary%20Internet%20Files\Content.Outlook\H9O37CA7\NE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175929022807025"/>
          <c:y val="0.1374779698929387"/>
          <c:w val="0.53901797692764741"/>
          <c:h val="0.8326069035185037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sk-SK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[DAN.xlsx]Hárok1!$A$2:$A$7</c:f>
              <c:strCache>
                <c:ptCount val="6"/>
                <c:pt idx="0">
                  <c:v>Karty 88%</c:v>
                </c:pt>
                <c:pt idx="1">
                  <c:v>Bankový prevod 4%</c:v>
                </c:pt>
                <c:pt idx="2">
                  <c:v>Faktúry/ splátky 2%</c:v>
                </c:pt>
                <c:pt idx="3">
                  <c:v>Dobierka (iné hotovostné platby) 0%</c:v>
                </c:pt>
                <c:pt idx="4">
                  <c:v>eWallet 5%</c:v>
                </c:pt>
                <c:pt idx="5">
                  <c:v>iné (platba cez SMS, predplatené kupóny) 1%</c:v>
                </c:pt>
              </c:strCache>
            </c:strRef>
          </c:cat>
          <c:val>
            <c:numRef>
              <c:f>[DAN.xlsx]Hárok1!$B$2:$B$7</c:f>
              <c:numCache>
                <c:formatCode>0%</c:formatCode>
                <c:ptCount val="6"/>
                <c:pt idx="0">
                  <c:v>0.88</c:v>
                </c:pt>
                <c:pt idx="1">
                  <c:v>0.04</c:v>
                </c:pt>
                <c:pt idx="2">
                  <c:v>0.02</c:v>
                </c:pt>
                <c:pt idx="3">
                  <c:v>0</c:v>
                </c:pt>
                <c:pt idx="4">
                  <c:v>0.05</c:v>
                </c:pt>
                <c:pt idx="5">
                  <c:v>0.01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4.8412841516781074E-2"/>
          <c:y val="0.20575425494493602"/>
          <c:w val="0.32474656007444153"/>
          <c:h val="0.61047379386854994"/>
        </c:manualLayout>
      </c:layout>
      <c:overlay val="0"/>
      <c:txPr>
        <a:bodyPr/>
        <a:lstStyle/>
        <a:p>
          <a:pPr>
            <a:defRPr sz="1600" b="1">
              <a:latin typeface="Century Gothic" panose="020B0502020202020204" pitchFamily="34" charset="0"/>
            </a:defRPr>
          </a:pPr>
          <a:endParaRPr lang="sk-SK"/>
        </a:p>
      </c:txPr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1907603151054029"/>
          <c:y val="0.14205987138205661"/>
          <c:w val="0.53901797692764741"/>
          <c:h val="0.8326069035185037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sk-SK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[VB.xlsx]Hárok1!$A$2:$A$7</c:f>
              <c:strCache>
                <c:ptCount val="6"/>
                <c:pt idx="0">
                  <c:v>Karty 68%</c:v>
                </c:pt>
                <c:pt idx="1">
                  <c:v>Bankový prevod 4%</c:v>
                </c:pt>
                <c:pt idx="2">
                  <c:v>Faktúry/ splátky 2%</c:v>
                </c:pt>
                <c:pt idx="3">
                  <c:v>Dobierka (iné hotovostné platby) 1%</c:v>
                </c:pt>
                <c:pt idx="4">
                  <c:v>eWallet 23%</c:v>
                </c:pt>
                <c:pt idx="5">
                  <c:v>iné (platba cez SMS, predplatené kupóny) 1%</c:v>
                </c:pt>
              </c:strCache>
            </c:strRef>
          </c:cat>
          <c:val>
            <c:numRef>
              <c:f>[VB.xlsx]Hárok1!$B$2:$B$7</c:f>
              <c:numCache>
                <c:formatCode>0%</c:formatCode>
                <c:ptCount val="6"/>
                <c:pt idx="0">
                  <c:v>0.68</c:v>
                </c:pt>
                <c:pt idx="1">
                  <c:v>0.04</c:v>
                </c:pt>
                <c:pt idx="2">
                  <c:v>0.02</c:v>
                </c:pt>
                <c:pt idx="3">
                  <c:v>0.01</c:v>
                </c:pt>
                <c:pt idx="4">
                  <c:v>0.23</c:v>
                </c:pt>
                <c:pt idx="5">
                  <c:v>0.01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2.6165903069213316E-2"/>
          <c:y val="0.18055379675478708"/>
          <c:w val="0.32474656007444153"/>
          <c:h val="0.61047379386854994"/>
        </c:manualLayout>
      </c:layout>
      <c:overlay val="0"/>
      <c:txPr>
        <a:bodyPr/>
        <a:lstStyle/>
        <a:p>
          <a:pPr>
            <a:defRPr sz="1600" b="1">
              <a:latin typeface="Century Gothic" panose="020B0502020202020204" pitchFamily="34" charset="0"/>
            </a:defRPr>
          </a:pPr>
          <a:endParaRPr lang="sk-SK"/>
        </a:p>
      </c:txPr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175929022807025"/>
          <c:y val="0.1374779698929387"/>
          <c:w val="0.53901797692764741"/>
          <c:h val="0.8326069035185037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sk-SK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[FIN.xlsx]Hárok1!$A$2:$A$7</c:f>
              <c:strCache>
                <c:ptCount val="6"/>
                <c:pt idx="0">
                  <c:v>Karty 29%</c:v>
                </c:pt>
                <c:pt idx="1">
                  <c:v>Bankový prevod 38%</c:v>
                </c:pt>
                <c:pt idx="2">
                  <c:v>Faktúry/ splátky 21%</c:v>
                </c:pt>
                <c:pt idx="3">
                  <c:v>Dobierka (iné hotovostné platby) 3%</c:v>
                </c:pt>
                <c:pt idx="4">
                  <c:v>e-wallet 7%</c:v>
                </c:pt>
                <c:pt idx="5">
                  <c:v>iné (platba cez SMS, predplatené kupóny) 0%</c:v>
                </c:pt>
              </c:strCache>
            </c:strRef>
          </c:cat>
          <c:val>
            <c:numRef>
              <c:f>[FIN.xlsx]Hárok1!$B$2:$B$7</c:f>
              <c:numCache>
                <c:formatCode>0%</c:formatCode>
                <c:ptCount val="6"/>
                <c:pt idx="0">
                  <c:v>0.28999999999999998</c:v>
                </c:pt>
                <c:pt idx="1">
                  <c:v>0.38</c:v>
                </c:pt>
                <c:pt idx="2">
                  <c:v>0.21</c:v>
                </c:pt>
                <c:pt idx="3">
                  <c:v>0.03</c:v>
                </c:pt>
                <c:pt idx="4">
                  <c:v>7.0000000000000007E-2</c:v>
                </c:pt>
                <c:pt idx="5">
                  <c:v>0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4.8412886442292073E-2"/>
          <c:y val="0.18055372110744225"/>
          <c:w val="0.32474656007444153"/>
          <c:h val="0.61047379386854994"/>
        </c:manualLayout>
      </c:layout>
      <c:overlay val="0"/>
      <c:txPr>
        <a:bodyPr/>
        <a:lstStyle/>
        <a:p>
          <a:pPr>
            <a:defRPr sz="1600" b="1">
              <a:latin typeface="Century Gothic" panose="020B0502020202020204" pitchFamily="34" charset="0"/>
            </a:defRPr>
          </a:pPr>
          <a:endParaRPr lang="sk-SK"/>
        </a:p>
      </c:txPr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175929022807025"/>
          <c:y val="0.1374779698929387"/>
          <c:w val="0.53901797692764741"/>
          <c:h val="0.8326069035185037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sk-SK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[NEM.xlsx]Hárok1!$A$2:$A$7</c:f>
              <c:strCache>
                <c:ptCount val="6"/>
                <c:pt idx="0">
                  <c:v>Karty 9%</c:v>
                </c:pt>
                <c:pt idx="1">
                  <c:v>Bankový prevod 4%</c:v>
                </c:pt>
                <c:pt idx="2">
                  <c:v>Faktúry/ splátky 47%</c:v>
                </c:pt>
                <c:pt idx="3">
                  <c:v>Dobierka (iné hotovostné platby) 3%</c:v>
                </c:pt>
                <c:pt idx="4">
                  <c:v>eWallet 29%</c:v>
                </c:pt>
                <c:pt idx="5">
                  <c:v>iné (platba cez SMS, predplatené kupóny) 7%</c:v>
                </c:pt>
              </c:strCache>
            </c:strRef>
          </c:cat>
          <c:val>
            <c:numRef>
              <c:f>[NEM.xlsx]Hárok1!$B$2:$B$7</c:f>
              <c:numCache>
                <c:formatCode>0%</c:formatCode>
                <c:ptCount val="6"/>
                <c:pt idx="0">
                  <c:v>0.09</c:v>
                </c:pt>
                <c:pt idx="1">
                  <c:v>0.04</c:v>
                </c:pt>
                <c:pt idx="2">
                  <c:v>0.47</c:v>
                </c:pt>
                <c:pt idx="3">
                  <c:v>0.03</c:v>
                </c:pt>
                <c:pt idx="4">
                  <c:v>0.28999999999999998</c:v>
                </c:pt>
                <c:pt idx="5">
                  <c:v>7.0000000000000007E-2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4.8412841516781074E-2"/>
          <c:y val="0.18055379675478708"/>
          <c:w val="0.32474656007444153"/>
          <c:h val="0.61047379386854994"/>
        </c:manualLayout>
      </c:layout>
      <c:overlay val="0"/>
      <c:txPr>
        <a:bodyPr/>
        <a:lstStyle/>
        <a:p>
          <a:pPr>
            <a:defRPr sz="1600" b="1">
              <a:latin typeface="Century Gothic" panose="020B0502020202020204" pitchFamily="34" charset="0"/>
            </a:defRPr>
          </a:pPr>
          <a:endParaRPr lang="sk-SK"/>
        </a:p>
      </c:txPr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0.19308</cdr:x>
      <cdr:y>0</cdr:y>
    </cdr:from>
    <cdr:to>
      <cdr:x>0.80815</cdr:x>
      <cdr:y>0.08442</cdr:y>
    </cdr:to>
    <cdr:sp macro="" textlink="">
      <cdr:nvSpPr>
        <cdr:cNvPr id="2" name="Obdĺžnik 1"/>
        <cdr:cNvSpPr/>
      </cdr:nvSpPr>
      <cdr:spPr>
        <a:xfrm xmlns:a="http://schemas.openxmlformats.org/drawingml/2006/main">
          <a:off x="1653303" y="0"/>
          <a:ext cx="5266826" cy="46801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sk-SK" sz="2400" b="1" cap="none" spc="0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Preferované platobné metódy v Dánsku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0.13275</cdr:x>
      <cdr:y>0</cdr:y>
    </cdr:from>
    <cdr:to>
      <cdr:x>0.86847</cdr:x>
      <cdr:y>0.08442</cdr:y>
    </cdr:to>
    <cdr:sp macro="" textlink="">
      <cdr:nvSpPr>
        <cdr:cNvPr id="2" name="Obdĺžnik 1"/>
        <cdr:cNvSpPr/>
      </cdr:nvSpPr>
      <cdr:spPr>
        <a:xfrm xmlns:a="http://schemas.openxmlformats.org/drawingml/2006/main">
          <a:off x="1136755" y="0"/>
          <a:ext cx="6299930" cy="46801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sk-SK" sz="2400" b="1" cap="none" spc="0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Preferované platobné metódy vo Veľkej Británii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0.19096</cdr:x>
      <cdr:y>0</cdr:y>
    </cdr:from>
    <cdr:to>
      <cdr:x>0.81026</cdr:x>
      <cdr:y>0.08442</cdr:y>
    </cdr:to>
    <cdr:sp macro="" textlink="">
      <cdr:nvSpPr>
        <cdr:cNvPr id="2" name="Obdĺžnik 1"/>
        <cdr:cNvSpPr/>
      </cdr:nvSpPr>
      <cdr:spPr>
        <a:xfrm xmlns:a="http://schemas.openxmlformats.org/drawingml/2006/main">
          <a:off x="1635154" y="0"/>
          <a:ext cx="5303118" cy="46801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sk-SK" sz="2400" b="1" cap="none" spc="0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Preferované platobné metódy vo Fínsku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0.17802</cdr:x>
      <cdr:y>0</cdr:y>
    </cdr:from>
    <cdr:to>
      <cdr:x>0.8232</cdr:x>
      <cdr:y>0.08442</cdr:y>
    </cdr:to>
    <cdr:sp macro="" textlink="">
      <cdr:nvSpPr>
        <cdr:cNvPr id="2" name="Obdĺžnik 1"/>
        <cdr:cNvSpPr/>
      </cdr:nvSpPr>
      <cdr:spPr>
        <a:xfrm xmlns:a="http://schemas.openxmlformats.org/drawingml/2006/main">
          <a:off x="1524389" y="0"/>
          <a:ext cx="5524654" cy="46801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sk-SK" sz="2400" b="1" cap="none" spc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Preferované platobné metódy v Nemecku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55936-5B34-4BD4-959C-319776A9D591}" type="datetimeFigureOut">
              <a:rPr lang="sk-SK" smtClean="0"/>
              <a:t>26. 11. 2014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A27B5-9B52-4C6B-950E-89748D3DEFD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1417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trustpay-ppt-bg-main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89" name="Rectangle 17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255595" y="1719948"/>
            <a:ext cx="9535235" cy="1470025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sk-SK" altLang="zh-CN" smtClean="0"/>
              <a:t>Upravte štýly predlohy textu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734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07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58768" y="439739"/>
            <a:ext cx="2823633" cy="5830887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1518" y="439739"/>
            <a:ext cx="8274049" cy="583088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439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70DA9F-9C84-4579-9B0F-4358D7C4C8C2}" type="datetimeFigureOut">
              <a:rPr lang="sk-SK" smtClean="0"/>
              <a:t>26. 11. 2014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D74634F-739E-4C54-B834-9FE6FDE5190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782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1B75BB"/>
              </a:buClr>
              <a:buFont typeface="Arial" pitchFamily="34" charset="0"/>
              <a:buChar char="•"/>
              <a:defRPr/>
            </a:lvl1pPr>
            <a:lvl2pPr>
              <a:buClr>
                <a:srgbClr val="1B75BB"/>
              </a:buClr>
              <a:buFont typeface="Arial" pitchFamily="34" charset="0"/>
              <a:buChar char="•"/>
              <a:defRPr/>
            </a:lvl2pPr>
            <a:lvl3pPr>
              <a:buClr>
                <a:srgbClr val="1B75BB"/>
              </a:buClr>
              <a:buFont typeface="Arial" pitchFamily="34" charset="0"/>
              <a:buChar char="•"/>
              <a:defRPr/>
            </a:lvl3pPr>
            <a:lvl4pPr>
              <a:buClr>
                <a:srgbClr val="1B75BB"/>
              </a:buClr>
              <a:buFont typeface="Arial" pitchFamily="34" charset="0"/>
              <a:buChar char="•"/>
              <a:defRPr/>
            </a:lvl4pPr>
            <a:lvl5pPr>
              <a:buClr>
                <a:srgbClr val="1B75BB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57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ustpay-ppt-bg-oddelova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2432" y="184108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72435" y="2879418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8297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317625"/>
            <a:ext cx="5384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317625"/>
            <a:ext cx="5384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58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46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064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028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1949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k-SK" noProof="0" dirty="0" smtClean="0"/>
              <a:t>Ak chcete pridať obrázok, kliknite na ikonu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8865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664633" y="466725"/>
            <a:ext cx="10464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ko-KR" smtClean="0"/>
              <a:t>Klepnutím lze upravit styl předlohy nadpisů.</a:t>
            </a:r>
            <a:endParaRPr lang="en-US" altLang="ko-KR" smtClean="0"/>
          </a:p>
        </p:txBody>
      </p:sp>
      <p:sp>
        <p:nvSpPr>
          <p:cNvPr id="1027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17625"/>
            <a:ext cx="10972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ko-KR" smtClean="0"/>
              <a:t>Klepnutím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32261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B75B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B75BB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B75BB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B75BB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B75BB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1111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1111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1111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1111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B75BB"/>
        </a:buClr>
        <a:buFont typeface="Arial" charset="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B75BB"/>
        </a:buClr>
        <a:buSzPct val="60000"/>
        <a:buFont typeface="Arial" charset="0"/>
        <a:buChar char="•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1B75BB"/>
        </a:buClr>
        <a:buSzPct val="60000"/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1B75BB"/>
        </a:buClr>
        <a:buSzPct val="60000"/>
        <a:buFont typeface="Arial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1B75BB"/>
        </a:buClr>
        <a:buSzPct val="60000"/>
        <a:buFont typeface="Arial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tesi@trustpay.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E-commerce platby v Európe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7005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Platba bankovým prevodom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Výhody:</a:t>
            </a:r>
            <a:r>
              <a:rPr lang="sk-SK" b="0" dirty="0" smtClean="0"/>
              <a:t> konečnosť platieb, administratívna a technická jednoduchosť, cena.</a:t>
            </a:r>
          </a:p>
          <a:p>
            <a:endParaRPr lang="sk-SK" b="0" dirty="0" smtClean="0"/>
          </a:p>
          <a:p>
            <a:r>
              <a:rPr lang="sk-SK" dirty="0" smtClean="0"/>
              <a:t>Nevýhody:</a:t>
            </a:r>
            <a:r>
              <a:rPr lang="sk-SK" b="0" dirty="0" smtClean="0"/>
              <a:t> komplikovanejší spôsob platby, absencia uniformity v platobnom procese, nemožnosť pravidelných či opakovaných platieb.</a:t>
            </a:r>
            <a:endParaRPr lang="sk-SK" b="0" dirty="0"/>
          </a:p>
        </p:txBody>
      </p:sp>
    </p:spTree>
    <p:extLst>
      <p:ext uri="{BB962C8B-B14F-4D97-AF65-F5344CB8AC3E}">
        <p14:creationId xmlns:p14="http://schemas.microsoft.com/office/powerpoint/2010/main" val="132018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Profil: Fínsko</a:t>
            </a:r>
            <a:endParaRPr lang="sk-SK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996766"/>
              </p:ext>
            </p:extLst>
          </p:nvPr>
        </p:nvGraphicFramePr>
        <p:xfrm>
          <a:off x="1592444" y="983796"/>
          <a:ext cx="8562976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05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Platby na faktúru/neskôr na splátky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dirty="0" smtClean="0"/>
              <a:t>Ide o systémy, kde objednávku obchodníkovi uhradí poskytovateľ platieb, ktorému neskôr platí kupujúci na faktúru alebo na splátky.  </a:t>
            </a:r>
          </a:p>
          <a:p>
            <a:r>
              <a:rPr lang="sk-SK" b="0" dirty="0" smtClean="0"/>
              <a:t>Príklady: Klarna, RatePay, Twisto.</a:t>
            </a:r>
          </a:p>
          <a:p>
            <a:r>
              <a:rPr lang="sk-SK" b="0" dirty="0" smtClean="0"/>
              <a:t>Veľmi populárne v Nemecku, Rakúsku ako aj v Škandinávskych krajinách.</a:t>
            </a:r>
          </a:p>
          <a:p>
            <a:r>
              <a:rPr lang="sk-SK" dirty="0" smtClean="0"/>
              <a:t>Výhody: </a:t>
            </a:r>
            <a:r>
              <a:rPr lang="sk-SK" b="0" dirty="0" smtClean="0"/>
              <a:t>jednoduchosť platby, žiadne riziko pre obchodníka, platba až po doručení tovaru.</a:t>
            </a:r>
          </a:p>
          <a:p>
            <a:r>
              <a:rPr lang="sk-SK" dirty="0" smtClean="0"/>
              <a:t>Nevýhody: </a:t>
            </a:r>
            <a:r>
              <a:rPr lang="sk-SK" b="0" dirty="0" smtClean="0"/>
              <a:t>riziko odmietnutia platiaceho, limity na objem/počet platieb.</a:t>
            </a:r>
            <a:endParaRPr lang="sk-SK" b="0" dirty="0"/>
          </a:p>
        </p:txBody>
      </p:sp>
    </p:spTree>
    <p:extLst>
      <p:ext uri="{BB962C8B-B14F-4D97-AF65-F5344CB8AC3E}">
        <p14:creationId xmlns:p14="http://schemas.microsoft.com/office/powerpoint/2010/main" val="148044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Profil: Nemecko</a:t>
            </a:r>
            <a:endParaRPr lang="sk-SK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5537455"/>
              </p:ext>
            </p:extLst>
          </p:nvPr>
        </p:nvGraphicFramePr>
        <p:xfrm>
          <a:off x="1352057" y="1076325"/>
          <a:ext cx="8562976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999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Dobierka (a iné hotovostné platby)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0" dirty="0" smtClean="0"/>
              <a:t>Ide o platbu v hotovosti pri preberaní tovaru. </a:t>
            </a:r>
            <a:r>
              <a:rPr lang="sk-SK" dirty="0" smtClean="0"/>
              <a:t>Dva základné typy</a:t>
            </a:r>
            <a:r>
              <a:rPr lang="sk-SK" b="0" dirty="0" smtClean="0"/>
              <a:t>:</a:t>
            </a:r>
          </a:p>
          <a:p>
            <a:pPr lvl="1"/>
            <a:r>
              <a:rPr lang="sk-SK" b="1" dirty="0" smtClean="0"/>
              <a:t>Dobierka</a:t>
            </a:r>
            <a:r>
              <a:rPr lang="sk-SK" dirty="0" smtClean="0"/>
              <a:t>- kedy zber prostriedkov zabezpečuje pošta.</a:t>
            </a:r>
          </a:p>
          <a:p>
            <a:pPr lvl="1"/>
            <a:r>
              <a:rPr lang="sk-SK" b="1" dirty="0" smtClean="0"/>
              <a:t>Platba priamo obchodníkovi </a:t>
            </a:r>
            <a:r>
              <a:rPr lang="sk-SK" dirty="0" smtClean="0"/>
              <a:t>pri prevzatí tovaru (služba AlzaDrive)</a:t>
            </a:r>
          </a:p>
          <a:p>
            <a:r>
              <a:rPr lang="sk-SK" b="0" dirty="0" smtClean="0"/>
              <a:t>Mimoriadne populárna platobná metóda v krajinách strednej a východnej Európy</a:t>
            </a:r>
            <a:r>
              <a:rPr lang="en-US" b="0" dirty="0" smtClean="0"/>
              <a:t>.</a:t>
            </a:r>
            <a:endParaRPr lang="sk-SK" b="0" dirty="0" smtClean="0"/>
          </a:p>
          <a:p>
            <a:r>
              <a:rPr lang="sk-SK" b="0" dirty="0" smtClean="0"/>
              <a:t>Podporovaná „nedôverou“ voči obchodníkovi, snahou o ušetrenie na poštovnom prípadne nedostatkom iných vhodných platobných metód.</a:t>
            </a:r>
          </a:p>
          <a:p>
            <a:r>
              <a:rPr lang="sk-SK" dirty="0" smtClean="0"/>
              <a:t>Výhody:</a:t>
            </a:r>
            <a:r>
              <a:rPr lang="sk-SK" b="0" dirty="0" smtClean="0"/>
              <a:t> platba až pri prevzatí tovaru, cena, jednoduchosť platby</a:t>
            </a:r>
            <a:r>
              <a:rPr lang="en-US" b="0" dirty="0" smtClean="0"/>
              <a:t>.</a:t>
            </a:r>
            <a:endParaRPr lang="sk-SK" b="0" dirty="0" smtClean="0"/>
          </a:p>
          <a:p>
            <a:r>
              <a:rPr lang="sk-SK" dirty="0" smtClean="0"/>
              <a:t>Nevýhody: </a:t>
            </a:r>
            <a:r>
              <a:rPr lang="sk-SK" b="0" dirty="0" smtClean="0"/>
              <a:t>nemožnosť platby za nehmotné tovary, absencia automatickej opakovanej platby, práca s hotovosťou.</a:t>
            </a:r>
            <a:endParaRPr lang="sk-SK" b="0" dirty="0"/>
          </a:p>
        </p:txBody>
      </p:sp>
    </p:spTree>
    <p:extLst>
      <p:ext uri="{BB962C8B-B14F-4D97-AF65-F5344CB8AC3E}">
        <p14:creationId xmlns:p14="http://schemas.microsoft.com/office/powerpoint/2010/main" val="30013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Profil: Česká Republika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909" y="1512587"/>
            <a:ext cx="7724550" cy="4351338"/>
          </a:xfrm>
        </p:spPr>
      </p:pic>
    </p:spTree>
    <p:extLst>
      <p:ext uri="{BB962C8B-B14F-4D97-AF65-F5344CB8AC3E}">
        <p14:creationId xmlns:p14="http://schemas.microsoft.com/office/powerpoint/2010/main" val="288200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Profil: Česká Republika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Trendy (nie len v ČR)</a:t>
            </a:r>
          </a:p>
          <a:p>
            <a:pPr lvl="1"/>
            <a:r>
              <a:rPr lang="sk-SK" dirty="0" smtClean="0"/>
              <a:t>3 dominantné platobné metódy- Dobierka, platba kartou a platba bankovým prevodom.</a:t>
            </a:r>
          </a:p>
          <a:p>
            <a:pPr lvl="1"/>
            <a:r>
              <a:rPr lang="sk-SK" dirty="0" smtClean="0"/>
              <a:t>Dôležitosť dobierky postupne ustupuje, iné platby v hotovosti si však popularitu držia.</a:t>
            </a:r>
          </a:p>
          <a:p>
            <a:pPr lvl="1"/>
            <a:r>
              <a:rPr lang="sk-SK" dirty="0" smtClean="0"/>
              <a:t>Platobné karty získavajú na popularite, rovnako ako platby bankovým prevodom a elektronické peňaženky.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1423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Preferované platobné metódy- záver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dirty="0" smtClean="0"/>
              <a:t>Európa je rôznorodý trh, bez známok zjednocovania.</a:t>
            </a:r>
          </a:p>
          <a:p>
            <a:r>
              <a:rPr lang="sk-SK" b="0" dirty="0" smtClean="0"/>
              <a:t>Platobné preferencie sú </a:t>
            </a:r>
            <a:r>
              <a:rPr lang="sk-SK" dirty="0" smtClean="0"/>
              <a:t>rozdielne</a:t>
            </a:r>
            <a:r>
              <a:rPr lang="sk-SK" b="0" dirty="0" smtClean="0"/>
              <a:t> v rôznych krajinách.</a:t>
            </a:r>
          </a:p>
          <a:p>
            <a:r>
              <a:rPr lang="sk-SK" dirty="0" smtClean="0"/>
              <a:t>Obchodník musí zvyčajne podporovať viac ako jednu platobnú </a:t>
            </a:r>
            <a:r>
              <a:rPr lang="sk-SK" b="0" dirty="0" smtClean="0"/>
              <a:t>metódu aby uspokojil klientov.</a:t>
            </a:r>
          </a:p>
          <a:p>
            <a:r>
              <a:rPr lang="sk-SK" b="0" dirty="0" smtClean="0"/>
              <a:t>Preferencie sa tiež líšia v závislosti od rôznych faktorov ako pohlavie, vek či druh ponúkaného tovaru.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049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871" y="2748606"/>
            <a:ext cx="10464800" cy="609600"/>
          </a:xfrm>
        </p:spPr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4" name="Zástupný symbol obsahu 2"/>
          <p:cNvSpPr>
            <a:spLocks noGrp="1"/>
          </p:cNvSpPr>
          <p:nvPr>
            <p:ph idx="1"/>
          </p:nvPr>
        </p:nvSpPr>
        <p:spPr>
          <a:xfrm>
            <a:off x="672871" y="4382319"/>
            <a:ext cx="4110682" cy="1672281"/>
          </a:xfrm>
        </p:spPr>
        <p:txBody>
          <a:bodyPr/>
          <a:lstStyle/>
          <a:p>
            <a:pPr marL="0" indent="0">
              <a:buNone/>
            </a:pPr>
            <a:r>
              <a:rPr lang="sk-SK" sz="1100" b="0" dirty="0" smtClean="0"/>
              <a:t>Kontakt:</a:t>
            </a:r>
          </a:p>
          <a:p>
            <a:pPr marL="0" indent="0">
              <a:buNone/>
            </a:pPr>
            <a:endParaRPr lang="sk-SK" sz="1100" b="0" dirty="0"/>
          </a:p>
          <a:p>
            <a:pPr marL="0" indent="0">
              <a:buNone/>
            </a:pPr>
            <a:r>
              <a:rPr lang="en-US" sz="1100" b="0" dirty="0"/>
              <a:t>Richard Tési </a:t>
            </a:r>
            <a:endParaRPr lang="sk-SK" sz="1100" b="0" dirty="0"/>
          </a:p>
          <a:p>
            <a:pPr marL="0" indent="0">
              <a:buNone/>
            </a:pPr>
            <a:r>
              <a:rPr lang="en-US" sz="1100" b="0" dirty="0" smtClean="0"/>
              <a:t>Head of </a:t>
            </a:r>
            <a:r>
              <a:rPr lang="en-US" sz="1100" b="0" dirty="0"/>
              <a:t>Business </a:t>
            </a:r>
            <a:r>
              <a:rPr lang="en-US" sz="1100" b="0" dirty="0" smtClean="0"/>
              <a:t>Development</a:t>
            </a:r>
            <a:endParaRPr lang="sk-SK" sz="1100" b="0" dirty="0" smtClean="0"/>
          </a:p>
          <a:p>
            <a:pPr marL="0" indent="0">
              <a:buNone/>
            </a:pPr>
            <a:r>
              <a:rPr lang="sk-SK" sz="1100" b="0" dirty="0"/>
              <a:t>e-mail: </a:t>
            </a:r>
            <a:r>
              <a:rPr lang="sk-SK" sz="1100" b="0" dirty="0" smtClean="0">
                <a:hlinkClick r:id="rId2"/>
              </a:rPr>
              <a:t>tesi@trustpay.eu</a:t>
            </a:r>
            <a:r>
              <a:rPr lang="sk-SK" sz="1100" b="0" dirty="0" smtClean="0"/>
              <a:t> </a:t>
            </a:r>
            <a:endParaRPr lang="sk-SK" sz="1100" b="0" dirty="0"/>
          </a:p>
        </p:txBody>
      </p:sp>
    </p:spTree>
    <p:extLst>
      <p:ext uri="{BB962C8B-B14F-4D97-AF65-F5344CB8AC3E}">
        <p14:creationId xmlns:p14="http://schemas.microsoft.com/office/powerpoint/2010/main" val="93352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 TrustPay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dirty="0" smtClean="0"/>
              <a:t>Platobná inštitúcia licencovaná NBS, založená v roku 2009</a:t>
            </a:r>
            <a:r>
              <a:rPr lang="en-US" b="0" dirty="0" smtClean="0"/>
              <a:t>.</a:t>
            </a:r>
            <a:endParaRPr lang="sk-SK" b="0" dirty="0" smtClean="0"/>
          </a:p>
          <a:p>
            <a:r>
              <a:rPr lang="sk-SK" dirty="0" smtClean="0"/>
              <a:t>Poskytovateľ platieb </a:t>
            </a:r>
            <a:r>
              <a:rPr lang="sk-SK" b="0" dirty="0" smtClean="0"/>
              <a:t>pre e-commerce obchodníkov</a:t>
            </a:r>
            <a:r>
              <a:rPr lang="en-US" b="0" dirty="0" smtClean="0"/>
              <a:t>.</a:t>
            </a:r>
            <a:endParaRPr lang="sk-SK" b="0" dirty="0" smtClean="0"/>
          </a:p>
          <a:p>
            <a:r>
              <a:rPr lang="sk-SK" b="0" dirty="0" smtClean="0"/>
              <a:t>Člen </a:t>
            </a:r>
            <a:r>
              <a:rPr lang="sk-SK" dirty="0" smtClean="0"/>
              <a:t>Visa Europe </a:t>
            </a:r>
            <a:r>
              <a:rPr lang="sk-SK" b="0" dirty="0" smtClean="0"/>
              <a:t>a </a:t>
            </a:r>
            <a:r>
              <a:rPr lang="sk-SK" dirty="0" smtClean="0"/>
              <a:t>Mastercard</a:t>
            </a:r>
            <a:r>
              <a:rPr lang="sk-SK" b="0" dirty="0" smtClean="0"/>
              <a:t>, špecializovaný na </a:t>
            </a:r>
            <a:r>
              <a:rPr lang="sk-SK" dirty="0" smtClean="0"/>
              <a:t>e-commerce acquiring</a:t>
            </a:r>
            <a:r>
              <a:rPr lang="en-US" dirty="0" smtClean="0"/>
              <a:t>.</a:t>
            </a:r>
            <a:endParaRPr lang="sk-SK" dirty="0" smtClean="0"/>
          </a:p>
          <a:p>
            <a:r>
              <a:rPr lang="sk-SK" dirty="0" smtClean="0"/>
              <a:t>Agregátor „online bankových prevodov“ </a:t>
            </a:r>
            <a:r>
              <a:rPr lang="sk-SK" b="0" dirty="0" smtClean="0"/>
              <a:t>v CEE regióne</a:t>
            </a:r>
          </a:p>
          <a:p>
            <a:pPr lvl="1"/>
            <a:r>
              <a:rPr lang="sk-SK" dirty="0" smtClean="0"/>
              <a:t>70 bánk </a:t>
            </a:r>
          </a:p>
          <a:p>
            <a:pPr lvl="1"/>
            <a:r>
              <a:rPr lang="sk-SK" dirty="0" smtClean="0"/>
              <a:t>17 krajín</a:t>
            </a:r>
          </a:p>
          <a:p>
            <a:pPr lvl="1"/>
            <a:r>
              <a:rPr lang="sk-SK" dirty="0" smtClean="0"/>
              <a:t>14 rôznych mien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744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213" y="0"/>
            <a:ext cx="7301587" cy="589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e-commerce platobných metód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dirty="0" smtClean="0"/>
              <a:t>Dobierka (a iné hotovostné platby).</a:t>
            </a:r>
          </a:p>
          <a:p>
            <a:r>
              <a:rPr lang="sk-SK" b="0" dirty="0" smtClean="0"/>
              <a:t>Platba bankovým prevodom.</a:t>
            </a:r>
          </a:p>
          <a:p>
            <a:r>
              <a:rPr lang="sk-SK" b="0" dirty="0" smtClean="0"/>
              <a:t>Platba kartou.</a:t>
            </a:r>
          </a:p>
          <a:p>
            <a:r>
              <a:rPr lang="sk-SK" b="0" dirty="0" smtClean="0"/>
              <a:t>Platby na faktúru, platby na splátky.</a:t>
            </a:r>
          </a:p>
          <a:p>
            <a:r>
              <a:rPr lang="sk-SK" b="0" dirty="0" smtClean="0"/>
              <a:t>Elektronická peňaženka.</a:t>
            </a:r>
          </a:p>
          <a:p>
            <a:r>
              <a:rPr lang="sk-SK" b="0" dirty="0" smtClean="0"/>
              <a:t>Iné (platba cez SMS, predplatené kupóny atď.).</a:t>
            </a:r>
          </a:p>
        </p:txBody>
      </p:sp>
    </p:spTree>
    <p:extLst>
      <p:ext uri="{BB962C8B-B14F-4D97-AF65-F5344CB8AC3E}">
        <p14:creationId xmlns:p14="http://schemas.microsoft.com/office/powerpoint/2010/main" val="258734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Platobné karty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dirty="0" smtClean="0"/>
              <a:t>Mimoriadne populárne v „rozvinutých“ e-commerce trhoch- UK, Francúzsko, Švédsko, Dánsko.</a:t>
            </a:r>
          </a:p>
          <a:p>
            <a:r>
              <a:rPr lang="sk-SK" b="0" dirty="0"/>
              <a:t>Trh dominovaný dvoma veľkými hráčmi- Visa a Mastercard, ale paralelne s nimi existujú aj lokálne bankové schémy- Carte Bleue (FR), Dankort (Dánsko).</a:t>
            </a:r>
          </a:p>
          <a:p>
            <a:r>
              <a:rPr lang="sk-SK" dirty="0" smtClean="0"/>
              <a:t>Výhody:</a:t>
            </a:r>
            <a:r>
              <a:rPr lang="sk-SK" b="0" dirty="0" smtClean="0"/>
              <a:t> jednoduchosť platby, možnosti „ukladania“ kariet, opakovaných platieb, kompatibilita s mobilnými zariadeniami.</a:t>
            </a:r>
          </a:p>
          <a:p>
            <a:r>
              <a:rPr lang="sk-SK" dirty="0" smtClean="0"/>
              <a:t>Nevýhody:</a:t>
            </a:r>
            <a:r>
              <a:rPr lang="sk-SK" b="0" dirty="0" smtClean="0"/>
              <a:t> reverzibilita platieb, cena (podľa lokality), relatívna technická a administratívna náročnosť, vnímanie bezpečnosti.</a:t>
            </a:r>
          </a:p>
        </p:txBody>
      </p:sp>
    </p:spTree>
    <p:extLst>
      <p:ext uri="{BB962C8B-B14F-4D97-AF65-F5344CB8AC3E}">
        <p14:creationId xmlns:p14="http://schemas.microsoft.com/office/powerpoint/2010/main" val="350531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Profil: Dánsko</a:t>
            </a:r>
            <a:endParaRPr lang="sk-SK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6816862"/>
              </p:ext>
            </p:extLst>
          </p:nvPr>
        </p:nvGraphicFramePr>
        <p:xfrm>
          <a:off x="1527129" y="1076325"/>
          <a:ext cx="8562976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267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Elektronické peňaženky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0" dirty="0" smtClean="0"/>
              <a:t>Systém, kedy si nakupujúci otvorí účet u poskytovateľa „e-walletu“ a prevádza peniaze iným užívateľom s účtom v rovnakom systéme.</a:t>
            </a:r>
          </a:p>
          <a:p>
            <a:r>
              <a:rPr lang="sk-SK" b="0" dirty="0" smtClean="0"/>
              <a:t>Minoritná, ale rýchlo rastúca skupina platobných metód najmä na rozvinutých trhoch (Nemecko, Francúzsko), menej v krajinách ako Slovensko či ČR. Nepostrádate</a:t>
            </a:r>
            <a:r>
              <a:rPr lang="sk-SK" b="0" dirty="0"/>
              <a:t>ľ</a:t>
            </a:r>
            <a:r>
              <a:rPr lang="sk-SK" b="0" dirty="0" smtClean="0"/>
              <a:t>ná platobná metóda v UK.</a:t>
            </a:r>
          </a:p>
          <a:p>
            <a:r>
              <a:rPr lang="sk-SK" b="0" dirty="0" smtClean="0"/>
              <a:t>Najznámejšie e-wallety: PayPal, Skrill, Neteller.</a:t>
            </a:r>
          </a:p>
          <a:p>
            <a:r>
              <a:rPr lang="sk-SK" dirty="0" smtClean="0"/>
              <a:t>Výhody: </a:t>
            </a:r>
            <a:r>
              <a:rPr lang="sk-SK" b="0" dirty="0" smtClean="0"/>
              <a:t>absencia hraníc, jednoduchosť používania, možnosti cieleného marketingu, možnosti opakovaných a „escrow“ platieb.</a:t>
            </a:r>
          </a:p>
          <a:p>
            <a:r>
              <a:rPr lang="sk-SK" dirty="0" smtClean="0"/>
              <a:t>Nevýhody: </a:t>
            </a:r>
            <a:r>
              <a:rPr lang="sk-SK" b="0" dirty="0" smtClean="0"/>
              <a:t>nutnosť registrácie platiaceho, nutnosť dosiahnutia „kritickej masy“ užívateľov.</a:t>
            </a:r>
            <a:endParaRPr lang="sk-SK" b="0" dirty="0"/>
          </a:p>
        </p:txBody>
      </p:sp>
    </p:spTree>
    <p:extLst>
      <p:ext uri="{BB962C8B-B14F-4D97-AF65-F5344CB8AC3E}">
        <p14:creationId xmlns:p14="http://schemas.microsoft.com/office/powerpoint/2010/main" val="88317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Profil: Veľká Británia</a:t>
            </a:r>
            <a:endParaRPr lang="sk-SK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881610"/>
              </p:ext>
            </p:extLst>
          </p:nvPr>
        </p:nvGraphicFramePr>
        <p:xfrm>
          <a:off x="1566318" y="1076325"/>
          <a:ext cx="8562976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48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Platba bankovým prevodom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3 základné druhy:</a:t>
            </a:r>
          </a:p>
          <a:p>
            <a:pPr lvl="1"/>
            <a:r>
              <a:rPr lang="sk-SK" b="1" dirty="0" smtClean="0"/>
              <a:t>„Offline prevod“, </a:t>
            </a:r>
            <a:r>
              <a:rPr lang="sk-SK" dirty="0" smtClean="0"/>
              <a:t>kedy je tento príkaz manuálne zadaný platiacim v rozhraní jeho banky.</a:t>
            </a:r>
            <a:endParaRPr lang="sk-SK" b="1" dirty="0" smtClean="0"/>
          </a:p>
          <a:p>
            <a:pPr lvl="1"/>
            <a:r>
              <a:rPr lang="sk-SK" b="1" dirty="0" smtClean="0"/>
              <a:t>„Platobné tlačidlo“, </a:t>
            </a:r>
            <a:r>
              <a:rPr lang="sk-SK" dirty="0" smtClean="0"/>
              <a:t>kedy je platobný príkaz potvrdzovaný platiacim v rozhraní jeho banky (napr. TatraPay, VUBPay).</a:t>
            </a:r>
          </a:p>
          <a:p>
            <a:pPr lvl="1"/>
            <a:r>
              <a:rPr lang="sk-SK" b="1" dirty="0" smtClean="0"/>
              <a:t>„Prevod cez tretiu stranu“, </a:t>
            </a:r>
            <a:r>
              <a:rPr lang="sk-SK" dirty="0" smtClean="0"/>
              <a:t>kedy je platobný príkaz potvrdzovaný platiacim v rozhraní tretej strany, ktorá tento posiela do banky platiaceho (napr. </a:t>
            </a:r>
            <a:r>
              <a:rPr lang="sk-SK" dirty="0" err="1" smtClean="0"/>
              <a:t>Sofortuberweisung</a:t>
            </a:r>
            <a:r>
              <a:rPr lang="sk-SK" dirty="0" smtClean="0"/>
              <a:t>).</a:t>
            </a:r>
          </a:p>
          <a:p>
            <a:r>
              <a:rPr lang="sk-SK" b="0" dirty="0" smtClean="0"/>
              <a:t>Populárne v mnohých „rozvojových trhoch“- SR,ČR, PL ako aj „rozvinutých“ trhoch (Nemecko, Rakúsko, Fínsko).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5309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ustPay">
  <a:themeElements>
    <a:clrScheme name="ESTH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0073CF"/>
      </a:accent2>
      <a:accent3>
        <a:srgbClr val="FFFFFF"/>
      </a:accent3>
      <a:accent4>
        <a:srgbClr val="000000"/>
      </a:accent4>
      <a:accent5>
        <a:srgbClr val="DAEDEF"/>
      </a:accent5>
      <a:accent6>
        <a:srgbClr val="8AC6CC"/>
      </a:accent6>
      <a:hlink>
        <a:srgbClr val="0073CF"/>
      </a:hlink>
      <a:folHlink>
        <a:srgbClr val="71BEC4"/>
      </a:folHlink>
    </a:clrScheme>
    <a:fontScheme name="business4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굴림" pitchFamily="34" charset="-127"/>
          </a:defRPr>
        </a:defPPr>
      </a:lstStyle>
    </a:lnDef>
  </a:objectDefaults>
  <a:extraClrSchemeLst>
    <a:extraClrScheme>
      <a:clrScheme name="business4 1">
        <a:dk1>
          <a:srgbClr val="4D4D4D"/>
        </a:dk1>
        <a:lt1>
          <a:srgbClr val="FFFFFF"/>
        </a:lt1>
        <a:dk2>
          <a:srgbClr val="F2EF62"/>
        </a:dk2>
        <a:lt2>
          <a:srgbClr val="DDDDDD"/>
        </a:lt2>
        <a:accent1>
          <a:srgbClr val="8FAD2F"/>
        </a:accent1>
        <a:accent2>
          <a:srgbClr val="DBE8B2"/>
        </a:accent2>
        <a:accent3>
          <a:srgbClr val="FFFFFF"/>
        </a:accent3>
        <a:accent4>
          <a:srgbClr val="404040"/>
        </a:accent4>
        <a:accent5>
          <a:srgbClr val="C6D3AD"/>
        </a:accent5>
        <a:accent6>
          <a:srgbClr val="C6D2A1"/>
        </a:accent6>
        <a:hlink>
          <a:srgbClr val="BAD16F"/>
        </a:hlink>
        <a:folHlink>
          <a:srgbClr val="507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4 2">
        <a:dk1>
          <a:srgbClr val="4D4D4D"/>
        </a:dk1>
        <a:lt1>
          <a:srgbClr val="FFFFFF"/>
        </a:lt1>
        <a:dk2>
          <a:srgbClr val="F4D18A"/>
        </a:dk2>
        <a:lt2>
          <a:srgbClr val="DDDDDD"/>
        </a:lt2>
        <a:accent1>
          <a:srgbClr val="B99633"/>
        </a:accent1>
        <a:accent2>
          <a:srgbClr val="EDE5D1"/>
        </a:accent2>
        <a:accent3>
          <a:srgbClr val="FFFFFF"/>
        </a:accent3>
        <a:accent4>
          <a:srgbClr val="404040"/>
        </a:accent4>
        <a:accent5>
          <a:srgbClr val="D9C9AD"/>
        </a:accent5>
        <a:accent6>
          <a:srgbClr val="D7CFBD"/>
        </a:accent6>
        <a:hlink>
          <a:srgbClr val="DAC896"/>
        </a:hlink>
        <a:folHlink>
          <a:srgbClr val="776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4 3">
        <a:dk1>
          <a:srgbClr val="4D4D4D"/>
        </a:dk1>
        <a:lt1>
          <a:srgbClr val="FFFFFF"/>
        </a:lt1>
        <a:dk2>
          <a:srgbClr val="61C2F3"/>
        </a:dk2>
        <a:lt2>
          <a:srgbClr val="DDDDDD"/>
        </a:lt2>
        <a:accent1>
          <a:srgbClr val="5968D7"/>
        </a:accent1>
        <a:accent2>
          <a:srgbClr val="BECDEA"/>
        </a:accent2>
        <a:accent3>
          <a:srgbClr val="FFFFFF"/>
        </a:accent3>
        <a:accent4>
          <a:srgbClr val="404040"/>
        </a:accent4>
        <a:accent5>
          <a:srgbClr val="B5B9E8"/>
        </a:accent5>
        <a:accent6>
          <a:srgbClr val="ACBAD4"/>
        </a:accent6>
        <a:hlink>
          <a:srgbClr val="93A8EB"/>
        </a:hlink>
        <a:folHlink>
          <a:srgbClr val="13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rustPay" id="{B33D31FC-68F1-42F1-8C7C-B4B7C4BC6DDB}" vid="{49253391-233A-4F8E-8D6C-458FB979C2C0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TrustPay</Template>
  <TotalTime>384</TotalTime>
  <Words>725</Words>
  <Application>Microsoft Office PowerPoint</Application>
  <PresentationFormat>Širokouhlá</PresentationFormat>
  <Paragraphs>76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3" baseType="lpstr">
      <vt:lpstr>Arial</vt:lpstr>
      <vt:lpstr>Calibri</vt:lpstr>
      <vt:lpstr>Verdana</vt:lpstr>
      <vt:lpstr>Wingdings</vt:lpstr>
      <vt:lpstr>TrustPay</vt:lpstr>
      <vt:lpstr>E-commerce platby v Európe</vt:lpstr>
      <vt:lpstr>O TrustPay</vt:lpstr>
      <vt:lpstr>Prezentácia programu PowerPoint</vt:lpstr>
      <vt:lpstr>Typy e-commerce platobných metód</vt:lpstr>
      <vt:lpstr>Platobné karty</vt:lpstr>
      <vt:lpstr>Profil: Dánsko</vt:lpstr>
      <vt:lpstr>Elektronické peňaženky</vt:lpstr>
      <vt:lpstr>Profil: Veľká Británia</vt:lpstr>
      <vt:lpstr>Platba bankovým prevodom</vt:lpstr>
      <vt:lpstr>Platba bankovým prevodom</vt:lpstr>
      <vt:lpstr>Profil: Fínsko</vt:lpstr>
      <vt:lpstr>Platby na faktúru/neskôr na splátky</vt:lpstr>
      <vt:lpstr>Profil: Nemecko</vt:lpstr>
      <vt:lpstr>Dobierka (a iné hotovostné platby)</vt:lpstr>
      <vt:lpstr>Profil: Česká Republika</vt:lpstr>
      <vt:lpstr>Profil: Česká Republika</vt:lpstr>
      <vt:lpstr>Preferované platobné metódy- záver</vt:lpstr>
      <vt:lpstr>Ďakujem za pozornosť</vt:lpstr>
    </vt:vector>
  </TitlesOfParts>
  <Company>THE Development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E-commerce platby v Európe</dc:title>
  <dc:creator>David Rintel</dc:creator>
  <cp:lastModifiedBy>Richard Tési</cp:lastModifiedBy>
  <cp:revision>37</cp:revision>
  <cp:lastPrinted>2014-09-17T09:26:32Z</cp:lastPrinted>
  <dcterms:created xsi:type="dcterms:W3CDTF">2013-12-04T15:17:10Z</dcterms:created>
  <dcterms:modified xsi:type="dcterms:W3CDTF">2014-11-26T09:28:34Z</dcterms:modified>
  <cp:contentStatus/>
</cp:coreProperties>
</file>