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3" r:id="rId4"/>
    <p:sldId id="283" r:id="rId5"/>
    <p:sldId id="260" r:id="rId6"/>
    <p:sldId id="261" r:id="rId7"/>
    <p:sldId id="262" r:id="rId8"/>
    <p:sldId id="263" r:id="rId9"/>
    <p:sldId id="282" r:id="rId10"/>
    <p:sldId id="266" r:id="rId11"/>
    <p:sldId id="277" r:id="rId12"/>
    <p:sldId id="278" r:id="rId13"/>
    <p:sldId id="279" r:id="rId14"/>
    <p:sldId id="280" r:id="rId15"/>
    <p:sldId id="281" r:id="rId16"/>
    <p:sldId id="265" r:id="rId17"/>
    <p:sldId id="275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Proxima Nova Lt" charset="0"/>
      <p:regular r:id="rId24"/>
    </p:embeddedFont>
    <p:embeddedFont>
      <p:font typeface="Segoe UI" pitchFamily="34" charset="0"/>
      <p:regular r:id="rId25"/>
      <p:bold r:id="rId26"/>
      <p:italic r:id="rId27"/>
      <p:boldItalic r:id="rId2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4036"/>
    <a:srgbClr val="402641"/>
    <a:srgbClr val="2B11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039" autoAdjust="0"/>
  </p:normalViewPr>
  <p:slideViewPr>
    <p:cSldViewPr>
      <p:cViewPr>
        <p:scale>
          <a:sx n="92" d="100"/>
          <a:sy n="92" d="100"/>
        </p:scale>
        <p:origin x="-744" y="45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43DA0-C2E3-4B70-8EA0-6FB347BD80F3}" type="datetimeFigureOut">
              <a:rPr lang="sk-SK" smtClean="0"/>
              <a:pPr/>
              <a:t>22. 11. 2013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FF47-4C34-4063-9E7D-74C8EB0268B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6593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1653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7910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02103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FF47-4C34-4063-9E7D-74C8EB0268B8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5932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9448-F511-4382-91DB-D97A9CA23771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2E4C-3114-4F10-B8BF-95242DE61BA7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026-88F8-4765-BC7B-C9FEB8AD1EC3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4AB7-F9CA-4E81-B2B9-000DB874EA35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FF56-B2DE-4BB5-BB68-F47AA0305A05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6915-2CAE-4068-BC45-E3E7A604C855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473-DF40-43D2-9540-A8C50319A9D1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885A-79A0-4566-81CF-2097A292BC5E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7D13-6A96-4085-8906-2B61A20040FB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1F58-8F70-4E7C-BFD6-F7C5506B88FC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1B8E-AD38-4AA0-8464-E9B3BA80DB50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C46D-52B8-4998-AC60-BD017EC25E84}" type="datetime1">
              <a:rPr lang="pl-PL" smtClean="0"/>
              <a:pPr/>
              <a:t>2013-11-22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3885-9117-4335-B618-564554F375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300192" y="0"/>
            <a:ext cx="2843808" cy="404664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300192" y="1412776"/>
            <a:ext cx="2843808" cy="404664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5571063"/>
            <a:ext cx="2880319" cy="32155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429256" y="45720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EE4036"/>
                </a:solidFill>
                <a:latin typeface="Proxima Nova Lt" pitchFamily="50" charset="-18"/>
              </a:rPr>
              <a:t>Ing. Richard Grom</a:t>
            </a:r>
          </a:p>
          <a:p>
            <a:r>
              <a:rPr lang="en-US" dirty="0" smtClean="0">
                <a:solidFill>
                  <a:schemeClr val="bg1"/>
                </a:solidFill>
                <a:latin typeface="Proxima Nova Lt" pitchFamily="50" charset="-18"/>
              </a:rPr>
              <a:t>Sales consultant - Slovakia</a:t>
            </a:r>
            <a:endParaRPr lang="pl-PL" dirty="0" smtClean="0">
              <a:solidFill>
                <a:schemeClr val="bg1"/>
              </a:solidFill>
              <a:latin typeface="Proxima Nova Lt" pitchFamily="50" charset="-18"/>
            </a:endParaRPr>
          </a:p>
          <a:p>
            <a:endParaRPr lang="pl-PL" dirty="0" smtClean="0">
              <a:solidFill>
                <a:schemeClr val="bg1"/>
              </a:solidFill>
              <a:latin typeface="Proxima Nova Lt" pitchFamily="50" charset="-18"/>
            </a:endParaRPr>
          </a:p>
          <a:p>
            <a:r>
              <a:rPr lang="en-US" dirty="0">
                <a:solidFill>
                  <a:srgbClr val="EE4036"/>
                </a:solidFill>
                <a:latin typeface="Proxima Nova Lt" pitchFamily="50" charset="-18"/>
              </a:rPr>
              <a:t>r</a:t>
            </a:r>
            <a:r>
              <a:rPr lang="pl-PL" dirty="0" smtClean="0">
                <a:solidFill>
                  <a:srgbClr val="EE4036"/>
                </a:solidFill>
                <a:latin typeface="Proxima Nova Lt" pitchFamily="50" charset="-18"/>
              </a:rPr>
              <a:t>ichard.grom@rtbhouse.com</a:t>
            </a:r>
          </a:p>
          <a:p>
            <a:r>
              <a:rPr lang="pl-PL" dirty="0" smtClean="0">
                <a:solidFill>
                  <a:srgbClr val="EE4036"/>
                </a:solidFill>
                <a:latin typeface="Proxima Nova Lt" pitchFamily="50" charset="-18"/>
              </a:rPr>
              <a:t>+421 918 542 353</a:t>
            </a:r>
          </a:p>
          <a:p>
            <a:endParaRPr lang="pl-PL" dirty="0">
              <a:solidFill>
                <a:srgbClr val="EE4036"/>
              </a:solidFill>
              <a:latin typeface="Proxima Nova Lt" pitchFamily="50" charset="-18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203789"/>
            <a:ext cx="2235299" cy="24954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9" name="Symbol zastępczy zawartości 8" descr="wykres str9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253440"/>
            <a:ext cx="7560840" cy="5757871"/>
          </a:xfrm>
        </p:spPr>
      </p:pic>
      <p:grpSp>
        <p:nvGrpSpPr>
          <p:cNvPr id="3" name="Grupa 2"/>
          <p:cNvGrpSpPr/>
          <p:nvPr/>
        </p:nvGrpSpPr>
        <p:grpSpPr>
          <a:xfrm>
            <a:off x="5447494" y="1865431"/>
            <a:ext cx="3341487" cy="2427367"/>
            <a:chOff x="5548472" y="2145124"/>
            <a:chExt cx="2972568" cy="2427367"/>
          </a:xfrm>
        </p:grpSpPr>
        <p:sp>
          <p:nvSpPr>
            <p:cNvPr id="11" name="Prostokąt 10"/>
            <p:cNvSpPr/>
            <p:nvPr/>
          </p:nvSpPr>
          <p:spPr>
            <a:xfrm>
              <a:off x="5548472" y="2772589"/>
              <a:ext cx="2680293" cy="1799902"/>
            </a:xfrm>
            <a:prstGeom prst="rect">
              <a:avLst/>
            </a:prstGeom>
            <a:solidFill>
              <a:srgbClr val="EE4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726650" y="2145124"/>
              <a:ext cx="2794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dirty="0">
                <a:solidFill>
                  <a:schemeClr val="bg1"/>
                </a:solidFill>
                <a:latin typeface="Proxima Nova Lt" pitchFamily="50" charset="-18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5780235" y="3002380"/>
              <a:ext cx="27408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  <a:latin typeface="Proxima Nova Lt" pitchFamily="50" charset="-18"/>
                </a:rPr>
                <a:t>Segmentácia užívateľov:</a:t>
              </a:r>
            </a:p>
            <a:p>
              <a:r>
                <a:rPr lang="pl-PL" b="1" dirty="0" smtClean="0">
                  <a:solidFill>
                    <a:schemeClr val="bg1"/>
                  </a:solidFill>
                  <a:latin typeface="Proxima Nova Lt" pitchFamily="50" charset="-18"/>
                </a:rPr>
                <a:t>- Visitors</a:t>
              </a:r>
            </a:p>
            <a:p>
              <a:r>
                <a:rPr lang="pl-PL" b="1" dirty="0" smtClean="0">
                  <a:solidFill>
                    <a:schemeClr val="bg1"/>
                  </a:solidFill>
                  <a:latin typeface="Proxima Nova Lt" pitchFamily="50" charset="-18"/>
                </a:rPr>
                <a:t>- Shoppers</a:t>
              </a:r>
            </a:p>
            <a:p>
              <a:r>
                <a:rPr lang="pl-PL" b="1" dirty="0" smtClean="0">
                  <a:solidFill>
                    <a:schemeClr val="bg1"/>
                  </a:solidFill>
                  <a:latin typeface="Proxima Nova Lt" pitchFamily="50" charset="-18"/>
                </a:rPr>
                <a:t>- </a:t>
              </a:r>
              <a:r>
                <a:rPr lang="en-US" b="1" dirty="0" smtClean="0">
                  <a:solidFill>
                    <a:schemeClr val="bg1"/>
                  </a:solidFill>
                  <a:latin typeface="Proxima Nova Lt" pitchFamily="50" charset="-18"/>
                </a:rPr>
                <a:t>B</a:t>
              </a:r>
              <a:r>
                <a:rPr lang="pl-PL" b="1" dirty="0" err="1" smtClean="0">
                  <a:solidFill>
                    <a:schemeClr val="bg1"/>
                  </a:solidFill>
                  <a:latin typeface="Proxima Nova Lt" pitchFamily="50" charset="-18"/>
                </a:rPr>
                <a:t>uyers</a:t>
              </a:r>
              <a:endParaRPr lang="pl-P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bg1"/>
                </a:solidFill>
                <a:latin typeface="Proxima Nova Lt" charset="0"/>
              </a:rPr>
              <a:pPr/>
              <a:t>10</a:t>
            </a:fld>
            <a:endParaRPr lang="pl-PL" dirty="0">
              <a:solidFill>
                <a:schemeClr val="bg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5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5" name="Symbol zastępczy zawartości 5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2991"/>
            <a:ext cx="2232248" cy="250345"/>
          </a:xfrm>
          <a:prstGeom prst="rect">
            <a:avLst/>
          </a:prstGeom>
        </p:spPr>
      </p:pic>
      <p:sp>
        <p:nvSpPr>
          <p:cNvPr id="6" name="Prostokąt 4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910" y="642918"/>
            <a:ext cx="5945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Case </a:t>
            </a:r>
            <a:r>
              <a:rPr lang="en-US" sz="2400" dirty="0">
                <a:solidFill>
                  <a:srgbClr val="EE4036"/>
                </a:solidFill>
                <a:latin typeface="Proxima Nova Lt" charset="0"/>
              </a:rPr>
              <a:t>S</a:t>
            </a:r>
            <a:r>
              <a:rPr lang="pl-PL" sz="2400" dirty="0" err="1" smtClean="0">
                <a:solidFill>
                  <a:srgbClr val="EE4036"/>
                </a:solidFill>
                <a:latin typeface="Proxima Nova Lt" charset="0"/>
              </a:rPr>
              <a:t>tudy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 –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r>
              <a:rPr lang="pl-PL" sz="2400" dirty="0" err="1" smtClean="0">
                <a:solidFill>
                  <a:srgbClr val="EE4036"/>
                </a:solidFill>
                <a:latin typeface="Proxima Nova Lt" charset="0"/>
              </a:rPr>
              <a:t>Electronic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s in Turkey (CPS)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 </a:t>
            </a:r>
            <a:endParaRPr lang="pl-PL" sz="2400" dirty="0" smtClean="0">
              <a:latin typeface="Proxima Nova Lt" charset="0"/>
            </a:endParaRPr>
          </a:p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endParaRPr lang="pl-PL" sz="2400" dirty="0">
              <a:latin typeface="Proxima Nova Lt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85918" y="1500174"/>
            <a:ext cx="5929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roxima Nova Lt" charset="0"/>
              </a:rPr>
              <a:t>Campaign results for September 2013:</a:t>
            </a:r>
            <a:endParaRPr lang="sk-SK" dirty="0" smtClean="0">
              <a:latin typeface="Proxima Nova Lt" charset="0"/>
            </a:endParaRPr>
          </a:p>
          <a:p>
            <a:endParaRPr lang="sk-SK" dirty="0" smtClean="0">
              <a:latin typeface="Proxima Nova L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75 888 </a:t>
            </a:r>
            <a:r>
              <a:rPr lang="en-US" dirty="0" smtClean="0">
                <a:latin typeface="Proxima Nova Lt" charset="0"/>
              </a:rPr>
              <a:t>clicks </a:t>
            </a:r>
          </a:p>
          <a:p>
            <a:r>
              <a:rPr lang="en-US" dirty="0" smtClean="0">
                <a:latin typeface="Proxima Nova Lt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849</a:t>
            </a:r>
            <a:r>
              <a:rPr lang="en-US" dirty="0" smtClean="0">
                <a:latin typeface="Proxima Nova Lt" charset="0"/>
              </a:rPr>
              <a:t> Post-Click conversions </a:t>
            </a:r>
          </a:p>
          <a:p>
            <a:r>
              <a:rPr lang="en-US" dirty="0" smtClean="0">
                <a:latin typeface="Proxima Nova Lt" charset="0"/>
              </a:rPr>
              <a:t> Average campaign CTR: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0,47% </a:t>
            </a:r>
          </a:p>
          <a:p>
            <a:r>
              <a:rPr lang="en-US" dirty="0" smtClean="0">
                <a:latin typeface="Proxima Nova Lt" charset="0"/>
              </a:rPr>
              <a:t> Sales value: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over 250 000 Euro </a:t>
            </a:r>
          </a:p>
          <a:p>
            <a:r>
              <a:rPr lang="en-US" dirty="0" smtClean="0">
                <a:latin typeface="Proxima Nova Lt" charset="0"/>
              </a:rPr>
              <a:t> Average cost of sale: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2%</a:t>
            </a:r>
            <a:endParaRPr lang="sk-SK" dirty="0">
              <a:solidFill>
                <a:srgbClr val="FF0000"/>
              </a:solidFill>
              <a:latin typeface="Proxima Nova Lt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85918" y="37861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Proxima Nova Lt" charset="0"/>
              </a:rPr>
              <a:t>Campaign results for</a:t>
            </a:r>
            <a:r>
              <a:rPr lang="sk-SK" dirty="0" smtClean="0">
                <a:latin typeface="Proxima Nova Lt" charset="0"/>
              </a:rPr>
              <a:t> 3Q </a:t>
            </a:r>
            <a:r>
              <a:rPr lang="en-US" dirty="0" smtClean="0">
                <a:latin typeface="Proxima Nova Lt" charset="0"/>
              </a:rPr>
              <a:t>2013:</a:t>
            </a:r>
            <a:endParaRPr lang="sk-SK" dirty="0" smtClean="0">
              <a:latin typeface="Proxima Nova Lt" charset="0"/>
            </a:endParaRPr>
          </a:p>
          <a:p>
            <a:endParaRPr lang="sk-SK" dirty="0" smtClean="0">
              <a:latin typeface="Proxima Nova L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193 094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en-US" dirty="0" smtClean="0">
                <a:latin typeface="Proxima Nova Lt" charset="0"/>
              </a:rPr>
              <a:t>clicks </a:t>
            </a:r>
          </a:p>
          <a:p>
            <a:r>
              <a:rPr lang="en-US" dirty="0" smtClean="0"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2038</a:t>
            </a:r>
            <a:r>
              <a:rPr lang="en-US" dirty="0" smtClean="0">
                <a:latin typeface="Proxima Nova Lt" charset="0"/>
              </a:rPr>
              <a:t> Post-Click conversions </a:t>
            </a:r>
          </a:p>
          <a:p>
            <a:r>
              <a:rPr lang="en-US" dirty="0" smtClean="0">
                <a:latin typeface="Proxima Nova Lt" charset="0"/>
              </a:rPr>
              <a:t> Average campaign CTR: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0,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48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 </a:t>
            </a:r>
          </a:p>
          <a:p>
            <a:r>
              <a:rPr lang="en-US" dirty="0" smtClean="0">
                <a:latin typeface="Proxima Nova Lt" charset="0"/>
              </a:rPr>
              <a:t> Sales value: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over 540 000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Euro </a:t>
            </a:r>
          </a:p>
          <a:p>
            <a:r>
              <a:rPr lang="en-US" dirty="0" smtClean="0">
                <a:latin typeface="Proxima Nova Lt" charset="0"/>
              </a:rPr>
              <a:t> Average cost of sale: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</a:t>
            </a:r>
            <a:endParaRPr lang="sk-SK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tx1"/>
                </a:solidFill>
                <a:latin typeface="Proxima Nova Lt" charset="0"/>
              </a:rPr>
              <a:pPr/>
              <a:t>11</a:t>
            </a:fld>
            <a:endParaRPr lang="pl-PL" dirty="0">
              <a:solidFill>
                <a:schemeClr val="tx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5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5" name="Symbol zastępczy zawartości 5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2991"/>
            <a:ext cx="2232248" cy="250345"/>
          </a:xfrm>
          <a:prstGeom prst="rect">
            <a:avLst/>
          </a:prstGeom>
        </p:spPr>
      </p:pic>
      <p:sp>
        <p:nvSpPr>
          <p:cNvPr id="6" name="Prostokąt 4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910" y="642918"/>
            <a:ext cx="623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Case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S</a:t>
            </a:r>
            <a:r>
              <a:rPr lang="pl-PL" sz="2400" dirty="0" err="1" smtClean="0">
                <a:solidFill>
                  <a:srgbClr val="EE4036"/>
                </a:solidFill>
                <a:latin typeface="Proxima Nova Lt" charset="0"/>
              </a:rPr>
              <a:t>tudy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– </a:t>
            </a:r>
            <a:r>
              <a:rPr lang="pl-PL" sz="2400" dirty="0" err="1" smtClean="0">
                <a:solidFill>
                  <a:srgbClr val="EE4036"/>
                </a:solidFill>
                <a:latin typeface="Proxima Nova Lt" charset="0"/>
              </a:rPr>
              <a:t>Fashion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 in Russia (CPS)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  </a:t>
            </a:r>
            <a:endParaRPr lang="pl-PL" sz="2400" dirty="0" smtClean="0">
              <a:latin typeface="Proxima Nova Lt" charset="0"/>
            </a:endParaRPr>
          </a:p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endParaRPr lang="pl-PL" sz="2400" dirty="0">
              <a:latin typeface="Proxima Nova Lt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85918" y="1500174"/>
            <a:ext cx="5929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roxima Nova Lt" charset="0"/>
              </a:rPr>
              <a:t>Campaign results for September 2013:</a:t>
            </a:r>
            <a:endParaRPr lang="sk-SK" dirty="0" smtClean="0">
              <a:latin typeface="Proxima Nova Lt" charset="0"/>
            </a:endParaRPr>
          </a:p>
          <a:p>
            <a:endParaRPr lang="sk-SK" dirty="0" smtClean="0">
              <a:latin typeface="Proxima Nova L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9 236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en-US" dirty="0" smtClean="0">
                <a:latin typeface="Proxima Nova Lt" charset="0"/>
              </a:rPr>
              <a:t>clicks </a:t>
            </a:r>
          </a:p>
          <a:p>
            <a:r>
              <a:rPr lang="en-US" dirty="0" smtClean="0"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478</a:t>
            </a:r>
            <a:r>
              <a:rPr lang="en-US" dirty="0" smtClean="0">
                <a:latin typeface="Proxima Nova Lt" charset="0"/>
              </a:rPr>
              <a:t> Post-Click conversions </a:t>
            </a:r>
          </a:p>
          <a:p>
            <a:r>
              <a:rPr lang="en-US" dirty="0" smtClean="0">
                <a:latin typeface="Proxima Nova Lt" charset="0"/>
              </a:rPr>
              <a:t> Average campaign CTR: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0,47% </a:t>
            </a:r>
          </a:p>
          <a:p>
            <a:r>
              <a:rPr lang="en-US" dirty="0" smtClean="0">
                <a:latin typeface="Proxima Nova Lt" charset="0"/>
              </a:rPr>
              <a:t> Sales value: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circa 30 000 Eur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o </a:t>
            </a:r>
          </a:p>
          <a:p>
            <a:r>
              <a:rPr lang="en-US" dirty="0" smtClean="0">
                <a:latin typeface="Proxima Nova Lt" charset="0"/>
              </a:rPr>
              <a:t> Average cost of sale: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2%</a:t>
            </a:r>
            <a:endParaRPr lang="sk-SK" dirty="0">
              <a:solidFill>
                <a:srgbClr val="FF0000"/>
              </a:solidFill>
              <a:latin typeface="Proxima Nova Lt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85918" y="37861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Proxima Nova Lt" charset="0"/>
              </a:rPr>
              <a:t>Campaign results for </a:t>
            </a:r>
            <a:r>
              <a:rPr lang="sk-SK" dirty="0" smtClean="0">
                <a:latin typeface="Proxima Nova Lt" charset="0"/>
              </a:rPr>
              <a:t>3Q</a:t>
            </a:r>
            <a:r>
              <a:rPr lang="en-US" dirty="0" smtClean="0">
                <a:latin typeface="Proxima Nova Lt" charset="0"/>
              </a:rPr>
              <a:t> 2013:</a:t>
            </a:r>
            <a:endParaRPr lang="sk-SK" dirty="0" smtClean="0">
              <a:latin typeface="Proxima Nova Lt" charset="0"/>
            </a:endParaRPr>
          </a:p>
          <a:p>
            <a:endParaRPr lang="sk-SK" dirty="0" smtClean="0">
              <a:latin typeface="Proxima Nova L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21 514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en-US" dirty="0" smtClean="0">
                <a:latin typeface="Proxima Nova Lt" charset="0"/>
              </a:rPr>
              <a:t>clicks </a:t>
            </a:r>
          </a:p>
          <a:p>
            <a:r>
              <a:rPr lang="en-US" dirty="0" smtClean="0"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1 062</a:t>
            </a:r>
            <a:r>
              <a:rPr lang="en-US" dirty="0" smtClean="0">
                <a:latin typeface="Proxima Nova Lt" charset="0"/>
              </a:rPr>
              <a:t> Post-Click conversions </a:t>
            </a:r>
          </a:p>
          <a:p>
            <a:r>
              <a:rPr lang="en-US" dirty="0" smtClean="0">
                <a:latin typeface="Proxima Nova Lt" charset="0"/>
              </a:rPr>
              <a:t> Average campaign CTR: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0,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 </a:t>
            </a:r>
          </a:p>
          <a:p>
            <a:r>
              <a:rPr lang="en-US" dirty="0" smtClean="0">
                <a:latin typeface="Proxima Nova Lt" charset="0"/>
              </a:rPr>
              <a:t> Sales value: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circa 67 000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Euro </a:t>
            </a:r>
          </a:p>
          <a:p>
            <a:r>
              <a:rPr lang="en-US" dirty="0" smtClean="0">
                <a:latin typeface="Proxima Nova Lt" charset="0"/>
              </a:rPr>
              <a:t> Average cost of sale: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 12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</a:t>
            </a:r>
            <a:endParaRPr lang="sk-SK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tx1"/>
                </a:solidFill>
                <a:latin typeface="Proxima Nova Lt" charset="0"/>
              </a:rPr>
              <a:pPr/>
              <a:t>12</a:t>
            </a:fld>
            <a:endParaRPr lang="pl-PL" dirty="0">
              <a:solidFill>
                <a:schemeClr val="tx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5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5" name="Symbol zastępczy zawartości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2991"/>
            <a:ext cx="2232248" cy="250345"/>
          </a:xfrm>
          <a:prstGeom prst="rect">
            <a:avLst/>
          </a:prstGeom>
        </p:spPr>
      </p:pic>
      <p:sp>
        <p:nvSpPr>
          <p:cNvPr id="6" name="Prostokąt 4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910" y="642918"/>
            <a:ext cx="6161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Case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S</a:t>
            </a:r>
            <a:r>
              <a:rPr lang="pl-PL" sz="2400" dirty="0" err="1" smtClean="0">
                <a:solidFill>
                  <a:srgbClr val="EE4036"/>
                </a:solidFill>
                <a:latin typeface="Proxima Nova Lt" charset="0"/>
              </a:rPr>
              <a:t>tudy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- 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Travel </a:t>
            </a:r>
            <a:r>
              <a:rPr lang="en-US" sz="2400" dirty="0">
                <a:solidFill>
                  <a:srgbClr val="EE4036"/>
                </a:solidFill>
                <a:latin typeface="Proxima Nova Lt" charset="0"/>
              </a:rPr>
              <a:t>A</a:t>
            </a:r>
            <a:r>
              <a:rPr lang="pl-PL" sz="2400" dirty="0" err="1" smtClean="0">
                <a:solidFill>
                  <a:srgbClr val="EE4036"/>
                </a:solidFill>
                <a:latin typeface="Proxima Nova Lt" charset="0"/>
              </a:rPr>
              <a:t>gency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 in Poland (CPS)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  </a:t>
            </a:r>
            <a:endParaRPr lang="pl-PL" sz="2400" dirty="0" smtClean="0">
              <a:latin typeface="Proxima Nova Lt" charset="0"/>
            </a:endParaRPr>
          </a:p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endParaRPr lang="pl-PL" sz="2400" dirty="0">
              <a:latin typeface="Proxima Nova Lt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85918" y="1500174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roxima Nova Lt" charset="0"/>
              </a:rPr>
              <a:t>Campaign results for September 2013:</a:t>
            </a:r>
            <a:endParaRPr lang="sk-SK" dirty="0" smtClean="0">
              <a:latin typeface="Proxima Nova Lt" charset="0"/>
            </a:endParaRPr>
          </a:p>
          <a:p>
            <a:endParaRPr lang="sk-SK" dirty="0" smtClean="0">
              <a:latin typeface="Proxima Nova L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11 621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en-US" dirty="0" smtClean="0">
                <a:latin typeface="Proxima Nova Lt" charset="0"/>
              </a:rPr>
              <a:t>clicks </a:t>
            </a:r>
          </a:p>
          <a:p>
            <a:r>
              <a:rPr lang="en-US" dirty="0" smtClean="0"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45</a:t>
            </a:r>
            <a:r>
              <a:rPr lang="en-US" dirty="0" smtClean="0">
                <a:latin typeface="Proxima Nova Lt" charset="0"/>
              </a:rPr>
              <a:t> Post-Click conversions </a:t>
            </a:r>
          </a:p>
          <a:p>
            <a:r>
              <a:rPr lang="en-US" dirty="0" smtClean="0">
                <a:latin typeface="Proxima Nova Lt" charset="0"/>
              </a:rPr>
              <a:t> Average campaign CTR: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0,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59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 </a:t>
            </a:r>
          </a:p>
          <a:p>
            <a:r>
              <a:rPr lang="en-US" dirty="0" smtClean="0">
                <a:latin typeface="Proxima Nova Lt" charset="0"/>
              </a:rPr>
              <a:t> Sales value: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over 50 000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Euro </a:t>
            </a:r>
          </a:p>
          <a:p>
            <a:r>
              <a:rPr lang="en-US" dirty="0" smtClean="0">
                <a:latin typeface="Proxima Nova Lt" charset="0"/>
              </a:rPr>
              <a:t> Average cost of sale: </a:t>
            </a:r>
            <a:r>
              <a:rPr lang="sk-SK" dirty="0" err="1" smtClean="0">
                <a:solidFill>
                  <a:srgbClr val="FF0000"/>
                </a:solidFill>
                <a:latin typeface="Proxima Nova Lt" charset="0"/>
              </a:rPr>
              <a:t>circa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 3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</a:t>
            </a:r>
            <a:endParaRPr lang="sk-SK" dirty="0">
              <a:solidFill>
                <a:srgbClr val="FF0000"/>
              </a:solidFill>
              <a:latin typeface="Proxima Nova Lt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85918" y="3786190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roxima Nova Lt" charset="0"/>
              </a:rPr>
              <a:t>Campaign results </a:t>
            </a:r>
            <a:r>
              <a:rPr lang="sk-SK" dirty="0" smtClean="0">
                <a:latin typeface="Proxima Nova Lt" charset="0"/>
              </a:rPr>
              <a:t>3Q </a:t>
            </a:r>
            <a:r>
              <a:rPr lang="en-US" dirty="0" smtClean="0">
                <a:latin typeface="Proxima Nova Lt" charset="0"/>
              </a:rPr>
              <a:t>2013:</a:t>
            </a:r>
            <a:endParaRPr lang="sk-SK" dirty="0" smtClean="0">
              <a:latin typeface="Proxima Nova Lt" charset="0"/>
            </a:endParaRPr>
          </a:p>
          <a:p>
            <a:endParaRPr lang="sk-SK" dirty="0" smtClean="0">
              <a:latin typeface="Proxima Nova L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56 966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en-US" dirty="0" smtClean="0">
                <a:latin typeface="Proxima Nova Lt" charset="0"/>
              </a:rPr>
              <a:t>clicks </a:t>
            </a:r>
          </a:p>
          <a:p>
            <a:r>
              <a:rPr lang="en-US" dirty="0" smtClean="0"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225</a:t>
            </a:r>
            <a:r>
              <a:rPr lang="en-US" dirty="0" smtClean="0">
                <a:latin typeface="Proxima Nova Lt" charset="0"/>
              </a:rPr>
              <a:t> Post-Click conversions </a:t>
            </a:r>
          </a:p>
          <a:p>
            <a:r>
              <a:rPr lang="en-US" dirty="0" smtClean="0">
                <a:latin typeface="Proxima Nova Lt" charset="0"/>
              </a:rPr>
              <a:t> Average campaign CTR: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0,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52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 </a:t>
            </a:r>
          </a:p>
          <a:p>
            <a:r>
              <a:rPr lang="en-US" dirty="0" smtClean="0">
                <a:latin typeface="Proxima Nova Lt" charset="0"/>
              </a:rPr>
              <a:t> Sales value: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over 275 000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Euro </a:t>
            </a:r>
          </a:p>
          <a:p>
            <a:r>
              <a:rPr lang="en-US" dirty="0" smtClean="0">
                <a:latin typeface="Proxima Nova Lt" charset="0"/>
              </a:rPr>
              <a:t> Average cost of sale: </a:t>
            </a:r>
            <a:r>
              <a:rPr lang="sk-SK" dirty="0" err="1" smtClean="0">
                <a:solidFill>
                  <a:srgbClr val="FF0000"/>
                </a:solidFill>
                <a:latin typeface="Proxima Nova Lt" charset="0"/>
              </a:rPr>
              <a:t>circa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 3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</a:t>
            </a:r>
            <a:endParaRPr lang="sk-SK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tx1"/>
                </a:solidFill>
                <a:latin typeface="Proxima Nova Lt" charset="0"/>
              </a:rPr>
              <a:pPr/>
              <a:t>13</a:t>
            </a:fld>
            <a:endParaRPr lang="pl-PL" dirty="0">
              <a:solidFill>
                <a:schemeClr val="tx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5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5" name="Symbol zastępczy zawartości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2991"/>
            <a:ext cx="2232248" cy="250345"/>
          </a:xfrm>
          <a:prstGeom prst="rect">
            <a:avLst/>
          </a:prstGeom>
        </p:spPr>
      </p:pic>
      <p:sp>
        <p:nvSpPr>
          <p:cNvPr id="6" name="Prostokąt 4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910" y="642918"/>
            <a:ext cx="5369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Case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S</a:t>
            </a:r>
            <a:r>
              <a:rPr lang="pl-PL" sz="2400" dirty="0" err="1" smtClean="0">
                <a:solidFill>
                  <a:srgbClr val="EE4036"/>
                </a:solidFill>
                <a:latin typeface="Proxima Nova Lt" charset="0"/>
              </a:rPr>
              <a:t>tudy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 –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Nahodsa.sk</a:t>
            </a:r>
            <a:r>
              <a:rPr lang="sk-SK" sz="2400" dirty="0" smtClean="0">
                <a:solidFill>
                  <a:srgbClr val="EE4036"/>
                </a:solidFill>
                <a:latin typeface="Proxima Nova Lt" charset="0"/>
              </a:rPr>
              <a:t> (CPS)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  </a:t>
            </a:r>
            <a:endParaRPr lang="pl-PL" sz="2400" dirty="0" smtClean="0">
              <a:latin typeface="Proxima Nova Lt" charset="0"/>
            </a:endParaRPr>
          </a:p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endParaRPr lang="pl-PL" sz="2400" dirty="0">
              <a:latin typeface="Proxima Nova Lt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596" y="1714488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roxima Nova Lt" charset="0"/>
              </a:rPr>
              <a:t>Campaign results for </a:t>
            </a:r>
            <a:r>
              <a:rPr lang="sk-SK" dirty="0" err="1" smtClean="0">
                <a:latin typeface="Proxima Nova Lt" charset="0"/>
              </a:rPr>
              <a:t>October</a:t>
            </a:r>
            <a:r>
              <a:rPr lang="en-US" dirty="0" smtClean="0">
                <a:latin typeface="Proxima Nova Lt" charset="0"/>
              </a:rPr>
              <a:t> 2013:</a:t>
            </a:r>
            <a:endParaRPr lang="sk-SK" dirty="0" smtClean="0">
              <a:latin typeface="Proxima Nova Lt" charset="0"/>
            </a:endParaRPr>
          </a:p>
          <a:p>
            <a:endParaRPr lang="sk-SK" dirty="0" smtClean="0">
              <a:latin typeface="Proxima Nova L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16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959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en-US" dirty="0" smtClean="0">
                <a:latin typeface="Proxima Nova Lt" charset="0"/>
              </a:rPr>
              <a:t>clicks </a:t>
            </a:r>
          </a:p>
          <a:p>
            <a:r>
              <a:rPr lang="en-US" dirty="0" smtClean="0">
                <a:latin typeface="Proxima Nova Lt" charset="0"/>
              </a:rPr>
              <a:t> </a:t>
            </a:r>
            <a:r>
              <a:rPr lang="sk-SK" dirty="0">
                <a:solidFill>
                  <a:srgbClr val="FF0000"/>
                </a:solidFill>
                <a:latin typeface="Proxima Nova Lt" charset="0"/>
              </a:rPr>
              <a:t>203</a:t>
            </a:r>
            <a:r>
              <a:rPr lang="en-US" dirty="0" smtClean="0">
                <a:latin typeface="Proxima Nova Lt" charset="0"/>
              </a:rPr>
              <a:t> Post-Click conversions </a:t>
            </a:r>
          </a:p>
          <a:p>
            <a:r>
              <a:rPr lang="en-US" dirty="0" smtClean="0">
                <a:latin typeface="Proxima Nova Lt" charset="0"/>
              </a:rPr>
              <a:t> Average campaign CTR: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0,65% </a:t>
            </a:r>
          </a:p>
          <a:p>
            <a:r>
              <a:rPr lang="en-US" dirty="0" smtClean="0">
                <a:latin typeface="Proxima Nova Lt" charset="0"/>
              </a:rPr>
              <a:t> Sales value: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over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13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 000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Euro </a:t>
            </a:r>
          </a:p>
          <a:p>
            <a:r>
              <a:rPr lang="en-US" dirty="0" smtClean="0">
                <a:latin typeface="Proxima Nova Lt" charset="0"/>
              </a:rPr>
              <a:t> Average cost of sale: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10%</a:t>
            </a:r>
            <a:endParaRPr lang="sk-SK" dirty="0" smtClean="0">
              <a:solidFill>
                <a:srgbClr val="FF0000"/>
              </a:solidFill>
              <a:latin typeface="Proxima Nova Lt" charset="0"/>
            </a:endParaRPr>
          </a:p>
          <a:p>
            <a:r>
              <a:rPr lang="sk-SK" dirty="0" err="1" smtClean="0">
                <a:latin typeface="Proxima Nova Lt" charset="0"/>
              </a:rPr>
              <a:t>Conversions</a:t>
            </a:r>
            <a:r>
              <a:rPr lang="sk-SK" dirty="0" smtClean="0">
                <a:latin typeface="Proxima Nova Lt" charset="0"/>
              </a:rPr>
              <a:t> </a:t>
            </a:r>
            <a:r>
              <a:rPr lang="sk-SK" dirty="0" err="1" smtClean="0">
                <a:latin typeface="Proxima Nova Lt" charset="0"/>
              </a:rPr>
              <a:t>till</a:t>
            </a:r>
            <a:r>
              <a:rPr lang="sk-SK" dirty="0" smtClean="0">
                <a:latin typeface="Proxima Nova Lt" charset="0"/>
              </a:rPr>
              <a:t> 1 </a:t>
            </a:r>
            <a:r>
              <a:rPr lang="sk-SK" dirty="0" err="1" smtClean="0">
                <a:latin typeface="Proxima Nova Lt" charset="0"/>
              </a:rPr>
              <a:t>day</a:t>
            </a:r>
            <a:r>
              <a:rPr lang="sk-SK" dirty="0" smtClean="0">
                <a:latin typeface="Proxima Nova Lt" charset="0"/>
              </a:rPr>
              <a:t>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60%</a:t>
            </a:r>
          </a:p>
          <a:p>
            <a:endParaRPr lang="sk-SK" dirty="0">
              <a:solidFill>
                <a:srgbClr val="FF0000"/>
              </a:solidFill>
              <a:latin typeface="Proxima Nova Lt" charset="0"/>
            </a:endParaRPr>
          </a:p>
        </p:txBody>
      </p:sp>
      <p:pic>
        <p:nvPicPr>
          <p:cNvPr id="9" name="Obrázek 8" descr="profesia nahodsa.png"/>
          <p:cNvPicPr>
            <a:picLocks noChangeAspect="1"/>
          </p:cNvPicPr>
          <p:nvPr/>
        </p:nvPicPr>
        <p:blipFill>
          <a:blip r:embed="rId4" cstate="print"/>
          <a:srcRect r="2041"/>
          <a:stretch>
            <a:fillRect/>
          </a:stretch>
        </p:blipFill>
        <p:spPr>
          <a:xfrm>
            <a:off x="5031408" y="1700175"/>
            <a:ext cx="3429024" cy="242889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Obrázek 9" descr="mojevideo nahodsa.png"/>
          <p:cNvPicPr>
            <a:picLocks noChangeAspect="1"/>
          </p:cNvPicPr>
          <p:nvPr/>
        </p:nvPicPr>
        <p:blipFill>
          <a:blip r:embed="rId5" cstate="print"/>
          <a:srcRect r="1416"/>
          <a:stretch>
            <a:fillRect/>
          </a:stretch>
        </p:blipFill>
        <p:spPr>
          <a:xfrm>
            <a:off x="4139952" y="2708920"/>
            <a:ext cx="3500462" cy="240651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11" name="Obrázek 10" descr="youtube nahodsa.png"/>
          <p:cNvPicPr>
            <a:picLocks noChangeAspect="1"/>
          </p:cNvPicPr>
          <p:nvPr/>
        </p:nvPicPr>
        <p:blipFill>
          <a:blip r:embed="rId6" cstate="print"/>
          <a:srcRect r="2041"/>
          <a:stretch>
            <a:fillRect/>
          </a:stretch>
        </p:blipFill>
        <p:spPr>
          <a:xfrm>
            <a:off x="4860032" y="3573016"/>
            <a:ext cx="3429024" cy="25003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tx1"/>
                </a:solidFill>
                <a:latin typeface="Proxima Nova Lt" charset="0"/>
              </a:rPr>
              <a:pPr/>
              <a:t>14</a:t>
            </a:fld>
            <a:endParaRPr lang="pl-PL" dirty="0">
              <a:solidFill>
                <a:schemeClr val="tx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5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5" name="Symbol zastępczy zawartości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2991"/>
            <a:ext cx="2232248" cy="250345"/>
          </a:xfrm>
          <a:prstGeom prst="rect">
            <a:avLst/>
          </a:prstGeom>
        </p:spPr>
      </p:pic>
      <p:sp>
        <p:nvSpPr>
          <p:cNvPr id="6" name="Prostokąt 4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910" y="642918"/>
            <a:ext cx="6593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Case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S</a:t>
            </a:r>
            <a:r>
              <a:rPr lang="pl-PL" sz="2400" dirty="0" err="1" smtClean="0">
                <a:solidFill>
                  <a:srgbClr val="EE4036"/>
                </a:solidFill>
                <a:latin typeface="Proxima Nova Lt" charset="0"/>
              </a:rPr>
              <a:t>tudy</a:t>
            </a:r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– 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Z</a:t>
            </a:r>
            <a:r>
              <a:rPr lang="sk-SK" sz="2400" dirty="0" err="1" smtClean="0">
                <a:solidFill>
                  <a:srgbClr val="EE4036"/>
                </a:solidFill>
                <a:latin typeface="Proxima Nova Lt" charset="0"/>
              </a:rPr>
              <a:t>lav</a:t>
            </a:r>
            <a:r>
              <a:rPr lang="en-US" sz="2400" dirty="0" smtClean="0">
                <a:solidFill>
                  <a:srgbClr val="EE4036"/>
                </a:solidFill>
                <a:latin typeface="Proxima Nova Lt" charset="0"/>
              </a:rPr>
              <a:t>aDna.sk</a:t>
            </a:r>
            <a:r>
              <a:rPr lang="sk-SK" sz="2400" dirty="0" smtClean="0">
                <a:solidFill>
                  <a:srgbClr val="EE4036"/>
                </a:solidFill>
                <a:latin typeface="Proxima Nova Lt" charset="0"/>
              </a:rPr>
              <a:t> (CPC)</a:t>
            </a:r>
            <a:endParaRPr lang="pl-PL" sz="2400" dirty="0" smtClean="0">
              <a:latin typeface="Proxima Nova Lt" charset="0"/>
            </a:endParaRPr>
          </a:p>
          <a:p>
            <a:r>
              <a:rPr lang="pl-PL" sz="2400" dirty="0" smtClean="0">
                <a:solidFill>
                  <a:srgbClr val="EE4036"/>
                </a:solidFill>
                <a:latin typeface="Proxima Nova Lt" charset="0"/>
              </a:rPr>
              <a:t> </a:t>
            </a:r>
            <a:endParaRPr lang="pl-PL" sz="2400" dirty="0">
              <a:latin typeface="Proxima Nova Lt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596" y="1714488"/>
            <a:ext cx="442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roxima Nova Lt" charset="0"/>
              </a:rPr>
              <a:t>Campaign results for 1-20 </a:t>
            </a:r>
            <a:r>
              <a:rPr lang="sk-SK" dirty="0" smtClean="0">
                <a:latin typeface="Proxima Nova Lt" charset="0"/>
              </a:rPr>
              <a:t>November</a:t>
            </a:r>
            <a:r>
              <a:rPr lang="en-US" dirty="0" smtClean="0">
                <a:latin typeface="Proxima Nova Lt" charset="0"/>
              </a:rPr>
              <a:t> 2013:</a:t>
            </a:r>
            <a:endParaRPr lang="sk-SK" dirty="0" smtClean="0">
              <a:latin typeface="Proxima Nova Lt" charset="0"/>
            </a:endParaRPr>
          </a:p>
          <a:p>
            <a:endParaRPr lang="sk-SK" dirty="0" smtClean="0">
              <a:latin typeface="Proxima Nova Lt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11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550 </a:t>
            </a:r>
            <a:r>
              <a:rPr lang="en-US" dirty="0" smtClean="0">
                <a:latin typeface="Proxima Nova Lt" charset="0"/>
              </a:rPr>
              <a:t>clicks </a:t>
            </a:r>
          </a:p>
          <a:p>
            <a:r>
              <a:rPr lang="en-US" dirty="0" smtClean="0">
                <a:latin typeface="Proxima Nova Lt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6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21</a:t>
            </a:r>
            <a:r>
              <a:rPr lang="en-US" dirty="0" smtClean="0">
                <a:latin typeface="Proxima Nova Lt" charset="0"/>
              </a:rPr>
              <a:t> Post-click conversions </a:t>
            </a:r>
          </a:p>
          <a:p>
            <a:r>
              <a:rPr lang="en-US" dirty="0" smtClean="0">
                <a:latin typeface="Proxima Nova Lt" charset="0"/>
              </a:rPr>
              <a:t> Average campaign CTR: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0,</a:t>
            </a:r>
            <a:r>
              <a:rPr lang="en-US" dirty="0">
                <a:solidFill>
                  <a:srgbClr val="FF0000"/>
                </a:solidFill>
                <a:latin typeface="Proxima Nova Lt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</a:t>
            </a:r>
          </a:p>
          <a:p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en-US" dirty="0">
                <a:latin typeface="Proxima Nova Lt" charset="0"/>
              </a:rPr>
              <a:t>Average campaign </a:t>
            </a:r>
            <a:r>
              <a:rPr lang="en-US" dirty="0" smtClean="0">
                <a:latin typeface="Proxima Nova Lt" charset="0"/>
              </a:rPr>
              <a:t>P</a:t>
            </a:r>
            <a:r>
              <a:rPr lang="sk-SK" dirty="0" smtClean="0">
                <a:latin typeface="Proxima Nova Lt" charset="0"/>
              </a:rPr>
              <a:t>CC</a:t>
            </a:r>
            <a:r>
              <a:rPr lang="en-US" dirty="0" smtClean="0">
                <a:latin typeface="Proxima Nova Lt" charset="0"/>
              </a:rPr>
              <a:t>R</a:t>
            </a:r>
            <a:r>
              <a:rPr lang="sk-SK" dirty="0" smtClean="0">
                <a:latin typeface="Proxima Nova Lt" charset="0"/>
              </a:rPr>
              <a:t> </a:t>
            </a:r>
            <a:r>
              <a:rPr lang="en-US" dirty="0" smtClean="0">
                <a:latin typeface="Proxima Nova Lt" charset="0"/>
              </a:rPr>
              <a:t>rate: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5,38%</a:t>
            </a:r>
          </a:p>
          <a:p>
            <a:r>
              <a:rPr lang="en-US" dirty="0" smtClean="0">
                <a:latin typeface="Proxima Nova Lt" charset="0"/>
              </a:rPr>
              <a:t> Sales value: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circa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17 000 Euro </a:t>
            </a:r>
          </a:p>
          <a:p>
            <a:r>
              <a:rPr lang="en-US" dirty="0" smtClean="0">
                <a:latin typeface="Proxima Nova Lt" charset="0"/>
              </a:rPr>
              <a:t> Average cost of sale: </a:t>
            </a:r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circa 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6,</a:t>
            </a:r>
            <a:r>
              <a:rPr lang="en-US" dirty="0">
                <a:solidFill>
                  <a:srgbClr val="FF0000"/>
                </a:solidFill>
                <a:latin typeface="Proxima Nova Lt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Proxima Nova Lt" charset="0"/>
              </a:rPr>
              <a:t>%</a:t>
            </a:r>
            <a:endParaRPr lang="sk-SK" dirty="0" smtClean="0">
              <a:solidFill>
                <a:srgbClr val="FF0000"/>
              </a:solidFill>
              <a:latin typeface="Proxima Nova Lt" charset="0"/>
            </a:endParaRPr>
          </a:p>
          <a:p>
            <a:r>
              <a:rPr lang="sk-SK" dirty="0" smtClean="0">
                <a:solidFill>
                  <a:srgbClr val="FF0000"/>
                </a:solidFill>
                <a:latin typeface="Proxima Nova Lt" charset="0"/>
              </a:rPr>
              <a:t> </a:t>
            </a:r>
            <a:endParaRPr lang="sk-SK" dirty="0">
              <a:solidFill>
                <a:srgbClr val="FF0000"/>
              </a:solidFill>
              <a:latin typeface="Proxima Nova Lt" charset="0"/>
            </a:endParaRPr>
          </a:p>
        </p:txBody>
      </p:sp>
      <p:pic>
        <p:nvPicPr>
          <p:cNvPr id="9" name="Obrázek 8" descr="csfd.png"/>
          <p:cNvPicPr>
            <a:picLocks noChangeAspect="1"/>
          </p:cNvPicPr>
          <p:nvPr/>
        </p:nvPicPr>
        <p:blipFill>
          <a:blip r:embed="rId4"/>
          <a:srcRect l="12500" r="14062"/>
          <a:stretch>
            <a:fillRect/>
          </a:stretch>
        </p:blipFill>
        <p:spPr>
          <a:xfrm>
            <a:off x="4982826" y="1276423"/>
            <a:ext cx="3500462" cy="267987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10" name="Obrázek 9" descr="zlavadna.s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0902" y="1276423"/>
            <a:ext cx="3500462" cy="571504"/>
          </a:xfrm>
          <a:prstGeom prst="rect">
            <a:avLst/>
          </a:prstGeom>
        </p:spPr>
      </p:pic>
      <p:pic>
        <p:nvPicPr>
          <p:cNvPr id="11" name="Obrázek 10" descr="webnoviny este raz.png"/>
          <p:cNvPicPr>
            <a:picLocks noChangeAspect="1"/>
          </p:cNvPicPr>
          <p:nvPr/>
        </p:nvPicPr>
        <p:blipFill>
          <a:blip r:embed="rId6"/>
          <a:srcRect l="12500" r="14062"/>
          <a:stretch>
            <a:fillRect/>
          </a:stretch>
        </p:blipFill>
        <p:spPr>
          <a:xfrm>
            <a:off x="4499992" y="2780928"/>
            <a:ext cx="3500463" cy="271464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12" name="Obrázek 11" descr="baner zlava dn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000504"/>
            <a:ext cx="2357454" cy="357247"/>
          </a:xfrm>
          <a:prstGeom prst="rect">
            <a:avLst/>
          </a:prstGeom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tx1"/>
                </a:solidFill>
                <a:latin typeface="Proxima Nova Lt" charset="0"/>
              </a:rPr>
              <a:pPr/>
              <a:t>15</a:t>
            </a:fld>
            <a:endParaRPr lang="pl-PL" dirty="0">
              <a:solidFill>
                <a:schemeClr val="tx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2991"/>
            <a:ext cx="2232248" cy="25034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2844" y="85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EE4036"/>
                </a:solidFill>
                <a:latin typeface="Proxima Nova Lt"/>
              </a:rPr>
              <a:t>Vybraný regionálny klienti </a:t>
            </a:r>
            <a:endParaRPr lang="en-US" sz="2400" dirty="0"/>
          </a:p>
        </p:txBody>
      </p:sp>
      <p:pic>
        <p:nvPicPr>
          <p:cNvPr id="10" name="Obrázek 9" descr="hodinkyf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33" y="1510375"/>
            <a:ext cx="1857388" cy="1285884"/>
          </a:xfrm>
          <a:prstGeom prst="rect">
            <a:avLst/>
          </a:prstGeom>
        </p:spPr>
      </p:pic>
      <p:pic>
        <p:nvPicPr>
          <p:cNvPr id="11" name="Obrázek 10" descr="lenovolockup_pos_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634" y="3882831"/>
            <a:ext cx="1836084" cy="772758"/>
          </a:xfrm>
          <a:prstGeom prst="rect">
            <a:avLst/>
          </a:prstGeom>
        </p:spPr>
      </p:pic>
      <p:pic>
        <p:nvPicPr>
          <p:cNvPr id="13" name="Obrázek 12" descr="nahodsas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335" y="1829804"/>
            <a:ext cx="1617566" cy="647026"/>
          </a:xfrm>
          <a:prstGeom prst="rect">
            <a:avLst/>
          </a:prstGeom>
        </p:spPr>
      </p:pic>
      <p:pic>
        <p:nvPicPr>
          <p:cNvPr id="14" name="Obrázek 13" descr="obchod_118_foto_1_deta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2399" y="3929066"/>
            <a:ext cx="1862518" cy="779144"/>
          </a:xfrm>
          <a:prstGeom prst="rect">
            <a:avLst/>
          </a:prstGeom>
        </p:spPr>
      </p:pic>
      <p:pic>
        <p:nvPicPr>
          <p:cNvPr id="15" name="Obrázek 14" descr="obchod-sparto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0747" y="2860424"/>
            <a:ext cx="1769420" cy="893647"/>
          </a:xfrm>
          <a:prstGeom prst="rect">
            <a:avLst/>
          </a:prstGeom>
        </p:spPr>
      </p:pic>
      <p:pic>
        <p:nvPicPr>
          <p:cNvPr id="16" name="Obrázek 15" descr="Untitled-1-252x15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17" y="2546263"/>
            <a:ext cx="2054602" cy="1222977"/>
          </a:xfrm>
          <a:prstGeom prst="rect">
            <a:avLst/>
          </a:prstGeom>
        </p:spPr>
      </p:pic>
      <p:pic>
        <p:nvPicPr>
          <p:cNvPr id="18" name="Obrázek 17" descr="datar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4627" y="1342352"/>
            <a:ext cx="1933956" cy="1621931"/>
          </a:xfrm>
          <a:prstGeom prst="rect">
            <a:avLst/>
          </a:prstGeom>
        </p:spPr>
      </p:pic>
      <p:pic>
        <p:nvPicPr>
          <p:cNvPr id="8" name="Obrázek 7" descr="CONRAD_CO_sRGB_R_eps_CZ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316" y="2980101"/>
            <a:ext cx="1730601" cy="512258"/>
          </a:xfrm>
          <a:prstGeom prst="rect">
            <a:avLst/>
          </a:prstGeom>
        </p:spPr>
      </p:pic>
      <p:pic>
        <p:nvPicPr>
          <p:cNvPr id="20" name="Obrázek 19" descr="logo_zlava_dn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933" y="5067562"/>
            <a:ext cx="1986369" cy="343683"/>
          </a:xfrm>
          <a:prstGeom prst="rect">
            <a:avLst/>
          </a:prstGeom>
        </p:spPr>
      </p:pic>
      <p:pic>
        <p:nvPicPr>
          <p:cNvPr id="21" name="Obrázek 20" descr="zamenej_logo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4316" y="5082238"/>
            <a:ext cx="1763656" cy="479714"/>
          </a:xfrm>
          <a:prstGeom prst="rect">
            <a:avLst/>
          </a:prstGeom>
        </p:spPr>
      </p:pic>
      <p:pic>
        <p:nvPicPr>
          <p:cNvPr id="22" name="Obrázek 21" descr="logo (1)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3214" y="4066387"/>
            <a:ext cx="2111227" cy="504501"/>
          </a:xfrm>
          <a:prstGeom prst="rect">
            <a:avLst/>
          </a:prstGeom>
        </p:spPr>
      </p:pic>
      <p:pic>
        <p:nvPicPr>
          <p:cNvPr id="23" name="Obrázek 22" descr="1338547882_1.6.zapakate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39014" y="4684411"/>
            <a:ext cx="1807360" cy="877696"/>
          </a:xfrm>
          <a:prstGeom prst="rect">
            <a:avLst/>
          </a:prstGeom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tx1"/>
                </a:solidFill>
                <a:latin typeface="Proxima Nova Lt" charset="0"/>
              </a:rPr>
              <a:pPr/>
              <a:t>16</a:t>
            </a:fld>
            <a:endParaRPr lang="pl-PL" dirty="0">
              <a:solidFill>
                <a:schemeClr val="tx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6203789"/>
            <a:ext cx="2235299" cy="249547"/>
          </a:xfrm>
          <a:prstGeom prst="rect">
            <a:avLst/>
          </a:prstGeom>
        </p:spPr>
      </p:pic>
      <p:pic>
        <p:nvPicPr>
          <p:cNvPr id="6" name="Symbol zastępczy zawartości 5" descr="koperta str1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204864"/>
            <a:ext cx="1083033" cy="945067"/>
          </a:xfrm>
        </p:spPr>
      </p:pic>
      <p:sp>
        <p:nvSpPr>
          <p:cNvPr id="7" name="pole tekstowe 6"/>
          <p:cNvSpPr txBox="1"/>
          <p:nvPr/>
        </p:nvSpPr>
        <p:spPr>
          <a:xfrm>
            <a:off x="3419872" y="2391271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EE4036"/>
                </a:solidFill>
                <a:latin typeface="Proxima Nova Lt" pitchFamily="50" charset="-18"/>
              </a:rPr>
              <a:t>Ing. Richard Grom</a:t>
            </a:r>
          </a:p>
          <a:p>
            <a:r>
              <a:rPr lang="en-US" sz="2400" dirty="0">
                <a:solidFill>
                  <a:schemeClr val="bg1"/>
                </a:solidFill>
                <a:latin typeface="Proxima Nova Lt" pitchFamily="50" charset="-18"/>
              </a:rPr>
              <a:t>S</a:t>
            </a:r>
            <a:r>
              <a:rPr lang="pl-PL" sz="2400" dirty="0" smtClean="0">
                <a:solidFill>
                  <a:schemeClr val="bg1"/>
                </a:solidFill>
                <a:latin typeface="Proxima Nova Lt" pitchFamily="50" charset="-18"/>
              </a:rPr>
              <a:t>ale</a:t>
            </a:r>
            <a:r>
              <a:rPr lang="en-US" sz="2400" dirty="0" smtClean="0">
                <a:solidFill>
                  <a:schemeClr val="bg1"/>
                </a:solidFill>
                <a:latin typeface="Proxima Nova Lt" pitchFamily="50" charset="-18"/>
              </a:rPr>
              <a:t>s Consultant - Slovakia</a:t>
            </a:r>
            <a:endParaRPr lang="pl-PL" sz="2400" dirty="0" smtClean="0">
              <a:solidFill>
                <a:schemeClr val="bg1"/>
              </a:solidFill>
              <a:latin typeface="Proxima Nova Lt" pitchFamily="50" charset="-18"/>
            </a:endParaRPr>
          </a:p>
          <a:p>
            <a:r>
              <a:rPr lang="en-US" sz="2400" dirty="0">
                <a:solidFill>
                  <a:srgbClr val="EE4036"/>
                </a:solidFill>
                <a:latin typeface="Proxima Nova Lt" pitchFamily="50" charset="-18"/>
              </a:rPr>
              <a:t>r</a:t>
            </a:r>
            <a:r>
              <a:rPr lang="pl-PL" sz="2400" dirty="0" smtClean="0">
                <a:solidFill>
                  <a:srgbClr val="EE4036"/>
                </a:solidFill>
                <a:latin typeface="Proxima Nova Lt" pitchFamily="50" charset="-18"/>
              </a:rPr>
              <a:t>ichard.grom@rtbhouse.com</a:t>
            </a:r>
          </a:p>
          <a:p>
            <a:r>
              <a:rPr lang="pl-PL" sz="2400" dirty="0" smtClean="0">
                <a:solidFill>
                  <a:srgbClr val="EE4036"/>
                </a:solidFill>
                <a:latin typeface="Proxima Nova Lt" pitchFamily="50" charset="-18"/>
              </a:rPr>
              <a:t>+421 918 542 353</a:t>
            </a:r>
          </a:p>
          <a:p>
            <a:endParaRPr lang="pl-PL" sz="2400" dirty="0">
              <a:solidFill>
                <a:srgbClr val="EE4036"/>
              </a:solidFill>
              <a:latin typeface="Proxima Nova Lt" pitchFamily="50" charset="-18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Symbol zastępczy zawartości 5" descr="logo str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7580" y="2447220"/>
            <a:ext cx="3151983" cy="1289141"/>
          </a:xfrm>
        </p:spPr>
      </p:pic>
      <p:sp>
        <p:nvSpPr>
          <p:cNvPr id="7" name="pole tekstowe 6"/>
          <p:cNvSpPr txBox="1"/>
          <p:nvPr/>
        </p:nvSpPr>
        <p:spPr>
          <a:xfrm>
            <a:off x="3347864" y="472514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EE4036"/>
                </a:solidFill>
                <a:latin typeface="Proxima Nova Lt" pitchFamily="50" charset="-18"/>
              </a:rPr>
              <a:t>RTB Technológia</a:t>
            </a:r>
            <a:endParaRPr lang="pl-PL" sz="2400" dirty="0">
              <a:solidFill>
                <a:srgbClr val="EE4036"/>
              </a:solidFill>
              <a:latin typeface="Proxima Nova Lt" pitchFamily="50" charset="-18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Proxima Nova Lt" charset="0"/>
              </a:rPr>
              <a:t>2</a:t>
            </a:r>
            <a:endParaRPr lang="pl-PL" dirty="0">
              <a:solidFill>
                <a:schemeClr val="bg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2991"/>
            <a:ext cx="2232248" cy="250345"/>
          </a:xfrm>
          <a:prstGeom prst="rect">
            <a:avLst/>
          </a:prstGeom>
        </p:spPr>
      </p:pic>
      <p:sp>
        <p:nvSpPr>
          <p:cNvPr id="15" name="Prostokąt 4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6" name="Prostokąt 5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8" name="pole tekstowe 7"/>
          <p:cNvSpPr txBox="1"/>
          <p:nvPr/>
        </p:nvSpPr>
        <p:spPr>
          <a:xfrm>
            <a:off x="467544" y="4766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EE4036"/>
                </a:solidFill>
                <a:latin typeface="Proxima Nova Lt" pitchFamily="50" charset="-18"/>
              </a:rPr>
              <a:t>Ako RTB funguje </a:t>
            </a:r>
            <a:endParaRPr lang="pl-PL" sz="2400" dirty="0">
              <a:solidFill>
                <a:srgbClr val="EE4036"/>
              </a:solidFill>
              <a:latin typeface="Proxima Nova Lt" pitchFamily="50" charset="-18"/>
            </a:endParaRPr>
          </a:p>
        </p:txBody>
      </p:sp>
      <p:pic>
        <p:nvPicPr>
          <p:cNvPr id="19" name="Obraz 8" descr="kwadrat str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4246" y="2636912"/>
            <a:ext cx="1518949" cy="1512168"/>
          </a:xfrm>
          <a:prstGeom prst="rect">
            <a:avLst/>
          </a:prstGeom>
        </p:spPr>
      </p:pic>
      <p:sp>
        <p:nvSpPr>
          <p:cNvPr id="20" name="CustomShape 5"/>
          <p:cNvSpPr/>
          <p:nvPr/>
        </p:nvSpPr>
        <p:spPr>
          <a:xfrm>
            <a:off x="3734280" y="3024000"/>
            <a:ext cx="1518120" cy="8636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dirty="0" smtClean="0">
                <a:solidFill>
                  <a:srgbClr val="EE4036"/>
                </a:solidFill>
                <a:latin typeface="Proxima Nova Lt"/>
                <a:ea typeface="Arial-BoldMT"/>
              </a:rPr>
              <a:t>Nákup reklamy</a:t>
            </a:r>
            <a:endParaRPr dirty="0"/>
          </a:p>
        </p:txBody>
      </p:sp>
      <p:sp>
        <p:nvSpPr>
          <p:cNvPr id="21" name="CustomShape 6"/>
          <p:cNvSpPr/>
          <p:nvPr/>
        </p:nvSpPr>
        <p:spPr>
          <a:xfrm>
            <a:off x="3420000" y="1512000"/>
            <a:ext cx="2087640" cy="11746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EE4036"/>
                </a:solidFill>
                <a:latin typeface="Proxima Nova Lt"/>
              </a:rPr>
              <a:t>AdExchange</a:t>
            </a:r>
            <a:endParaRPr/>
          </a:p>
          <a:p>
            <a:pPr algn="ctr">
              <a:lnSpc>
                <a:spcPct val="150000"/>
              </a:lnSpc>
            </a:pPr>
            <a:r>
              <a:rPr lang="pl-PL" sz="1400" dirty="0" smtClean="0">
                <a:solidFill>
                  <a:srgbClr val="402641"/>
                </a:solidFill>
                <a:latin typeface="Proxima Nova Lt"/>
              </a:rPr>
              <a:t>Aučkná platforma</a:t>
            </a:r>
            <a:endParaRPr/>
          </a:p>
        </p:txBody>
      </p:sp>
      <p:sp>
        <p:nvSpPr>
          <p:cNvPr id="22" name="CustomShape 7"/>
          <p:cNvSpPr/>
          <p:nvPr/>
        </p:nvSpPr>
        <p:spPr>
          <a:xfrm>
            <a:off x="90000" y="2635920"/>
            <a:ext cx="3491280" cy="14400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EE4036"/>
                </a:solidFill>
                <a:latin typeface="Proxima Nova Lt"/>
              </a:rPr>
              <a:t>SSP (Supply </a:t>
            </a:r>
            <a:r>
              <a:rPr lang="pl-PL" sz="1400" dirty="0" err="1">
                <a:solidFill>
                  <a:srgbClr val="EE4036"/>
                </a:solidFill>
                <a:latin typeface="Proxima Nova Lt"/>
              </a:rPr>
              <a:t>Side</a:t>
            </a:r>
            <a:r>
              <a:rPr lang="pl-PL" sz="1400" dirty="0">
                <a:solidFill>
                  <a:srgbClr val="EE4036"/>
                </a:solidFill>
                <a:latin typeface="Proxima Nova Lt"/>
              </a:rPr>
              <a:t> </a:t>
            </a:r>
            <a:r>
              <a:rPr lang="pl-PL" sz="1400" dirty="0" err="1">
                <a:solidFill>
                  <a:srgbClr val="EE4036"/>
                </a:solidFill>
                <a:latin typeface="Proxima Nova Lt"/>
              </a:rPr>
              <a:t>Platforms</a:t>
            </a:r>
            <a:r>
              <a:rPr lang="pl-PL" sz="1400" dirty="0">
                <a:solidFill>
                  <a:srgbClr val="EE4036"/>
                </a:solidFill>
                <a:latin typeface="Proxima Nova Lt"/>
              </a:rPr>
              <a:t>)</a:t>
            </a:r>
            <a:endParaRPr dirty="0"/>
          </a:p>
          <a:p>
            <a:pPr algn="r">
              <a:lnSpc>
                <a:spcPct val="150000"/>
              </a:lnSpc>
            </a:pPr>
            <a:r>
              <a:rPr lang="pl-PL" sz="1400" dirty="0" smtClean="0">
                <a:solidFill>
                  <a:srgbClr val="000000"/>
                </a:solidFill>
                <a:latin typeface="Proxima Nova Lt"/>
                <a:ea typeface="Segoe UI"/>
              </a:rPr>
              <a:t>Publisher ponúkajúci na predaj svoj reklamný priestor v aukčnom modely</a:t>
            </a:r>
            <a:endParaRPr dirty="0"/>
          </a:p>
        </p:txBody>
      </p:sp>
      <p:sp>
        <p:nvSpPr>
          <p:cNvPr id="23" name="CustomShape 8"/>
          <p:cNvSpPr/>
          <p:nvPr/>
        </p:nvSpPr>
        <p:spPr>
          <a:xfrm>
            <a:off x="5436720" y="2664000"/>
            <a:ext cx="3779280" cy="11520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EE4036"/>
                </a:solidFill>
                <a:latin typeface="Proxima Nova Lt"/>
              </a:rPr>
              <a:t>DSP (</a:t>
            </a:r>
            <a:r>
              <a:rPr lang="pl-PL" sz="1400" dirty="0" err="1">
                <a:solidFill>
                  <a:srgbClr val="EE4036"/>
                </a:solidFill>
                <a:latin typeface="Proxima Nova Lt"/>
              </a:rPr>
              <a:t>Demand</a:t>
            </a:r>
            <a:r>
              <a:rPr lang="pl-PL" sz="1400" dirty="0">
                <a:solidFill>
                  <a:srgbClr val="EE4036"/>
                </a:solidFill>
                <a:latin typeface="Proxima Nova Lt"/>
              </a:rPr>
              <a:t> </a:t>
            </a:r>
            <a:r>
              <a:rPr lang="pl-PL" sz="1400" dirty="0" err="1">
                <a:solidFill>
                  <a:srgbClr val="EE4036"/>
                </a:solidFill>
                <a:latin typeface="Proxima Nova Lt"/>
              </a:rPr>
              <a:t>Side</a:t>
            </a:r>
            <a:r>
              <a:rPr lang="pl-PL" sz="1400" dirty="0">
                <a:solidFill>
                  <a:srgbClr val="EE4036"/>
                </a:solidFill>
                <a:latin typeface="Proxima Nova Lt"/>
              </a:rPr>
              <a:t> </a:t>
            </a:r>
            <a:r>
              <a:rPr lang="pl-PL" sz="1400" dirty="0" err="1">
                <a:solidFill>
                  <a:srgbClr val="EE4036"/>
                </a:solidFill>
                <a:latin typeface="Proxima Nova Lt"/>
              </a:rPr>
              <a:t>Platforms</a:t>
            </a:r>
            <a:r>
              <a:rPr lang="pl-PL" sz="1400" dirty="0">
                <a:solidFill>
                  <a:srgbClr val="EE4036"/>
                </a:solidFill>
                <a:latin typeface="Proxima Nova Lt"/>
              </a:rPr>
              <a:t>)</a:t>
            </a:r>
            <a:endParaRPr dirty="0"/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rgbClr val="000000"/>
                </a:solidFill>
                <a:latin typeface="Proxima Nova Lt"/>
                <a:ea typeface="Segoe UI"/>
              </a:rPr>
              <a:t>Platforma umožňujúca účasť na aukcií</a:t>
            </a:r>
            <a:endParaRPr dirty="0"/>
          </a:p>
        </p:txBody>
      </p:sp>
      <p:sp>
        <p:nvSpPr>
          <p:cNvPr id="24" name="CustomShape 9"/>
          <p:cNvSpPr/>
          <p:nvPr/>
        </p:nvSpPr>
        <p:spPr>
          <a:xfrm>
            <a:off x="2267640" y="4518720"/>
            <a:ext cx="4391640" cy="8359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EE4036"/>
                </a:solidFill>
                <a:latin typeface="Proxima Nova Lt"/>
              </a:rPr>
              <a:t>Real – Time – Bidding</a:t>
            </a:r>
            <a:endParaRPr/>
          </a:p>
          <a:p>
            <a:pPr algn="ctr">
              <a:lnSpc>
                <a:spcPct val="150000"/>
              </a:lnSpc>
            </a:pPr>
            <a:r>
              <a:rPr lang="sk-SK" sz="1400" dirty="0" smtClean="0">
                <a:solidFill>
                  <a:srgbClr val="000000"/>
                </a:solidFill>
                <a:latin typeface="Proxima Nova Lt"/>
                <a:ea typeface="Segoe UI"/>
              </a:rPr>
              <a:t>Technológia pre správu </a:t>
            </a:r>
            <a:r>
              <a:rPr lang="sk-SK" sz="1400" dirty="0" err="1" smtClean="0">
                <a:solidFill>
                  <a:srgbClr val="000000"/>
                </a:solidFill>
                <a:latin typeface="Proxima Nova Lt"/>
                <a:ea typeface="Segoe UI"/>
              </a:rPr>
              <a:t>online</a:t>
            </a:r>
            <a:r>
              <a:rPr lang="sk-SK" sz="1400" dirty="0" smtClean="0">
                <a:solidFill>
                  <a:srgbClr val="000000"/>
                </a:solidFill>
                <a:latin typeface="Proxima Nova Lt"/>
                <a:ea typeface="Segoe UI"/>
              </a:rPr>
              <a:t> aukcie</a:t>
            </a:r>
            <a:endParaRPr/>
          </a:p>
        </p:txBody>
      </p:sp>
      <p:sp>
        <p:nvSpPr>
          <p:cNvPr id="26" name="Zástupný symbol pro číslo snímk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tx1"/>
                </a:solidFill>
                <a:latin typeface="Proxima Nova Lt" charset="0"/>
              </a:rPr>
              <a:pPr/>
              <a:t>3</a:t>
            </a:fld>
            <a:endParaRPr lang="pl-PL" dirty="0">
              <a:solidFill>
                <a:schemeClr val="tx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Symbol zastępczy zawartości 5" descr="logo str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7580" y="2447220"/>
            <a:ext cx="3151983" cy="1289141"/>
          </a:xfrm>
        </p:spPr>
      </p:pic>
      <p:sp>
        <p:nvSpPr>
          <p:cNvPr id="7" name="pole tekstowe 6"/>
          <p:cNvSpPr txBox="1"/>
          <p:nvPr/>
        </p:nvSpPr>
        <p:spPr>
          <a:xfrm>
            <a:off x="3347864" y="472514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solidFill>
                  <a:srgbClr val="EE4036"/>
                </a:solidFill>
                <a:latin typeface="Proxima Nova Lt" pitchFamily="50" charset="-18"/>
              </a:rPr>
              <a:t>Personalizovaný</a:t>
            </a:r>
            <a:r>
              <a:rPr lang="pl-PL" sz="2400" dirty="0">
                <a:solidFill>
                  <a:srgbClr val="EE4036"/>
                </a:solidFill>
                <a:latin typeface="Proxima Nova Lt" pitchFamily="50" charset="-18"/>
              </a:rPr>
              <a:t> </a:t>
            </a:r>
            <a:r>
              <a:rPr lang="pl-PL" sz="2400" dirty="0" err="1">
                <a:solidFill>
                  <a:srgbClr val="EE4036"/>
                </a:solidFill>
                <a:latin typeface="Proxima Nova Lt" pitchFamily="50" charset="-18"/>
              </a:rPr>
              <a:t>retargeting</a:t>
            </a:r>
            <a:endParaRPr lang="pl-PL" sz="2400" dirty="0">
              <a:solidFill>
                <a:srgbClr val="EE4036"/>
              </a:solidFill>
              <a:latin typeface="Proxima Nova Lt" pitchFamily="50" charset="-18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Proxima Nova Lt" charset="0"/>
              </a:rPr>
              <a:t>2</a:t>
            </a:r>
            <a:endParaRPr lang="pl-PL" dirty="0">
              <a:solidFill>
                <a:schemeClr val="bg1"/>
              </a:solidFill>
              <a:latin typeface="Proxima Nova 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6203789"/>
            <a:ext cx="2235299" cy="24954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9" name="Symbol zastępczy zawartości 8" descr="ikona prezen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20005" y="2636838"/>
            <a:ext cx="1087147" cy="1201231"/>
          </a:xfrm>
        </p:spPr>
      </p:pic>
      <p:sp>
        <p:nvSpPr>
          <p:cNvPr id="10" name="Prostokąt 9"/>
          <p:cNvSpPr/>
          <p:nvPr/>
        </p:nvSpPr>
        <p:spPr>
          <a:xfrm>
            <a:off x="3851275" y="1916832"/>
            <a:ext cx="1512888" cy="45719"/>
          </a:xfrm>
          <a:prstGeom prst="rect">
            <a:avLst/>
          </a:prstGeom>
          <a:solidFill>
            <a:srgbClr val="2B1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851920" y="1916832"/>
            <a:ext cx="360000" cy="45719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76212" y="4686235"/>
            <a:ext cx="80282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300" dirty="0" smtClean="0">
                <a:solidFill>
                  <a:srgbClr val="EE4036"/>
                </a:solidFill>
                <a:latin typeface="Proxima Nova Lt" pitchFamily="50" charset="-18"/>
              </a:rPr>
              <a:t>Krok 1. </a:t>
            </a:r>
            <a:r>
              <a:rPr lang="en-US" sz="2300" dirty="0" smtClean="0">
                <a:solidFill>
                  <a:srgbClr val="FFFFFF"/>
                </a:solidFill>
                <a:latin typeface="Proxima Nova Lt"/>
                <a:ea typeface="OpenSans"/>
              </a:rPr>
              <a:t>U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OpenSans"/>
              </a:rPr>
              <a:t>žívateľ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OpenSans"/>
              </a:rPr>
              <a:t> navštívi stránku a prezerá si produkty.</a:t>
            </a:r>
            <a:endParaRPr lang="en-US" sz="24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339752" y="1085255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50" b="1" dirty="0" smtClean="0">
                <a:solidFill>
                  <a:schemeClr val="bg1"/>
                </a:solidFill>
                <a:latin typeface="Proxima Nova Lt" pitchFamily="50" charset="-18"/>
              </a:rPr>
              <a:t>Personalizovaný retargeting</a:t>
            </a:r>
          </a:p>
          <a:p>
            <a:pPr algn="ctr"/>
            <a:r>
              <a:rPr lang="pl-PL" sz="1650" b="1" dirty="0" smtClean="0">
                <a:solidFill>
                  <a:schemeClr val="bg1"/>
                </a:solidFill>
                <a:latin typeface="Proxima Nova Lt" pitchFamily="50" charset="-18"/>
              </a:rPr>
              <a:t>Krok za krokom</a:t>
            </a:r>
            <a:endParaRPr lang="pl-PL" sz="1650" b="1" dirty="0">
              <a:solidFill>
                <a:schemeClr val="bg1"/>
              </a:solidFill>
              <a:latin typeface="Proxima Nova Lt" pitchFamily="50" charset="-18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bg1"/>
                </a:solidFill>
                <a:latin typeface="Proxima Nova Lt" charset="0"/>
              </a:rPr>
              <a:pPr/>
              <a:t>5</a:t>
            </a:fld>
            <a:endParaRPr lang="pl-PL" dirty="0">
              <a:solidFill>
                <a:schemeClr val="bg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6203789"/>
            <a:ext cx="2235299" cy="24954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851275" y="1916832"/>
            <a:ext cx="1512888" cy="45719"/>
          </a:xfrm>
          <a:prstGeom prst="rect">
            <a:avLst/>
          </a:prstGeom>
          <a:solidFill>
            <a:srgbClr val="2B1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212000" y="1916832"/>
            <a:ext cx="360000" cy="45719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76212" y="4686235"/>
            <a:ext cx="80282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300" dirty="0" smtClean="0">
                <a:solidFill>
                  <a:srgbClr val="EE4036"/>
                </a:solidFill>
                <a:latin typeface="Proxima Nova Lt" pitchFamily="50" charset="-18"/>
              </a:rPr>
              <a:t>Krok 2. </a:t>
            </a:r>
            <a:r>
              <a:rPr lang="en-US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U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žívateľ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 opúšťa stránku bez vykonania nákupu!</a:t>
            </a:r>
            <a:endParaRPr lang="pl-PL" sz="2300" dirty="0">
              <a:solidFill>
                <a:schemeClr val="bg1"/>
              </a:solidFill>
              <a:latin typeface="Proxima Nova Lt" pitchFamily="50" charset="-1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39752" y="1085255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50" b="1" dirty="0" smtClean="0">
                <a:solidFill>
                  <a:schemeClr val="bg1"/>
                </a:solidFill>
                <a:latin typeface="Proxima Nova Lt" pitchFamily="50" charset="-18"/>
              </a:rPr>
              <a:t>Personalizovaný retargeting</a:t>
            </a:r>
          </a:p>
          <a:p>
            <a:pPr algn="ctr"/>
            <a:r>
              <a:rPr lang="pl-PL" sz="1650" b="1" dirty="0" smtClean="0">
                <a:solidFill>
                  <a:schemeClr val="bg1"/>
                </a:solidFill>
                <a:latin typeface="Proxima Nova Lt" pitchFamily="50" charset="-18"/>
              </a:rPr>
              <a:t>Krok za krokom</a:t>
            </a:r>
            <a:endParaRPr lang="pl-PL" sz="1650" b="1" dirty="0">
              <a:solidFill>
                <a:schemeClr val="bg1"/>
              </a:solidFill>
              <a:latin typeface="Proxima Nova Lt" pitchFamily="50" charset="-18"/>
            </a:endParaRPr>
          </a:p>
        </p:txBody>
      </p:sp>
      <p:pic>
        <p:nvPicPr>
          <p:cNvPr id="13" name="Symbol zastępczy zawartości 12" descr="ikona krok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05925" y="2708920"/>
            <a:ext cx="2867475" cy="1466773"/>
          </a:xfrm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bg1"/>
                </a:solidFill>
                <a:latin typeface="Proxima Nova Lt" charset="0"/>
              </a:rPr>
              <a:pPr/>
              <a:t>6</a:t>
            </a:fld>
            <a:endParaRPr lang="pl-PL" dirty="0">
              <a:solidFill>
                <a:schemeClr val="bg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6203789"/>
            <a:ext cx="2235299" cy="24954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851275" y="1916832"/>
            <a:ext cx="1512888" cy="45719"/>
          </a:xfrm>
          <a:prstGeom prst="rect">
            <a:avLst/>
          </a:prstGeom>
          <a:solidFill>
            <a:srgbClr val="2B1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644048" y="1916832"/>
            <a:ext cx="360000" cy="45719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76212" y="4686235"/>
            <a:ext cx="80282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dirty="0" smtClean="0">
                <a:solidFill>
                  <a:srgbClr val="EE4036"/>
                </a:solidFill>
                <a:latin typeface="Proxima Nova Lt" pitchFamily="50" charset="-18"/>
              </a:rPr>
              <a:t>Krok 3. </a:t>
            </a:r>
            <a:r>
              <a:rPr lang="en-US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U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žívateľ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 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navštivy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 stránku v rámci RTB 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House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 platformy a vidí reklamný 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banner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 s 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personalizovanou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 správou.</a:t>
            </a:r>
            <a:endParaRPr lang="en-US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339752" y="1085255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50" b="1" dirty="0" smtClean="0">
                <a:solidFill>
                  <a:schemeClr val="bg1"/>
                </a:solidFill>
                <a:latin typeface="Proxima Nova Lt" pitchFamily="50" charset="-18"/>
              </a:rPr>
              <a:t>Personalizovaný retargeting</a:t>
            </a:r>
          </a:p>
          <a:p>
            <a:pPr algn="ctr"/>
            <a:r>
              <a:rPr lang="pl-PL" sz="1650" b="1" dirty="0" smtClean="0">
                <a:solidFill>
                  <a:schemeClr val="bg1"/>
                </a:solidFill>
                <a:latin typeface="Proxima Nova Lt" pitchFamily="50" charset="-18"/>
              </a:rPr>
              <a:t>Krok za krokom</a:t>
            </a:r>
            <a:endParaRPr lang="pl-PL" sz="1650" b="1" dirty="0">
              <a:solidFill>
                <a:schemeClr val="bg1"/>
              </a:solidFill>
              <a:latin typeface="Proxima Nova Lt" pitchFamily="50" charset="-18"/>
            </a:endParaRPr>
          </a:p>
        </p:txBody>
      </p:sp>
      <p:pic>
        <p:nvPicPr>
          <p:cNvPr id="13" name="Symbol zastępczy zawartości 12" descr="ikona krok 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13768" y="2583841"/>
            <a:ext cx="1966296" cy="1624634"/>
          </a:xfrm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bg1"/>
                </a:solidFill>
                <a:latin typeface="Proxima Nova Lt" charset="0"/>
              </a:rPr>
              <a:pPr/>
              <a:t>7</a:t>
            </a:fld>
            <a:endParaRPr lang="pl-PL" dirty="0">
              <a:solidFill>
                <a:schemeClr val="bg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rgbClr val="402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6203789"/>
            <a:ext cx="2235299" cy="24954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851275" y="1916832"/>
            <a:ext cx="1512888" cy="45719"/>
          </a:xfrm>
          <a:prstGeom prst="rect">
            <a:avLst/>
          </a:prstGeom>
          <a:solidFill>
            <a:srgbClr val="2B1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004088" y="1916832"/>
            <a:ext cx="360000" cy="45719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76212" y="4686235"/>
            <a:ext cx="80282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300" dirty="0" smtClean="0">
                <a:solidFill>
                  <a:srgbClr val="EE4036"/>
                </a:solidFill>
                <a:latin typeface="Proxima Nova Lt" pitchFamily="50" charset="-18"/>
              </a:rPr>
              <a:t>Krok 4. </a:t>
            </a:r>
            <a:r>
              <a:rPr lang="en-US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U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živateľ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 klikne na 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banner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 a vráti sa späť na produkt, ktorý sledoval naposledy v danom </a:t>
            </a:r>
            <a:r>
              <a:rPr lang="sk-SK" sz="2300" dirty="0" err="1" smtClean="0">
                <a:solidFill>
                  <a:srgbClr val="FFFFFF"/>
                </a:solidFill>
                <a:latin typeface="Proxima Nova Lt"/>
                <a:ea typeface="Segoe UI"/>
              </a:rPr>
              <a:t>e-shope</a:t>
            </a:r>
            <a:r>
              <a:rPr lang="sk-SK" sz="2300" dirty="0" smtClean="0">
                <a:solidFill>
                  <a:srgbClr val="FFFFFF"/>
                </a:solidFill>
                <a:latin typeface="Proxima Nova Lt"/>
                <a:ea typeface="Segoe UI"/>
              </a:rPr>
              <a:t>!</a:t>
            </a:r>
            <a:endParaRPr lang="en-US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339752" y="1085255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50" b="1" dirty="0" smtClean="0">
                <a:solidFill>
                  <a:schemeClr val="bg1"/>
                </a:solidFill>
                <a:latin typeface="Proxima Nova Lt" pitchFamily="50" charset="-18"/>
              </a:rPr>
              <a:t>Personalizovaný retargeting</a:t>
            </a:r>
          </a:p>
          <a:p>
            <a:pPr algn="ctr"/>
            <a:r>
              <a:rPr lang="pl-PL" sz="1650" b="1" dirty="0" smtClean="0">
                <a:solidFill>
                  <a:schemeClr val="bg1"/>
                </a:solidFill>
                <a:latin typeface="Proxima Nova Lt" pitchFamily="50" charset="-18"/>
              </a:rPr>
              <a:t>Krok za krokom</a:t>
            </a:r>
            <a:endParaRPr lang="pl-PL" sz="1650" b="1" dirty="0">
              <a:solidFill>
                <a:schemeClr val="bg1"/>
              </a:solidFill>
              <a:latin typeface="Proxima Nova Lt" pitchFamily="50" charset="-18"/>
            </a:endParaRPr>
          </a:p>
        </p:txBody>
      </p:sp>
      <p:pic>
        <p:nvPicPr>
          <p:cNvPr id="13" name="Symbol zastępczy zawartości 12" descr="ikona krok 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8538" y="2572459"/>
            <a:ext cx="4535487" cy="1577266"/>
          </a:xfrm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bg1"/>
                </a:solidFill>
                <a:latin typeface="Proxima Nova Lt" charset="0"/>
              </a:rPr>
              <a:pPr/>
              <a:t>8</a:t>
            </a:fld>
            <a:endParaRPr lang="pl-PL" dirty="0">
              <a:solidFill>
                <a:schemeClr val="bg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2991"/>
            <a:ext cx="2232248" cy="250345"/>
          </a:xfrm>
          <a:prstGeom prst="rect">
            <a:avLst/>
          </a:prstGeom>
        </p:spPr>
      </p:pic>
      <p:sp>
        <p:nvSpPr>
          <p:cNvPr id="11" name="Prostokąt 4"/>
          <p:cNvSpPr/>
          <p:nvPr/>
        </p:nvSpPr>
        <p:spPr>
          <a:xfrm>
            <a:off x="8460432" y="404664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2" name="Prostokąt 5"/>
          <p:cNvSpPr/>
          <p:nvPr/>
        </p:nvSpPr>
        <p:spPr>
          <a:xfrm>
            <a:off x="8460432" y="908720"/>
            <a:ext cx="683568" cy="144016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39" t="6111" r="13268"/>
          <a:stretch/>
        </p:blipFill>
        <p:spPr bwMode="auto">
          <a:xfrm>
            <a:off x="285720" y="1142984"/>
            <a:ext cx="2959248" cy="238497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 descr="reality.sk.png"/>
          <p:cNvPicPr>
            <a:picLocks noChangeAspect="1"/>
          </p:cNvPicPr>
          <p:nvPr/>
        </p:nvPicPr>
        <p:blipFill>
          <a:blip r:embed="rId5" cstate="print"/>
          <a:srcRect l="16406" r="13281" b="1365"/>
          <a:stretch>
            <a:fillRect/>
          </a:stretch>
        </p:blipFill>
        <p:spPr>
          <a:xfrm>
            <a:off x="1285852" y="2357430"/>
            <a:ext cx="2928958" cy="235745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254000" dist="1270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20" name="Obrázek 19" descr="pokec.png"/>
          <p:cNvPicPr>
            <a:picLocks noChangeAspect="1"/>
          </p:cNvPicPr>
          <p:nvPr/>
        </p:nvPicPr>
        <p:blipFill>
          <a:blip r:embed="rId6" cstate="print"/>
          <a:srcRect t="2941" r="2343"/>
          <a:stretch>
            <a:fillRect/>
          </a:stretch>
        </p:blipFill>
        <p:spPr>
          <a:xfrm>
            <a:off x="5857884" y="1214422"/>
            <a:ext cx="3000396" cy="235745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254000" dist="1270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64" t="5555" r="13756"/>
          <a:stretch/>
        </p:blipFill>
        <p:spPr bwMode="auto">
          <a:xfrm>
            <a:off x="4857752" y="2357430"/>
            <a:ext cx="2786082" cy="224136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21" descr="webnoviny.sk.png"/>
          <p:cNvPicPr>
            <a:picLocks noChangeAspect="1"/>
          </p:cNvPicPr>
          <p:nvPr/>
        </p:nvPicPr>
        <p:blipFill>
          <a:blip r:embed="rId8" cstate="print"/>
          <a:srcRect l="14590" t="-25" r="12130"/>
          <a:stretch>
            <a:fillRect/>
          </a:stretch>
        </p:blipFill>
        <p:spPr>
          <a:xfrm>
            <a:off x="2857488" y="3357562"/>
            <a:ext cx="2928957" cy="235745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254000" dist="1270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3885-9117-4335-B618-564554F375C8}" type="slidenum">
              <a:rPr lang="pl-PL" smtClean="0">
                <a:solidFill>
                  <a:schemeClr val="tx1"/>
                </a:solidFill>
                <a:latin typeface="Proxima Nova Lt" charset="0"/>
              </a:rPr>
              <a:pPr/>
              <a:t>9</a:t>
            </a:fld>
            <a:endParaRPr lang="pl-PL" dirty="0">
              <a:solidFill>
                <a:schemeClr val="tx1"/>
              </a:solidFill>
              <a:latin typeface="Proxima Nova L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11354</TotalTime>
  <Words>585</Words>
  <Application>Microsoft Office PowerPoint</Application>
  <PresentationFormat>Předvádění na obrazovce (4:3)</PresentationFormat>
  <Paragraphs>132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Proxima Nova Lt</vt:lpstr>
      <vt:lpstr>Arial-BoldMT</vt:lpstr>
      <vt:lpstr>Segoe UI</vt:lpstr>
      <vt:lpstr>OpenSans</vt:lpstr>
      <vt:lpstr>Motyw pakietu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Julian</dc:creator>
  <cp:lastModifiedBy>Richard</cp:lastModifiedBy>
  <cp:revision>136</cp:revision>
  <dcterms:created xsi:type="dcterms:W3CDTF">2013-09-03T11:05:11Z</dcterms:created>
  <dcterms:modified xsi:type="dcterms:W3CDTF">2013-11-26T08:41:30Z</dcterms:modified>
</cp:coreProperties>
</file>