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Relationship Id="rId4" Type="http://schemas.openxmlformats.org/officeDocument/2006/relationships/image" Target="../media/image00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Relationship Id="rId4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www.giphy.com" TargetMode="External"/><Relationship Id="rId4" Type="http://schemas.openxmlformats.org/officeDocument/2006/relationships/hyperlink" Target="www.ezgif.com/video-to-gif" TargetMode="External"/><Relationship Id="rId5" Type="http://schemas.openxmlformats.org/officeDocument/2006/relationships/image" Target="../media/image02.png"/><Relationship Id="rId6" Type="http://schemas.openxmlformats.org/officeDocument/2006/relationships/image" Target="../media/image11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www.giphy.com" TargetMode="External"/><Relationship Id="rId4" Type="http://schemas.openxmlformats.org/officeDocument/2006/relationships/image" Target="../media/image02.png"/><Relationship Id="rId5" Type="http://schemas.openxmlformats.org/officeDocument/2006/relationships/image" Target="../media/image20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2.png"/><Relationship Id="rId4" Type="http://schemas.openxmlformats.org/officeDocument/2006/relationships/hyperlink" Target="http://youtube.com/v/gEPexE4w6rs" TargetMode="External"/><Relationship Id="rId5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2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2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2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2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Relationship Id="rId4" Type="http://schemas.openxmlformats.org/officeDocument/2006/relationships/image" Target="../media/image2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hyperlink" Target="http://www.visibility.sk" TargetMode="External"/><Relationship Id="rId5" Type="http://schemas.openxmlformats.org/officeDocument/2006/relationships/hyperlink" Target="edu.visibility.sk" TargetMode="External"/><Relationship Id="rId6" Type="http://schemas.openxmlformats.org/officeDocument/2006/relationships/hyperlink" Target="http://www.facebook.com/VISBILITYs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00.png"/><Relationship Id="rId5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Relationship Id="rId4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Relationship Id="rId4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Relationship Id="rId4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00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" name="Shape 56"/>
          <p:cNvSpPr txBox="1"/>
          <p:nvPr>
            <p:ph type="ctrTitle"/>
          </p:nvPr>
        </p:nvSpPr>
        <p:spPr>
          <a:xfrm>
            <a:off x="311700" y="744575"/>
            <a:ext cx="8520600" cy="3230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</a:rPr>
              <a:t>Ako komunikovať </a:t>
            </a:r>
            <a:br>
              <a:rPr b="1" lang="en" sz="4800">
                <a:solidFill>
                  <a:srgbClr val="FFFFFF"/>
                </a:solidFill>
              </a:rPr>
            </a:br>
            <a:r>
              <a:rPr b="1" lang="en" sz="4800">
                <a:solidFill>
                  <a:srgbClr val="FFFFFF"/>
                </a:solidFill>
              </a:rPr>
              <a:t>so zákazníkmi prostredníctvom Facebooku?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visibility.png"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975" y="4482500"/>
            <a:ext cx="1456475" cy="3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241525" y="732350"/>
            <a:ext cx="69636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666666"/>
                </a:solidFill>
              </a:rPr>
              <a:t>AKO NA OBSAH PRÍSPEVKOV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666666"/>
              </a:solidFill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1241525" y="1561075"/>
            <a:ext cx="6854700" cy="27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AutoNum type="arabicPeriod"/>
            </a:pPr>
            <a:r>
              <a:rPr lang="en" sz="1800">
                <a:solidFill>
                  <a:srgbClr val="666666"/>
                </a:solidFill>
              </a:rPr>
              <a:t>Stanovte si jednotný komunikačný tón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AutoNum type="arabicPeriod"/>
            </a:pPr>
            <a:r>
              <a:rPr lang="en" sz="1800">
                <a:solidFill>
                  <a:srgbClr val="666666"/>
                </a:solidFill>
              </a:rPr>
              <a:t>Vytipujte si témy, ktoré vašich fanúšikov zaujímajú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AutoNum type="arabicPeriod"/>
            </a:pPr>
            <a:r>
              <a:rPr lang="en" sz="1800">
                <a:solidFill>
                  <a:srgbClr val="666666"/>
                </a:solidFill>
              </a:rPr>
              <a:t>Sledujte, čo je v trende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AutoNum type="arabicPeriod"/>
            </a:pPr>
            <a:r>
              <a:rPr lang="en" sz="1800">
                <a:solidFill>
                  <a:srgbClr val="666666"/>
                </a:solidFill>
              </a:rPr>
              <a:t>Buďte odvážni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AutoNum type="arabicPeriod"/>
            </a:pPr>
            <a:r>
              <a:rPr lang="en" sz="1800">
                <a:solidFill>
                  <a:srgbClr val="666666"/>
                </a:solidFill>
              </a:rPr>
              <a:t>Nezabúdajte sem tam ukázať, že aj vy ste ľudia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7175" y="1806500"/>
            <a:ext cx="1047949" cy="1720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dry-pasik.png"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" y="4993981"/>
            <a:ext cx="9144000" cy="15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1162" y="0"/>
            <a:ext cx="3547624" cy="494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idx="4294967295" type="ctrTitle"/>
          </p:nvPr>
        </p:nvSpPr>
        <p:spPr>
          <a:xfrm>
            <a:off x="311700" y="1579175"/>
            <a:ext cx="8028000" cy="111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AKO OŽIVIŤ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FACEBOOK KOMUNIKÁCIU</a:t>
            </a:r>
          </a:p>
        </p:txBody>
      </p:sp>
      <p:sp>
        <p:nvSpPr>
          <p:cNvPr id="143" name="Shape 143"/>
          <p:cNvSpPr txBox="1"/>
          <p:nvPr>
            <p:ph idx="4294967295" type="subTitle"/>
          </p:nvPr>
        </p:nvSpPr>
        <p:spPr>
          <a:xfrm>
            <a:off x="311700" y="2485925"/>
            <a:ext cx="8520600" cy="51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4725550" y="1014550"/>
            <a:ext cx="37590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</a:rPr>
              <a:t>GIF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66666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Stiahnuté GIF z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www.giphy.com</a:t>
            </a:r>
            <a:r>
              <a:rPr lang="en">
                <a:solidFill>
                  <a:srgbClr val="666666"/>
                </a:solidFill>
              </a:rPr>
              <a:t> - vyhľadánie podla kľúčového slova.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alebo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Vlastné GIF z videa, alebo ako sekvencia fotografií - cez </a:t>
            </a:r>
            <a:r>
              <a:rPr lang="en" u="sng">
                <a:solidFill>
                  <a:schemeClr val="hlink"/>
                </a:solidFill>
                <a:hlinkClick r:id="rId4"/>
              </a:rPr>
              <a:t>www.ezgif.com/video-to-gif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666666"/>
              </a:solidFill>
            </a:endParaRPr>
          </a:p>
        </p:txBody>
      </p:sp>
      <p:pic>
        <p:nvPicPr>
          <p:cNvPr descr="modry-pasik.png"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5" y="4993981"/>
            <a:ext cx="9144000" cy="15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" y="406912"/>
            <a:ext cx="4162975" cy="41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5225700" y="1014550"/>
            <a:ext cx="32586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</a:rPr>
              <a:t>Cinemagraf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Na stiahnutie cez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www.giphy.com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Výroba cez appku Cinemagraph Pro.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Označiť oblasť, ktorú chceme, aby sa hýbala.</a:t>
            </a:r>
          </a:p>
        </p:txBody>
      </p:sp>
      <p:pic>
        <p:nvPicPr>
          <p:cNvPr descr="modry-pasik.png"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5" y="4993981"/>
            <a:ext cx="9144000" cy="15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5" y="798087"/>
            <a:ext cx="476250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6928200" y="1014550"/>
            <a:ext cx="18060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4800">
                <a:solidFill>
                  <a:srgbClr val="666666"/>
                </a:solidFill>
              </a:rPr>
              <a:t>Stop </a:t>
            </a:r>
            <a:r>
              <a:rPr b="1" lang="en" sz="3200">
                <a:solidFill>
                  <a:srgbClr val="666666"/>
                </a:solidFill>
              </a:rPr>
              <a:t>motion</a:t>
            </a:r>
            <a:r>
              <a:rPr b="1" lang="en" sz="2400">
                <a:solidFill>
                  <a:srgbClr val="666666"/>
                </a:solidFill>
              </a:rPr>
              <a:t> </a:t>
            </a:r>
            <a:r>
              <a:rPr b="1" lang="en" sz="2600">
                <a:solidFill>
                  <a:srgbClr val="666666"/>
                </a:solidFill>
              </a:rPr>
              <a:t>animácia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666666"/>
              </a:solidFill>
            </a:endParaRPr>
          </a:p>
        </p:txBody>
      </p:sp>
      <p:pic>
        <p:nvPicPr>
          <p:cNvPr descr="modry-pasik.png"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" y="4993981"/>
            <a:ext cx="9144000" cy="15430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 title="stop">
            <a:hlinkClick r:id="rId4"/>
          </p:cNvPr>
          <p:cNvSpPr/>
          <p:nvPr/>
        </p:nvSpPr>
        <p:spPr>
          <a:xfrm>
            <a:off x="0" y="0"/>
            <a:ext cx="6658623" cy="499397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5438050" y="1014550"/>
            <a:ext cx="30462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</a:rPr>
              <a:t>Flat lay fotografie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66666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666666"/>
                </a:solidFill>
              </a:rPr>
              <a:t>@flatlays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666666"/>
                </a:solidFill>
              </a:rPr>
              <a:t>@yerdiansha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">
                <a:solidFill>
                  <a:srgbClr val="666666"/>
                </a:solidFill>
              </a:rPr>
              <a:t>@kellysnapshappy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666666"/>
                </a:solidFill>
              </a:rPr>
              <a:t>sk.pinterest.com/explore/flat-lay/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666666"/>
              </a:solidFill>
            </a:endParaRPr>
          </a:p>
        </p:txBody>
      </p:sp>
      <p:pic>
        <p:nvPicPr>
          <p:cNvPr descr="modry-pasik.png"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" y="4993981"/>
            <a:ext cx="9144000" cy="15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5" y="0"/>
            <a:ext cx="4940768" cy="49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5592850" y="1014550"/>
            <a:ext cx="30462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</a:rPr>
              <a:t>360 stupňové </a:t>
            </a:r>
            <a:br>
              <a:rPr b="1" lang="en" sz="2400">
                <a:solidFill>
                  <a:srgbClr val="666666"/>
                </a:solidFill>
              </a:rPr>
            </a:br>
            <a:r>
              <a:rPr b="1" lang="en" sz="2400">
                <a:solidFill>
                  <a:srgbClr val="666666"/>
                </a:solidFill>
              </a:rPr>
              <a:t>fotografie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Vložiť do nich niečo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Koncept pre súťaž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666666"/>
              </a:solidFill>
            </a:endParaRPr>
          </a:p>
        </p:txBody>
      </p:sp>
      <p:pic>
        <p:nvPicPr>
          <p:cNvPr descr="modry-pasik.png"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" y="4993981"/>
            <a:ext cx="9144000" cy="15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b="0" l="0" r="35195" t="0"/>
          <a:stretch/>
        </p:blipFill>
        <p:spPr>
          <a:xfrm>
            <a:off x="2975" y="0"/>
            <a:ext cx="5323792" cy="499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4590375" y="1014550"/>
            <a:ext cx="3893999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</a:rPr>
              <a:t>Facebook Live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666666"/>
              </a:solidFill>
            </a:endParaRP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b="1" lang="en">
                <a:solidFill>
                  <a:srgbClr val="666666"/>
                </a:solidFill>
              </a:rPr>
              <a:t>Fanúšikovia vás lepšie spoznajú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b="1" lang="en">
                <a:solidFill>
                  <a:srgbClr val="666666"/>
                </a:solidFill>
              </a:rPr>
              <a:t>Vysoký dosah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b="1" lang="en">
                <a:solidFill>
                  <a:srgbClr val="666666"/>
                </a:solidFill>
              </a:rPr>
              <a:t>Vyšší engagement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b="1" lang="en">
                <a:solidFill>
                  <a:srgbClr val="666666"/>
                </a:solidFill>
              </a:rPr>
              <a:t>Live video môže viesť k predajom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666666"/>
              </a:solidFill>
            </a:endParaRPr>
          </a:p>
        </p:txBody>
      </p:sp>
      <p:pic>
        <p:nvPicPr>
          <p:cNvPr descr="modry-pasik.png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" y="4993981"/>
            <a:ext cx="9144000" cy="15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 b="8391" l="0" r="0" t="0"/>
          <a:stretch/>
        </p:blipFill>
        <p:spPr>
          <a:xfrm>
            <a:off x="205850" y="0"/>
            <a:ext cx="3893976" cy="499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6952175" y="866375"/>
            <a:ext cx="23892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66666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</a:rPr>
              <a:t>Facebook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</a:rPr>
              <a:t>store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www.ecwid.com</a:t>
            </a:r>
          </a:p>
        </p:txBody>
      </p:sp>
      <p:pic>
        <p:nvPicPr>
          <p:cNvPr descr="modry-pasik.png"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" y="4993981"/>
            <a:ext cx="9144000" cy="15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0299" y="2995674"/>
            <a:ext cx="1088174" cy="127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6744086" cy="49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5344675" y="1444800"/>
            <a:ext cx="30243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</a:rPr>
              <a:t>Patrícia Romaníková</a:t>
            </a:r>
            <a:r>
              <a:rPr lang="en" sz="2400">
                <a:solidFill>
                  <a:srgbClr val="666666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500">
                <a:solidFill>
                  <a:srgbClr val="666666"/>
                </a:solidFill>
              </a:rPr>
              <a:t>Social Media Manager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500">
                <a:solidFill>
                  <a:srgbClr val="666666"/>
                </a:solidFill>
              </a:rPr>
              <a:t>VISIBILITY - online marketingová agentúra</a:t>
            </a:r>
          </a:p>
        </p:txBody>
      </p:sp>
      <p:pic>
        <p:nvPicPr>
          <p:cNvPr descr="modry-pasik.png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" y="4993981"/>
            <a:ext cx="9144000" cy="154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manikova.jpg"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4" y="-12"/>
            <a:ext cx="5171699" cy="499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>
            <p:ph idx="4294967295" type="ctrTitle"/>
          </p:nvPr>
        </p:nvSpPr>
        <p:spPr>
          <a:xfrm>
            <a:off x="311700" y="1380250"/>
            <a:ext cx="8520599" cy="9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ĎAKUJEM ZA POZORNOSŤ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1416625" y="1907475"/>
            <a:ext cx="6124799" cy="201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4"/>
              </a:rPr>
              <a:t>www.visibility.sk</a:t>
            </a:r>
            <a:r>
              <a:rPr lang="en" sz="2400"/>
              <a:t>    </a:t>
            </a:r>
            <a:r>
              <a:rPr lang="en" sz="2400" u="sng">
                <a:solidFill>
                  <a:srgbClr val="FFFFFF"/>
                </a:solidFill>
                <a:hlinkClick r:id="rId5"/>
              </a:rPr>
              <a:t>edu.visibility.sk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u="sng">
                <a:solidFill>
                  <a:srgbClr val="FFFFFF"/>
                </a:solidFill>
                <a:hlinkClick r:id="rId6"/>
              </a:rPr>
              <a:t>www.facebook.com/VISIBILITYsk</a:t>
            </a:r>
            <a:r>
              <a:rPr lang="en" sz="2200">
                <a:solidFill>
                  <a:srgbClr val="FFFFFF"/>
                </a:solidFill>
              </a:rPr>
              <a:t>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idx="4294967295" type="ctrTitle"/>
          </p:nvPr>
        </p:nvSpPr>
        <p:spPr>
          <a:xfrm>
            <a:off x="311700" y="1719675"/>
            <a:ext cx="8028000" cy="111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KOMUNIKÁCIA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NA FACEBOOKU</a:t>
            </a:r>
          </a:p>
        </p:txBody>
      </p:sp>
      <p:sp>
        <p:nvSpPr>
          <p:cNvPr id="70" name="Shape 70"/>
          <p:cNvSpPr txBox="1"/>
          <p:nvPr>
            <p:ph idx="4294967295" type="subTitle"/>
          </p:nvPr>
        </p:nvSpPr>
        <p:spPr>
          <a:xfrm>
            <a:off x="311700" y="2485925"/>
            <a:ext cx="8520600" cy="51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visibility.png"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975" y="4482500"/>
            <a:ext cx="1456475" cy="3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953375" y="1531675"/>
            <a:ext cx="7273800" cy="27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Jednoduchý názov stránky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Kvalitná profilová fotografia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Cover fotografia by mala rozpovedať príbeh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Vyplnené informácie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953375" y="755900"/>
            <a:ext cx="67647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666666"/>
                </a:solidFill>
              </a:rPr>
              <a:t>PRVÝ DOJEM</a:t>
            </a:r>
          </a:p>
        </p:txBody>
      </p:sp>
      <p:pic>
        <p:nvPicPr>
          <p:cNvPr descr="ziarovka.png" id="79" name="Shape 79"/>
          <p:cNvPicPr preferRelativeResize="0"/>
          <p:nvPr/>
        </p:nvPicPr>
        <p:blipFill rotWithShape="1">
          <a:blip r:embed="rId5">
            <a:alphaModFix/>
          </a:blip>
          <a:srcRect b="0" l="0" r="0" t="22420"/>
          <a:stretch/>
        </p:blipFill>
        <p:spPr>
          <a:xfrm>
            <a:off x="6588275" y="0"/>
            <a:ext cx="2143325" cy="399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dry-pasik.pn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" y="4993981"/>
            <a:ext cx="9144000" cy="15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7594" r="9314" t="0"/>
          <a:stretch/>
        </p:blipFill>
        <p:spPr>
          <a:xfrm>
            <a:off x="877535" y="0"/>
            <a:ext cx="7495464" cy="49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97652"/>
            <a:ext cx="9144000" cy="104584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31675" y="4418250"/>
            <a:ext cx="20396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# tag</a:t>
            </a:r>
            <a:r>
              <a:rPr b="1" lang="en">
                <a:solidFill>
                  <a:srgbClr val="F3F3F3"/>
                </a:solidFill>
              </a:rPr>
              <a:t>  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953375" y="755900"/>
            <a:ext cx="67647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666666"/>
                </a:solidFill>
              </a:rPr>
              <a:t>PRÍSPEVKY NA FACEBOOKU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935100" y="1550525"/>
            <a:ext cx="7273800" cy="27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AutoNum type="arabicPeriod"/>
            </a:pPr>
            <a:r>
              <a:rPr lang="en">
                <a:solidFill>
                  <a:srgbClr val="666666"/>
                </a:solidFill>
              </a:rPr>
              <a:t>Vždy doručiť pridanú hodnotu:</a:t>
            </a:r>
          </a:p>
          <a:p>
            <a:pPr indent="-228600" lvl="0" marL="9144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Informácie</a:t>
            </a:r>
          </a:p>
          <a:p>
            <a:pPr indent="-228600" lvl="0" marL="9144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Asistencia</a:t>
            </a:r>
          </a:p>
          <a:p>
            <a:pPr indent="-228600" lvl="0" marL="9144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Zábava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AutoNum type="arabicPeriod"/>
            </a:pPr>
            <a:r>
              <a:rPr lang="en">
                <a:solidFill>
                  <a:srgbClr val="666666"/>
                </a:solidFill>
              </a:rPr>
              <a:t>Robiť príspevky, ktoré budú ľudia ochotní zdieľať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AutoNum type="arabicPeriod"/>
            </a:pPr>
            <a:r>
              <a:rPr lang="en">
                <a:solidFill>
                  <a:srgbClr val="666666"/>
                </a:solidFill>
              </a:rPr>
              <a:t>Príspevky, do ktorých majú ľudia potrebu sa zapojiť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125" y="1837812"/>
            <a:ext cx="922825" cy="146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34794"/>
            <a:ext cx="9144000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431675" y="4418250"/>
            <a:ext cx="20396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# facebook</a:t>
            </a:r>
            <a:r>
              <a:rPr b="1" lang="en">
                <a:solidFill>
                  <a:srgbClr val="F3F3F3"/>
                </a:solidFill>
              </a:rPr>
              <a:t> 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241525" y="732350"/>
            <a:ext cx="6105900" cy="165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666666"/>
                </a:solidFill>
              </a:rPr>
              <a:t>ZÁSADY KOMUNIKÁCIE NA FACEBOOKU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241525" y="1999800"/>
            <a:ext cx="61059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Prispievať pravidelne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Byť aktívny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Dbať na správnu dĺžku statusov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Používať optimálne rozmery fotografických príspevkov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Videá vkladať priamo na Facebook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725" y="1786925"/>
            <a:ext cx="1088174" cy="127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295465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3389000" y="1146550"/>
            <a:ext cx="5231699" cy="17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 strike="sngStrike">
                <a:solidFill>
                  <a:srgbClr val="666666"/>
                </a:solidFill>
              </a:rPr>
              <a:t>Naše príspevky musia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600" strike="sngStrike">
                <a:solidFill>
                  <a:srgbClr val="666666"/>
                </a:solidFill>
              </a:rPr>
              <a:t>predávať.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389000" y="2578425"/>
            <a:ext cx="5027399" cy="2099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360"/>
              </a:spcBef>
              <a:buNone/>
            </a:pPr>
            <a:r>
              <a:rPr lang="en" sz="1800">
                <a:solidFill>
                  <a:srgbClr val="666666"/>
                </a:solidFill>
              </a:rPr>
              <a:t>Vaša komunikácia musí zaujať, </a:t>
            </a:r>
            <a:r>
              <a:rPr b="1" lang="en" sz="1800">
                <a:solidFill>
                  <a:srgbClr val="666666"/>
                </a:solidFill>
              </a:rPr>
              <a:t>tvoriť dialóg.</a:t>
            </a:r>
            <a:r>
              <a:rPr lang="en" sz="1800">
                <a:solidFill>
                  <a:srgbClr val="666666"/>
                </a:solidFill>
              </a:rPr>
              <a:t> </a:t>
            </a:r>
          </a:p>
          <a:p>
            <a:pPr indent="0" lvl="0" marL="0" rtl="0">
              <a:spcBef>
                <a:spcPts val="36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>
              <a:spcBef>
                <a:spcPts val="360"/>
              </a:spcBef>
              <a:buNone/>
            </a:pPr>
            <a:r>
              <a:rPr lang="en" sz="1800">
                <a:solidFill>
                  <a:srgbClr val="666666"/>
                </a:solidFill>
              </a:rPr>
              <a:t>Vytvárajte komunitu, budujte vzťahy.</a:t>
            </a:r>
          </a:p>
          <a:p>
            <a:pPr indent="0" lvl="0" marL="0" rtl="0">
              <a:spcBef>
                <a:spcPts val="36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357300" y="1266550"/>
            <a:ext cx="1911599" cy="3087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500">
                <a:solidFill>
                  <a:srgbClr val="FFFFFF"/>
                </a:solidFill>
              </a:rPr>
              <a:t>Ako o Facebooku (ne)uvažovať 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.png"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975" y="4482500"/>
            <a:ext cx="1456475" cy="3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97652"/>
            <a:ext cx="9144000" cy="1045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visibility.png"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975" y="4482500"/>
            <a:ext cx="1456475" cy="3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241525" y="732350"/>
            <a:ext cx="6105900" cy="165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666666"/>
                </a:solidFill>
              </a:rPr>
              <a:t>REAGOVANIE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666666"/>
              </a:solidFill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1241525" y="1455475"/>
            <a:ext cx="6854699" cy="27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Denne kontrolovať komentáre, správy, recenzie, </a:t>
            </a:r>
            <a:br>
              <a:rPr lang="en" sz="1800">
                <a:solidFill>
                  <a:srgbClr val="666666"/>
                </a:solidFill>
              </a:rPr>
            </a:br>
            <a:r>
              <a:rPr lang="en" sz="1800">
                <a:solidFill>
                  <a:srgbClr val="666666"/>
                </a:solidFill>
              </a:rPr>
              <a:t>príspevky návštevníkov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Aktívne odpovedať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Krízová komunikácia 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Trolovia - 3 x a dosť</a:t>
            </a:r>
          </a:p>
        </p:txBody>
      </p:sp>
      <p:pic>
        <p:nvPicPr>
          <p:cNvPr descr="ziarovka.png" id="121" name="Shape 121"/>
          <p:cNvPicPr preferRelativeResize="0"/>
          <p:nvPr/>
        </p:nvPicPr>
        <p:blipFill rotWithShape="1">
          <a:blip r:embed="rId5">
            <a:alphaModFix/>
          </a:blip>
          <a:srcRect b="0" l="0" r="0" t="22420"/>
          <a:stretch/>
        </p:blipFill>
        <p:spPr>
          <a:xfrm>
            <a:off x="6588275" y="0"/>
            <a:ext cx="2143325" cy="399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