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432" r:id="rId3"/>
    <p:sldId id="364" r:id="rId4"/>
    <p:sldId id="436" r:id="rId5"/>
    <p:sldId id="433" r:id="rId6"/>
    <p:sldId id="412" r:id="rId7"/>
    <p:sldId id="437" r:id="rId8"/>
    <p:sldId id="452" r:id="rId9"/>
    <p:sldId id="449" r:id="rId10"/>
    <p:sldId id="450" r:id="rId11"/>
    <p:sldId id="455" r:id="rId12"/>
    <p:sldId id="458" r:id="rId13"/>
    <p:sldId id="440" r:id="rId14"/>
    <p:sldId id="441" r:id="rId15"/>
    <p:sldId id="442" r:id="rId16"/>
    <p:sldId id="447" r:id="rId17"/>
    <p:sldId id="448" r:id="rId18"/>
    <p:sldId id="446" r:id="rId19"/>
    <p:sldId id="330" r:id="rId20"/>
  </p:sldIdLst>
  <p:sldSz cx="9144000" cy="5143500" type="screen16x9"/>
  <p:notesSz cx="6797675" cy="9928225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10">
          <p15:clr>
            <a:srgbClr val="A4A3A4"/>
          </p15:clr>
        </p15:guide>
        <p15:guide id="2" pos="5750">
          <p15:clr>
            <a:srgbClr val="A4A3A4"/>
          </p15:clr>
        </p15:guide>
        <p15:guide id="3" orient="horz" pos="3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63"/>
    <a:srgbClr val="FDD463"/>
    <a:srgbClr val="FFD45B"/>
    <a:srgbClr val="FFE497"/>
    <a:srgbClr val="FFDD7D"/>
    <a:srgbClr val="FF9900"/>
    <a:srgbClr val="00FF00"/>
    <a:srgbClr val="92D400"/>
    <a:srgbClr val="002775"/>
    <a:srgbClr val="003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60494" autoAdjust="0"/>
  </p:normalViewPr>
  <p:slideViewPr>
    <p:cSldViewPr snapToGrid="0">
      <p:cViewPr varScale="1">
        <p:scale>
          <a:sx n="53" d="100"/>
          <a:sy n="53" d="100"/>
        </p:scale>
        <p:origin x="-1872" y="-96"/>
      </p:cViewPr>
      <p:guideLst>
        <p:guide orient="horz" pos="4210"/>
        <p:guide orient="horz" pos="3158"/>
        <p:guide pos="57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11" y="-77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20325203252036E-2"/>
          <c:y val="0.68312681642674311"/>
          <c:w val="0.94037940379403795"/>
          <c:h val="0.13658480771598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Počet poskytnutých LV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41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Jún 2014</c:v>
                </c:pt>
                <c:pt idx="1">
                  <c:v>Júl 2014</c:v>
                </c:pt>
                <c:pt idx="2">
                  <c:v>August 2014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163</c:v>
                </c:pt>
                <c:pt idx="1">
                  <c:v>247</c:v>
                </c:pt>
                <c:pt idx="2">
                  <c:v>258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666752"/>
        <c:axId val="30668672"/>
      </c:barChart>
      <c:catAx>
        <c:axId val="306667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027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k-SK"/>
          </a:p>
        </c:txPr>
        <c:crossAx val="30668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66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703">
            <a:noFill/>
          </a:ln>
        </c:spPr>
        <c:crossAx val="30666752"/>
        <c:crosses val="autoZero"/>
        <c:crossBetween val="between"/>
      </c:valAx>
      <c:spPr>
        <a:noFill/>
        <a:ln w="205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20325203252036E-2"/>
          <c:y val="0.39885528167723833"/>
          <c:w val="0.94037940379403795"/>
          <c:h val="0.42085638819022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Počet poskytnutých Výpisov/ odpisov</c:v>
                </c:pt>
              </c:strCache>
            </c:strRef>
          </c:tx>
          <c:spPr>
            <a:gradFill rotWithShape="0">
              <a:gsLst>
                <a:gs pos="0">
                  <a:srgbClr val="002060"/>
                </a:gs>
                <a:gs pos="50000">
                  <a:schemeClr val="accent4">
                    <a:lumMod val="50000"/>
                    <a:lumOff val="50000"/>
                  </a:schemeClr>
                </a:gs>
                <a:gs pos="100000">
                  <a:srgbClr val="002060"/>
                </a:gs>
              </a:gsLst>
              <a:lin ang="0" scaled="1"/>
            </a:gradFill>
            <a:ln w="20541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Júl 2014</c:v>
                </c:pt>
                <c:pt idx="1">
                  <c:v>August 2014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887</c:v>
                </c:pt>
                <c:pt idx="1">
                  <c:v>1585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30724864"/>
        <c:axId val="30727552"/>
      </c:barChart>
      <c:catAx>
        <c:axId val="307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271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k-SK"/>
          </a:p>
        </c:txPr>
        <c:crossAx val="30727552"/>
        <c:crosses val="autoZero"/>
        <c:auto val="1"/>
        <c:lblAlgn val="ctr"/>
        <c:lblOffset val="100"/>
        <c:noMultiLvlLbl val="0"/>
      </c:catAx>
      <c:valAx>
        <c:axId val="3072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703">
            <a:noFill/>
          </a:ln>
        </c:spPr>
        <c:crossAx val="30724864"/>
        <c:crosses val="autoZero"/>
        <c:crossBetween val="between"/>
      </c:valAx>
      <c:spPr>
        <a:noFill/>
        <a:ln w="205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sk-S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20325203252036E-2"/>
          <c:y val="0"/>
          <c:w val="0.96747982339546756"/>
          <c:h val="0.8423087413123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Počet poskytnutých Výpisov z OR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92D05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41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Jún 2014</c:v>
                </c:pt>
                <c:pt idx="1">
                  <c:v>Júl 2014</c:v>
                </c:pt>
                <c:pt idx="2">
                  <c:v>August 2014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11031</c:v>
                </c:pt>
                <c:pt idx="1">
                  <c:v>11377</c:v>
                </c:pt>
                <c:pt idx="2">
                  <c:v>8831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33664000"/>
        <c:axId val="33671040"/>
      </c:barChart>
      <c:catAx>
        <c:axId val="336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271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sk-SK"/>
          </a:p>
        </c:txPr>
        <c:crossAx val="33671040"/>
        <c:crosses val="autoZero"/>
        <c:auto val="1"/>
        <c:lblAlgn val="ctr"/>
        <c:lblOffset val="100"/>
        <c:noMultiLvlLbl val="0"/>
      </c:catAx>
      <c:valAx>
        <c:axId val="3367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7703">
            <a:noFill/>
          </a:ln>
        </c:spPr>
        <c:crossAx val="33664000"/>
        <c:crosses val="autoZero"/>
        <c:crossBetween val="between"/>
      </c:valAx>
      <c:spPr>
        <a:noFill/>
        <a:ln w="205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sk-S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618704B3-8FE2-4CED-9333-59182A49345A}" type="datetimeFigureOut">
              <a:rPr lang="sk-SK"/>
              <a:pPr>
                <a:defRPr/>
              </a:pPr>
              <a:t>27. 11. 2014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067D649D-ED0D-4296-ACF9-09FCF31438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210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Klepnutím lze upravit styly předlohy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Třetí úroveň</a:t>
            </a:r>
          </a:p>
          <a:p>
            <a:pPr lvl="3"/>
            <a:r>
              <a:rPr lang="sk-SK" noProof="0" smtClean="0"/>
              <a:t>Čtvrtá úroveň</a:t>
            </a:r>
          </a:p>
          <a:p>
            <a:pPr lvl="4"/>
            <a:r>
              <a:rPr lang="sk-SK" noProof="0" smtClean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20000"/>
              </a:lnSpc>
              <a:spcBef>
                <a:spcPct val="30000"/>
              </a:spcBef>
              <a:defRPr sz="1200"/>
            </a:lvl1pPr>
          </a:lstStyle>
          <a:p>
            <a:pPr>
              <a:defRPr/>
            </a:pPr>
            <a:fld id="{C51DA5F8-5FDE-484C-85E6-B23389EB2D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3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211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Určite sa vám už stalo, že ste boli na podobnom </a:t>
            </a:r>
            <a:r>
              <a:rPr lang="sk-SK" dirty="0" err="1" smtClean="0"/>
              <a:t>meetingu</a:t>
            </a:r>
            <a:r>
              <a:rPr lang="sk-SK" dirty="0" smtClean="0"/>
              <a:t> </a:t>
            </a:r>
            <a:r>
              <a:rPr lang="sk-SK" dirty="0" smtClean="0"/>
              <a:t>ako dnes, práve ste prezentovali... A v</a:t>
            </a:r>
            <a:r>
              <a:rPr lang="sk-SK" baseline="0" dirty="0" smtClean="0"/>
              <a:t> tom Vám volá kuriér, že Vás  „“čaká pred domom“ , že má pre Vás zásielku.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08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Je to problém, a</a:t>
            </a:r>
            <a:r>
              <a:rPr lang="sk-SK" dirty="0" smtClean="0"/>
              <a:t>le,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59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My Máme pre Vás riešenie,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05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ako si balík môžete vyzdvihnúť všade</a:t>
            </a:r>
            <a:r>
              <a:rPr lang="sk-SK" baseline="0" dirty="0" smtClean="0"/>
              <a:t> na Slovensku, v deň ktorý Vám vyhovuje a dokonca za nižšiu cenu.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6132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Je to balík na poštu. Novinka, ktorá</a:t>
            </a:r>
            <a:r>
              <a:rPr lang="sk-SK" baseline="0" dirty="0" smtClean="0"/>
              <a:t> tu bude pre všetkých už od januára.</a:t>
            </a:r>
          </a:p>
          <a:p>
            <a:r>
              <a:rPr lang="sk-SK" baseline="0" dirty="0" smtClean="0"/>
              <a:t>Už od januára si budete svoj balík môcť dať poslať nie len na svoju poštu, ale na poštu, kdekoľvek  na Slovensku, práve tam, kde Vám to vyhovuje.</a:t>
            </a:r>
          </a:p>
          <a:p>
            <a:r>
              <a:rPr lang="sk-SK" baseline="0" dirty="0" smtClean="0"/>
              <a:t>Môže to byť pošta, ktorá je dlho otvorená, kde pracujete alebo kde ste na návšteve najčastejšie, napríklad u svokry.</a:t>
            </a:r>
          </a:p>
          <a:p>
            <a:r>
              <a:rPr lang="sk-SK" baseline="0" dirty="0" smtClean="0"/>
              <a:t>Pri tomto balíku zabudnite na žlté lístky. Jeho príchod Vám </a:t>
            </a:r>
            <a:r>
              <a:rPr lang="sk-SK" baseline="0" dirty="0" smtClean="0"/>
              <a:t>oznámime </a:t>
            </a:r>
            <a:r>
              <a:rPr lang="sk-SK" baseline="0" dirty="0" err="1" smtClean="0"/>
              <a:t>SMSkou</a:t>
            </a:r>
            <a:r>
              <a:rPr lang="sk-SK" baseline="0" dirty="0" smtClean="0"/>
              <a:t> alebo e-mailom.</a:t>
            </a:r>
            <a:endParaRPr lang="sk-SK" dirty="0" smtClean="0"/>
          </a:p>
          <a:p>
            <a:r>
              <a:rPr lang="sk-SK" dirty="0" smtClean="0"/>
              <a:t>Aj tieto balíky samozrejme</a:t>
            </a:r>
            <a:r>
              <a:rPr lang="sk-SK" baseline="0" dirty="0" smtClean="0"/>
              <a:t> môžu odosielatelia podávať jednoducho, pomocou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613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Sexy aplikácie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264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err="1" smtClean="0"/>
              <a:t>ePH</a:t>
            </a:r>
            <a:r>
              <a:rPr lang="sk-SK" baseline="0" dirty="0" smtClean="0"/>
              <a:t>. Okrem toho v </a:t>
            </a:r>
            <a:r>
              <a:rPr lang="sk-SK" baseline="0" dirty="0" err="1" smtClean="0"/>
              <a:t>ePh</a:t>
            </a:r>
            <a:r>
              <a:rPr lang="sk-SK" baseline="0" dirty="0" smtClean="0"/>
              <a:t> sa dá sledovať pohyb zásielky, zhromažďovať svoje kontakty alebo tlačiť štítky. Veď ju vyskúšajte, ona Vám ukáže čo dokáže. To je všetko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264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Nech sa páči, pýtajte sa, radi zodpovieme vaše otázky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541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54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Slovenská pošta otvorila</a:t>
            </a:r>
            <a:r>
              <a:rPr lang="sk-SK" baseline="0" dirty="0" smtClean="0"/>
              <a:t> prvé 2 pilotné pracoviská IOM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rámci integrovaných obslužných miest poskytujeme služby výpis z obchodného registra</a:t>
            </a:r>
            <a:r>
              <a:rPr lang="sk-SK" baseline="0" dirty="0" smtClean="0"/>
              <a:t> za najlepšiu cenu na trhu</a:t>
            </a:r>
            <a:r>
              <a:rPr lang="sk-SK" baseline="0" dirty="0" smtClean="0"/>
              <a:t>,</a:t>
            </a:r>
            <a:endParaRPr lang="sk-SK" baseline="0" dirty="0" smtClean="0"/>
          </a:p>
          <a:p>
            <a:r>
              <a:rPr lang="sk-SK" baseline="0" dirty="0" smtClean="0"/>
              <a:t>výpis z listu vlastníctva, bez regionálneho obmedzenia, </a:t>
            </a:r>
            <a:r>
              <a:rPr lang="sk-SK" baseline="0" dirty="0" err="1" smtClean="0"/>
              <a:t>t.j</a:t>
            </a:r>
            <a:r>
              <a:rPr lang="sk-SK" baseline="0" dirty="0" smtClean="0"/>
              <a:t>. o výpis nemusíte žiadať v mieste kde vlastníte nehnuteľnosť, môžete na ktorejkoľvek z pôšt, ktoré službu poskytujú. Zatiaľ je to len12 pôšt, ale počet  miest plánujeme rozšíriť už v ďalšom roku</a:t>
            </a:r>
            <a:r>
              <a:rPr lang="sk-SK" baseline="0" dirty="0" smtClean="0"/>
              <a:t>.</a:t>
            </a:r>
            <a:endParaRPr lang="sk-SK" baseline="0" dirty="0" smtClean="0"/>
          </a:p>
          <a:p>
            <a:r>
              <a:rPr lang="sk-SK" baseline="0" dirty="0" smtClean="0"/>
              <a:t>Výpis a odpis z registra trestov. </a:t>
            </a:r>
          </a:p>
          <a:p>
            <a:r>
              <a:rPr lang="sk-SK" baseline="0" dirty="0" smtClean="0"/>
              <a:t>Všetko použiteľné na právne účely.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Služby sa nám veľmi dobre rozbehli, výpisov z ORSR,</a:t>
            </a:r>
            <a:r>
              <a:rPr lang="sk-SK" baseline="0" dirty="0" smtClean="0"/>
              <a:t> ktoré sme začali poskytovať ako prvé mesačne vydáme okolo 10 000 kusov.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19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Okrem služieb, ktoré poskytujeme na našich IOM pracoviskách, máme na pošte aj iné novinky. Určite ste už  počuli o e-kolkoch, ktoré nahradia kolky papierové. Nový</a:t>
            </a:r>
            <a:r>
              <a:rPr lang="sk-SK" baseline="0" dirty="0" smtClean="0"/>
              <a:t> systém prináša množstvo výhod. Nemusíte dopredu zisťovať, koľko kolok stojí, zistíte to priamo na úrade, kde si ho kúpite v kiosku, kde môžete zaplatiť nie len v hotovosti ale aj kartou.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33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predaj klasických papierových kolkov končí 30.11.2014. – používať sa môžu do 31.12.2014, v prípade ak do tohto dátumu zakúpené kolky nespotrebujete, bude ich možné vrátiť a požiadať o ich preplatenie na pošte do 30.11.2015 (žiadosť dostupná na pošte).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Platenie papierovými kolkami je nahradené novým moderným elektronickým platobným systémom E - KOLOK.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err="1" smtClean="0"/>
              <a:t>eKolok</a:t>
            </a:r>
            <a:r>
              <a:rPr lang="sk-SK" baseline="0" dirty="0" smtClean="0"/>
              <a:t> – bol zavedený už od apríla 2014 –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Jeho cieľom je zvýšenie komfortu občanov a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firiem,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ako aj zjednodušenie a sprehľadnenie celého systému.</a:t>
            </a:r>
          </a:p>
          <a:p>
            <a:r>
              <a:rPr lang="sk-SK" baseline="0" dirty="0" smtClean="0"/>
              <a:t>(</a:t>
            </a:r>
            <a:r>
              <a:rPr lang="sk-SK" baseline="0" dirty="0" err="1" smtClean="0"/>
              <a:t>t.j</a:t>
            </a:r>
            <a:r>
              <a:rPr lang="sk-SK" baseline="0" dirty="0" smtClean="0"/>
              <a:t> v tomto prípade štát má okamžite informáciu o tom, koľko a za akú službu občan zaplatil)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Samoobslužne kiosky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umiestnene na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vybranych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uradoch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ktorych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zoznam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najdete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na </a:t>
            </a:r>
            <a:r>
              <a:rPr lang="sk-SK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www.posta.sk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ako aj na </a:t>
            </a:r>
            <a:r>
              <a:rPr lang="sk-SK" sz="120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www.elektronickekolky.sk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Občan/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rma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si v „kiosku“ vyberie službu, za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ktoru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uhradi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poplatok a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pripoji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vydane Potvrdenie o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úhrade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poplatku (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eKolok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k svojej žiadosti.</a:t>
            </a:r>
          </a:p>
          <a:p>
            <a:endParaRPr lang="sk-SK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Tam, kde ešte kiosk nie je, viete zaplatiť formou potvrdenia pre evidenciu poplatku, ktoré dostanete na pošte. O zaplatenie predpisu požiadate na pošte, </a:t>
            </a:r>
            <a:r>
              <a:rPr lang="sk-SK" baseline="0" dirty="0" smtClean="0"/>
              <a:t>uvediete, </a:t>
            </a:r>
            <a:r>
              <a:rPr lang="sk-SK" baseline="0" dirty="0" smtClean="0"/>
              <a:t>v akej sume má byť predpis zaplatený a zamestnanec SP Vám vydá potvrdenie ( jedno alebo viac, ktorých súčet je v hodnote požadovanej platby)</a:t>
            </a:r>
            <a:endParaRPr lang="sk-SK" dirty="0" smtClean="0"/>
          </a:p>
          <a:p>
            <a:endParaRPr lang="sk-SK" baseline="0" dirty="0" smtClean="0"/>
          </a:p>
          <a:p>
            <a:r>
              <a:rPr lang="sk-SK" baseline="0" dirty="0" smtClean="0"/>
              <a:t>Nie je možné kombinovať jednotlivé „druhy kolkov“</a:t>
            </a:r>
          </a:p>
          <a:p>
            <a:endParaRPr lang="sk-SK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sk-SK" baseline="0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1C38-FEE6-438F-86AF-B61D64CAA665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633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</a:t>
            </a:r>
            <a:r>
              <a:rPr lang="sk-SK" baseline="0" dirty="0" smtClean="0"/>
              <a:t> teraz by som sa vás chcela opýtať, či viete čo sa stane od 1.1.2015?</a:t>
            </a:r>
          </a:p>
          <a:p>
            <a:endParaRPr lang="sk-SK" baseline="0" dirty="0" smtClean="0"/>
          </a:p>
          <a:p>
            <a:r>
              <a:rPr lang="sk-SK" baseline="0" dirty="0" smtClean="0"/>
              <a:t>Budeme oslavovať nový rok</a:t>
            </a:r>
          </a:p>
          <a:p>
            <a:r>
              <a:rPr lang="sk-SK" baseline="0" dirty="0" smtClean="0"/>
              <a:t>Litva vstúpi medi krajiny eurozóny</a:t>
            </a:r>
          </a:p>
          <a:p>
            <a:r>
              <a:rPr lang="sk-SK" baseline="0" dirty="0" smtClean="0"/>
              <a:t>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Slovenská pošta prinesie nové riešenie pre balíky.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DA5F8-5FDE-484C-85E6-B23389EB2D86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5A9E-6BEF-4F5A-A6BD-09BF696FC96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98DD-089F-4DA5-91EB-DD440B6F64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65512"/>
            <a:ext cx="2000250" cy="43064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65512"/>
            <a:ext cx="5848350" cy="43064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264C-B61A-4D3D-AFC9-A20AFE66AE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65510"/>
            <a:ext cx="6324600" cy="87749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2" y="1485900"/>
            <a:ext cx="8001000" cy="30861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F1F7-0429-457B-8080-FEDABF4C0B8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5384-5929-4F2F-8AE2-F6A2FD9C9B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5A9E-6BEF-4F5A-A6BD-09BF696FC968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1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39DF-E714-4D54-8451-A337CB72671A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0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F5AC-9887-47DA-81FD-D366FB0A8C27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8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2" y="1485900"/>
            <a:ext cx="39243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485900"/>
            <a:ext cx="39243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5C5A-1FB5-4B73-8223-8F6299C23F27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03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B6CA-55B9-4B0F-8A21-EBD43F2A9200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7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sk-S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1919-B659-4504-8759-6EE395596973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3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39DF-E714-4D54-8451-A337CB7267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FF61-ECD7-4BEE-BC59-B549AD036ED2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73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C4A1-01D2-4CAC-B853-0B6CB9C000A4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9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DF9B-A487-4ED1-BB7E-BBDFDDE00519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0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98DD-089F-4DA5-91EB-DD440B6F645B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8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65512"/>
            <a:ext cx="2000250" cy="43064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65512"/>
            <a:ext cx="5848350" cy="43064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0264C-B61A-4D3D-AFC9-A20AFE66AE53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87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65510"/>
            <a:ext cx="6324600" cy="87749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2" y="1485900"/>
            <a:ext cx="8001000" cy="3086100"/>
          </a:xfrm>
        </p:spPr>
        <p:txBody>
          <a:bodyPr/>
          <a:lstStyle/>
          <a:p>
            <a:pPr lvl="0"/>
            <a:endParaRPr lang="sk-SK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F1F7-0429-457B-8080-FEDABF4C0B88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36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5384-5929-4F2F-8AE2-F6A2FD9C9BCC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3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F5AC-9887-47DA-81FD-D366FB0A8C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2" y="1485900"/>
            <a:ext cx="39243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485900"/>
            <a:ext cx="39243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5C5A-1FB5-4B73-8223-8F6299C23F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B6CA-55B9-4B0F-8A21-EBD43F2A92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sk-S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1919-B659-4504-8759-6EE3955969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FF61-ECD7-4BEE-BC59-B549AD036E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C4A1-01D2-4CAC-B853-0B6CB9C000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DF9B-A487-4ED1-BB7E-BBDFDDE0051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5510"/>
            <a:ext cx="6324600" cy="8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Titulok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4800" y="49149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sk-SK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485900"/>
            <a:ext cx="8001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714875"/>
            <a:ext cx="1885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E6B7FB3E-815A-456C-AF39-F6BD85385A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 ftr="0" dt="0"/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65510"/>
            <a:ext cx="6324600" cy="8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Titulok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4800" y="4914900"/>
            <a:ext cx="8534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sk-SK">
              <a:solidFill>
                <a:srgbClr val="003973"/>
              </a:solidFill>
            </a:endParaRP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485900"/>
            <a:ext cx="8001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714875"/>
            <a:ext cx="18859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1"/>
            </a:lvl1pPr>
          </a:lstStyle>
          <a:p>
            <a:pPr>
              <a:defRPr/>
            </a:pPr>
            <a:fld id="{E6B7FB3E-815A-456C-AF39-F6BD85385ADA}" type="slidenum">
              <a:rPr lang="sk-SK">
                <a:solidFill>
                  <a:srgbClr val="003973"/>
                </a:solidFill>
              </a:rPr>
              <a:pPr>
                <a:defRPr/>
              </a:pPr>
              <a:t>‹#›</a:t>
            </a:fld>
            <a:endParaRPr lang="sk-SK">
              <a:solidFill>
                <a:srgbClr val="003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3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w&amp;url=http://kultura.idnes.cz/kdyz-nad-hokejistou-jagrem-ve-hre-bdi-filozof-fn3-/divadlo.aspx?c=A090501_170018_divadlo_ob&amp;ei=7R5yVO7eMdLYao_igIAF&amp;bvm=bv.80185997,d.bGQ&amp;psig=AFQjCNFTXHDe5NTSsShcNq2p78tpkQxd4Q&amp;ust=14168515985491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w&amp;url=http://kultura.idnes.cz/kdyz-nad-hokejistou-jagrem-ve-hre-bdi-filozof-fn3-/divadlo.aspx?c=A090501_170018_divadlo_ob&amp;ei=7R5yVO7eMdLYao_igIAF&amp;bvm=bv.80185997,d.bGQ&amp;psig=AFQjCNFTXHDe5NTSsShcNq2p78tpkQxd4Q&amp;ust=14168515985491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w&amp;url=http://www.cas.sk/clanok/295931/zbytocnej-byrokracii-odzvonilo-vsetko-co-potrebujete-vediet-o-e-kolkoch-na-jednom-mieste.html&amp;ei=eGJ0VKDdM7eIsQTD0oCwBw&amp;bvm=bv.80185997,d.bGQ&amp;psig=AFQjCNEj8EyA5ifx76iO3LkHacZ0Jv8Qvg&amp;ust=14169998844800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w&amp;url=http://www.webnoviny.sk/ekonomika/clanok/575348-euro-v-litve-ohrozuje-inflacia-krajina-ma-dva-terminy/&amp;ei=1lZ0VLH9AvKwsATL8YDICA&amp;bvm=bv.80185997,d.bGQ&amp;psig=AFQjCNFJVZgcRkZ8OjGM80ELy5q-r1dR0g&amp;ust=141699694236659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google.sk/url?sa=i&amp;rct=j&amp;q=&amp;esrc=s&amp;source=images&amp;cd=&amp;cad=rja&amp;uact=8&amp;ved=0CAcQjRw&amp;url=http://www.gastrotrend.cz/7-rubriky-clanky/3-vino/397-sekty-a-sampanske/1924-nejstarsi-sampus-na-svete--potapeci-nasli-ve-vraku-lode-vino-ludvika-xvi.html&amp;ei=P1d0VNOZJcnksASaooCwBw&amp;bvm=bv.80185997,d.bGQ&amp;psig=AFQjCNGUpObin52PPyr0jWn7FpuwGQt58A&amp;ust=1416997012784103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google.sk/url?sa=i&amp;rct=j&amp;q=&amp;esrc=s&amp;source=images&amp;cd=&amp;cad=rja&amp;uact=8&amp;ved=0CAcQjRw&amp;url=http://www.webnoviny.sk/ekonomika/clanok/575348-euro-v-litve-ohrozuje-inflacia-krajina-ma-dva-terminy/&amp;ei=1lZ0VLH9AvKwsATL8YDICA&amp;bvm=bv.80185997,d.bGQ&amp;psig=AFQjCNFJVZgcRkZ8OjGM80ELy5q-r1dR0g&amp;ust=1416996942366590" TargetMode="External"/><Relationship Id="rId7" Type="http://schemas.openxmlformats.org/officeDocument/2006/relationships/hyperlink" Target="http://www.google.sk/url?sa=i&amp;rct=j&amp;q=&amp;esrc=s&amp;source=images&amp;cd=&amp;cad=rja&amp;uact=8&amp;ved=0CAcQjRw&amp;url=http://www.areality.sk/domy-vily-chalupy-predaj~(reality-0)&amp;ei=s1l0VPKxKu_msATz04KYDw&amp;bvm=bv.80185997,d.bGQ&amp;psig=AFQjCNGiEBH8rqSI2rQRUAdtT1mBTYmLpg&amp;ust=141699767801928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://www.google.sk/url?sa=i&amp;rct=j&amp;q=&amp;esrc=s&amp;source=images&amp;cd=&amp;cad=rja&amp;uact=8&amp;ved=0CAcQjRw&amp;url=http://www.gastrotrend.cz/7-rubriky-clanky/3-vino/397-sekty-a-sampanske/1924-nejstarsi-sampus-na-svete--potapeci-nasli-ve-vraku-lode-vino-ludvika-xvi.html&amp;ei=P1d0VNOZJcnksASaooCwBw&amp;bvm=bv.80185997,d.bGQ&amp;psig=AFQjCNGUpObin52PPyr0jWn7FpuwGQt58A&amp;ust=1416997012784103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www.google.sk/url?sa=i&amp;rct=j&amp;q=&amp;esrc=s&amp;source=images&amp;cd=&amp;cad=rja&amp;uact=8&amp;ved=0CAcQjRw&amp;url=http://www.cine-max.sk/&amp;ei=N1p0VIv1ENHdsATikoDwCA&amp;bvm=bv.80185997,d.bGQ&amp;psig=AFQjCNG94zIDWWcj1468IxPNX1EEzgBLuQ&amp;ust=14169978087541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os\Desktop\posta_pobocka_central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10905"/>
          <a:stretch/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045336" y="570175"/>
            <a:ext cx="4087965" cy="1151050"/>
          </a:xfrm>
          <a:prstGeom prst="rect">
            <a:avLst/>
          </a:prstGeom>
          <a:solidFill>
            <a:srgbClr val="FDE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723086" y="817578"/>
            <a:ext cx="222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Century Gothic" panose="020B0502020202020204" pitchFamily="34" charset="0"/>
              </a:rPr>
              <a:t>Slovenská </a:t>
            </a:r>
            <a:endParaRPr lang="sk-SK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196911" y="1043480"/>
            <a:ext cx="261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pošta</a:t>
            </a:r>
            <a:endParaRPr lang="sk-SK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F1919-B659-4504-8759-6EE395596973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4" name="Picture 14" descr="uradna_tab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806" y="217737"/>
            <a:ext cx="4017364" cy="4237403"/>
          </a:xfrm>
          <a:prstGeom prst="rect">
            <a:avLst/>
          </a:prstGeom>
          <a:noFill/>
        </p:spPr>
      </p:pic>
      <p:pic>
        <p:nvPicPr>
          <p:cNvPr id="6" name="Picture 4" descr="http://www.southernpineneedles.com/anna&amp;jeroen/Image15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869" y="790575"/>
            <a:ext cx="12858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 bwMode="auto">
          <a:xfrm>
            <a:off x="4781862" y="790575"/>
            <a:ext cx="899410" cy="888323"/>
          </a:xfrm>
          <a:prstGeom prst="rect">
            <a:avLst/>
          </a:prstGeom>
          <a:solidFill>
            <a:srgbClr val="FDE7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http://program.autiste.cz/images/aplikace/doprava/silnicni/350x350/dodav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43170" y="943652"/>
            <a:ext cx="3776980" cy="3641356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387704" y="790575"/>
            <a:ext cx="911707" cy="717383"/>
          </a:xfrm>
          <a:prstGeom prst="rect">
            <a:avLst/>
          </a:prstGeom>
          <a:solidFill>
            <a:srgbClr val="FDE763"/>
          </a:solid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F1919-B659-4504-8759-6EE395596973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4" name="Picture 14" descr="uradna_tab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806" y="217737"/>
            <a:ext cx="4017364" cy="4237403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 bwMode="auto">
          <a:xfrm>
            <a:off x="4781862" y="790575"/>
            <a:ext cx="899410" cy="888323"/>
          </a:xfrm>
          <a:prstGeom prst="rect">
            <a:avLst/>
          </a:prstGeom>
          <a:solidFill>
            <a:srgbClr val="FDE7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 descr="http://program.autiste.cz/images/aplikace/doprava/silnicni/350x350/dodav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43170" y="943652"/>
            <a:ext cx="3776980" cy="3641356"/>
          </a:xfrm>
          <a:prstGeom prst="rect">
            <a:avLst/>
          </a:prstGeom>
          <a:noFill/>
        </p:spPr>
      </p:pic>
      <p:pic>
        <p:nvPicPr>
          <p:cNvPr id="10" name="Picture 8" descr="http://www.southernpineneedles.com/anna&amp;jeroen/Image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3" y="1205016"/>
            <a:ext cx="1565878" cy="338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62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05609" y="978946"/>
            <a:ext cx="8380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latin typeface="Century Gothic" panose="020B0502020202020204" pitchFamily="34" charset="0"/>
              </a:rPr>
              <a:t>Máme riešenie !</a:t>
            </a:r>
            <a:endParaRPr lang="sk-SK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580" y="778396"/>
            <a:ext cx="6131024" cy="857250"/>
          </a:xfrm>
        </p:spPr>
        <p:txBody>
          <a:bodyPr>
            <a:noAutofit/>
          </a:bodyPr>
          <a:lstStyle/>
          <a:p>
            <a:r>
              <a:rPr lang="sk-SK" sz="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Všade</a:t>
            </a:r>
            <a:endParaRPr lang="sk-SK" sz="6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-252536" y="1642492"/>
            <a:ext cx="61310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5400" dirty="0" smtClean="0">
                <a:latin typeface="Century Gothic" panose="020B0502020202020204" pitchFamily="34" charset="0"/>
              </a:rPr>
              <a:t>18 dní</a:t>
            </a:r>
            <a:endParaRPr lang="sk-SK" sz="5400" dirty="0">
              <a:latin typeface="Century Gothic" panose="020B0502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99592" y="2571750"/>
            <a:ext cx="61310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latin typeface="Century Gothic" panose="020B0502020202020204" pitchFamily="34" charset="0"/>
              </a:rPr>
              <a:t>lacnejšie</a:t>
            </a:r>
            <a:endParaRPr lang="sk-SK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580" y="778396"/>
            <a:ext cx="6131024" cy="857250"/>
          </a:xfrm>
        </p:spPr>
        <p:txBody>
          <a:bodyPr>
            <a:noAutofit/>
          </a:bodyPr>
          <a:lstStyle/>
          <a:p>
            <a:r>
              <a:rPr lang="sk-SK" sz="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Všade</a:t>
            </a:r>
            <a:endParaRPr lang="sk-SK" sz="6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-252536" y="1642492"/>
            <a:ext cx="61310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5400" dirty="0" smtClean="0">
                <a:latin typeface="Century Gothic" panose="020B0502020202020204" pitchFamily="34" charset="0"/>
              </a:rPr>
              <a:t>18 dní</a:t>
            </a:r>
            <a:endParaRPr lang="sk-SK" sz="5400" dirty="0">
              <a:latin typeface="Century Gothic" panose="020B0502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99592" y="2571750"/>
            <a:ext cx="61310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800" dirty="0" smtClean="0">
                <a:latin typeface="Century Gothic" panose="020B0502020202020204" pitchFamily="34" charset="0"/>
              </a:rPr>
              <a:t>lacnejšie</a:t>
            </a:r>
            <a:endParaRPr lang="sk-SK" dirty="0">
              <a:latin typeface="Century Gothic" panose="020B0502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 bwMode="auto">
          <a:xfrm>
            <a:off x="0" y="10758"/>
            <a:ext cx="9144000" cy="5143500"/>
          </a:xfrm>
          <a:prstGeom prst="rect">
            <a:avLst/>
          </a:prstGeom>
          <a:solidFill>
            <a:srgbClr val="FDE763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70616" y="1731978"/>
            <a:ext cx="711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b="1" dirty="0" smtClean="0">
                <a:latin typeface="Century Gothic" panose="020B0502020202020204" pitchFamily="34" charset="0"/>
              </a:rPr>
              <a:t>Balík na poštu</a:t>
            </a:r>
            <a:endParaRPr lang="sk-SK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endParaRPr lang="sk-SK" sz="66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b="10609"/>
          <a:stretch/>
        </p:blipFill>
        <p:spPr>
          <a:xfrm>
            <a:off x="-54342" y="-20538"/>
            <a:ext cx="9234854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18516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6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endParaRPr lang="sk-SK" sz="66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b="10609"/>
          <a:stretch/>
        </p:blipFill>
        <p:spPr>
          <a:xfrm>
            <a:off x="-54342" y="-20538"/>
            <a:ext cx="9234854" cy="516403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-54342" y="-20538"/>
            <a:ext cx="9234854" cy="516403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467544" y="699542"/>
            <a:ext cx="640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dirty="0" err="1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e</a:t>
            </a:r>
            <a:r>
              <a:rPr lang="sk-SK" sz="7200" dirty="0" err="1" smtClean="0">
                <a:solidFill>
                  <a:schemeClr val="tx2"/>
                </a:solidFill>
                <a:latin typeface="Estrangelo Edessa" pitchFamily="66" charset="0"/>
                <a:cs typeface="Estrangelo Edessa" pitchFamily="66" charset="0"/>
              </a:rPr>
              <a:t>ph.posta.sk</a:t>
            </a:r>
            <a:endParaRPr lang="sk-SK" sz="7200" dirty="0">
              <a:solidFill>
                <a:schemeClr val="tx2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3847" y="1053597"/>
            <a:ext cx="3036306" cy="303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yv.sk/posta/posta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078" y="3312345"/>
            <a:ext cx="2000922" cy="17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26165" y="1114414"/>
            <a:ext cx="5462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002776"/>
                </a:solidFill>
                <a:latin typeface="Century Gothic" panose="020B0502020202020204" pitchFamily="34" charset="0"/>
              </a:rPr>
              <a:t>Ďakujeme</a:t>
            </a:r>
            <a:endParaRPr lang="sk-SK" sz="6000" b="1" dirty="0">
              <a:solidFill>
                <a:srgbClr val="00277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ovéPole 6"/>
          <p:cNvSpPr txBox="1"/>
          <p:nvPr/>
        </p:nvSpPr>
        <p:spPr>
          <a:xfrm>
            <a:off x="2801069" y="1783198"/>
            <a:ext cx="634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err="1" smtClean="0">
                <a:solidFill>
                  <a:srgbClr val="FDE763"/>
                </a:solidFill>
                <a:latin typeface="Century Gothic" panose="020B0502020202020204" pitchFamily="34" charset="0"/>
              </a:rPr>
              <a:t>Thank</a:t>
            </a:r>
            <a:r>
              <a:rPr lang="sk-SK" sz="3200" b="1" dirty="0" smtClean="0">
                <a:solidFill>
                  <a:srgbClr val="FDE763"/>
                </a:solidFill>
                <a:latin typeface="Century Gothic" panose="020B0502020202020204" pitchFamily="34" charset="0"/>
              </a:rPr>
              <a:t> </a:t>
            </a:r>
            <a:r>
              <a:rPr lang="sk-SK" sz="3200" b="1" dirty="0" err="1" smtClean="0">
                <a:solidFill>
                  <a:srgbClr val="FDE763"/>
                </a:solidFill>
                <a:latin typeface="Century Gothic" panose="020B0502020202020204" pitchFamily="34" charset="0"/>
              </a:rPr>
              <a:t>you</a:t>
            </a:r>
            <a:endParaRPr lang="sk-SK" sz="3200" b="1" dirty="0">
              <a:solidFill>
                <a:srgbClr val="FDE76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24931" y="828303"/>
            <a:ext cx="421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Gothic" panose="020B0502020202020204" pitchFamily="34" charset="0"/>
              </a:rPr>
              <a:t>15. 02. 2012</a:t>
            </a:r>
            <a:endParaRPr lang="sk-SK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152400" y="1587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https://encrypted-tbn0.gstatic.com/images?q=tbn:ANd9GcS3EsIrtkYDXZCM4jOSvk2GFXeUzDJ7rQNoC_CcAlh2DcaHi_h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" y="2232767"/>
            <a:ext cx="2753771" cy="22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15" y="2218659"/>
            <a:ext cx="2972128" cy="2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24931" y="828303"/>
            <a:ext cx="421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Gothic" panose="020B0502020202020204" pitchFamily="34" charset="0"/>
              </a:rPr>
              <a:t>15. 02. 2012</a:t>
            </a:r>
            <a:endParaRPr lang="sk-SK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152400" y="1587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https://encrypted-tbn0.gstatic.com/images?q=tbn:ANd9GcS3EsIrtkYDXZCM4jOSvk2GFXeUzDJ7rQNoC_CcAlh2DcaHi_h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" y="2232767"/>
            <a:ext cx="2753771" cy="22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ucko.ivan\AppData\Local\Microsoft\Windows\Temporary Internet Files\Content.Outlook\794NY03T\BA_vizoska_1_ESO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46" y="2242331"/>
            <a:ext cx="2806933" cy="22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39" y="2242330"/>
            <a:ext cx="2882592" cy="22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 bwMode="auto">
          <a:xfrm>
            <a:off x="0" y="0"/>
            <a:ext cx="2947595" cy="51435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bdĺžnik 3"/>
          <p:cNvSpPr/>
          <p:nvPr/>
        </p:nvSpPr>
        <p:spPr bwMode="auto">
          <a:xfrm>
            <a:off x="6196405" y="0"/>
            <a:ext cx="2947595" cy="51435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6062" y="290425"/>
            <a:ext cx="27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Výpis z obchodného registra</a:t>
            </a:r>
            <a:endParaRPr lang="sk-SK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175396" y="302971"/>
            <a:ext cx="27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Century Gothic" panose="020B0502020202020204" pitchFamily="34" charset="0"/>
              </a:rPr>
              <a:t>Výpis z </a:t>
            </a:r>
          </a:p>
          <a:p>
            <a:pPr algn="ctr"/>
            <a:r>
              <a:rPr lang="sk-SK" sz="3200" b="1" dirty="0" smtClean="0">
                <a:latin typeface="Century Gothic" panose="020B0502020202020204" pitchFamily="34" charset="0"/>
              </a:rPr>
              <a:t>listu vlastníctva</a:t>
            </a:r>
            <a:endParaRPr lang="sk-SK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297004" y="304759"/>
            <a:ext cx="27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Výpis z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registra trestov</a:t>
            </a:r>
            <a:endParaRPr lang="sk-SK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61369" y="2463539"/>
            <a:ext cx="264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3,90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300 pôšt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61461" y="2465327"/>
            <a:ext cx="264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b</a:t>
            </a:r>
            <a:r>
              <a:rPr lang="sk-SK" sz="2400" dirty="0" smtClean="0"/>
              <a:t>ez regionálnej obmedzenosti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12 pôšt</a:t>
            </a:r>
            <a:endParaRPr lang="sk-SK" sz="2400" dirty="0"/>
          </a:p>
        </p:txBody>
      </p:sp>
      <p:sp>
        <p:nvSpPr>
          <p:cNvPr id="10" name="BlokTextu 9"/>
          <p:cNvSpPr txBox="1"/>
          <p:nvPr/>
        </p:nvSpPr>
        <p:spPr>
          <a:xfrm>
            <a:off x="6413555" y="2476085"/>
            <a:ext cx="264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aj Odpis registra trestov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300 pôšt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1" name="AutoShape 5"/>
          <p:cNvSpPr>
            <a:spLocks noChangeArrowheads="1"/>
          </p:cNvSpPr>
          <p:nvPr/>
        </p:nvSpPr>
        <p:spPr bwMode="blackWhite">
          <a:xfrm>
            <a:off x="3294737" y="1634898"/>
            <a:ext cx="2915300" cy="28670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E8FF9"/>
              </a:gs>
              <a:gs pos="100000">
                <a:srgbClr val="9E8FF9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8497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606356"/>
              </p:ext>
            </p:extLst>
          </p:nvPr>
        </p:nvGraphicFramePr>
        <p:xfrm>
          <a:off x="3497767" y="1877699"/>
          <a:ext cx="2598233" cy="250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7543" name="AutoShape 7"/>
          <p:cNvSpPr>
            <a:spLocks noChangeArrowheads="1"/>
          </p:cNvSpPr>
          <p:nvPr/>
        </p:nvSpPr>
        <p:spPr bwMode="gray">
          <a:xfrm>
            <a:off x="3555197" y="1496786"/>
            <a:ext cx="2375893" cy="2774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AA1DC"/>
              </a:gs>
              <a:gs pos="100000">
                <a:srgbClr val="0633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sk-SK" sz="1400" kern="0" dirty="0">
                <a:solidFill>
                  <a:srgbClr val="FFFFFF"/>
                </a:solidFill>
                <a:latin typeface="Century Gothic" panose="020B0502020202020204" pitchFamily="34" charset="0"/>
              </a:rPr>
              <a:t>Výpis z </a:t>
            </a:r>
            <a:r>
              <a:rPr lang="sk-SK" sz="1400" kern="0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LV</a:t>
            </a:r>
            <a:endParaRPr lang="sk-SK" sz="1400" kern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blackWhite">
          <a:xfrm>
            <a:off x="6268728" y="1624013"/>
            <a:ext cx="2770020" cy="28670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E8FF9"/>
              </a:gs>
              <a:gs pos="100000">
                <a:srgbClr val="9E8FF9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8497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197681"/>
              </p:ext>
            </p:extLst>
          </p:nvPr>
        </p:nvGraphicFramePr>
        <p:xfrm>
          <a:off x="6419447" y="1873752"/>
          <a:ext cx="2463296" cy="249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AutoShape 12"/>
          <p:cNvSpPr>
            <a:spLocks noChangeArrowheads="1"/>
          </p:cNvSpPr>
          <p:nvPr/>
        </p:nvSpPr>
        <p:spPr bwMode="gray">
          <a:xfrm>
            <a:off x="6473281" y="1485900"/>
            <a:ext cx="2257493" cy="2774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AA1DC"/>
              </a:gs>
              <a:gs pos="100000">
                <a:srgbClr val="0633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Výpis z </a:t>
            </a:r>
            <a:r>
              <a:rPr kumimoji="0" lang="sk-SK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RT</a:t>
            </a: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/ odpis </a:t>
            </a:r>
            <a:r>
              <a:rPr kumimoji="0" lang="sk-SK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RT</a:t>
            </a:r>
            <a:endParaRPr kumimoji="0" lang="sk-SK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gray">
          <a:xfrm>
            <a:off x="6612020" y="1578769"/>
            <a:ext cx="101712" cy="91679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gray">
          <a:xfrm>
            <a:off x="8503914" y="1578769"/>
            <a:ext cx="103034" cy="91679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blackWhite">
          <a:xfrm>
            <a:off x="293894" y="1607687"/>
            <a:ext cx="2942787" cy="28670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E8FF9"/>
              </a:gs>
              <a:gs pos="100000">
                <a:srgbClr val="9E8FF9">
                  <a:gamma/>
                  <a:tint val="12157"/>
                  <a:invGamma/>
                </a:srgbClr>
              </a:gs>
            </a:gsLst>
            <a:lin ang="5400000" scaled="1"/>
          </a:gradFill>
          <a:ln w="25400">
            <a:solidFill>
              <a:srgbClr val="8497E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71712"/>
              </p:ext>
            </p:extLst>
          </p:nvPr>
        </p:nvGraphicFramePr>
        <p:xfrm>
          <a:off x="444613" y="1744843"/>
          <a:ext cx="2534264" cy="256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AutoShape 12"/>
          <p:cNvSpPr>
            <a:spLocks noChangeArrowheads="1"/>
          </p:cNvSpPr>
          <p:nvPr/>
        </p:nvSpPr>
        <p:spPr bwMode="gray">
          <a:xfrm>
            <a:off x="498446" y="1469574"/>
            <a:ext cx="2257493" cy="2774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AA1DC"/>
              </a:gs>
              <a:gs pos="100000">
                <a:srgbClr val="06338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Výpis z OR</a:t>
            </a: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637186" y="1562443"/>
            <a:ext cx="101712" cy="91679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gray">
          <a:xfrm>
            <a:off x="2529080" y="1562443"/>
            <a:ext cx="103034" cy="91679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gray">
          <a:xfrm>
            <a:off x="3643910" y="1584214"/>
            <a:ext cx="101712" cy="91679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gray">
          <a:xfrm>
            <a:off x="5712158" y="1600544"/>
            <a:ext cx="101712" cy="91679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65738" y="387268"/>
            <a:ext cx="720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Gothic" panose="020B0502020202020204" pitchFamily="34" charset="0"/>
              </a:rPr>
              <a:t>Ako sa nám darí?</a:t>
            </a:r>
            <a:endParaRPr lang="sk-SK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414662" y="1313770"/>
            <a:ext cx="3480099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6600" b="1" dirty="0" err="1" smtClean="0">
                <a:latin typeface="Century Gothic" panose="020B0502020202020204" pitchFamily="34" charset="0"/>
              </a:rPr>
              <a:t>eKolky</a:t>
            </a:r>
            <a:endParaRPr lang="sk-SK" sz="6600" b="1" dirty="0">
              <a:latin typeface="Century Gothic" panose="020B0502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/>
          <a:srcRect l="78980"/>
          <a:stretch/>
        </p:blipFill>
        <p:spPr>
          <a:xfrm>
            <a:off x="5958840" y="0"/>
            <a:ext cx="31851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zr-PZkihVgnxS7Gbf25VBpHPhrDwOJ_ujLYyXjrO0d8MHGzSUj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1" y="416459"/>
            <a:ext cx="1783833" cy="31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 bwMode="auto">
          <a:xfrm>
            <a:off x="3132944" y="0"/>
            <a:ext cx="3028013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sk-SK" dirty="0">
                <a:sym typeface="Wingdings"/>
              </a:rPr>
              <a:t></a:t>
            </a:r>
            <a:endParaRPr lang="sk-SK" dirty="0"/>
          </a:p>
        </p:txBody>
      </p:sp>
      <p:sp>
        <p:nvSpPr>
          <p:cNvPr id="6" name="Násobenie 5"/>
          <p:cNvSpPr/>
          <p:nvPr/>
        </p:nvSpPr>
        <p:spPr bwMode="auto">
          <a:xfrm>
            <a:off x="1461537" y="2683241"/>
            <a:ext cx="1431565" cy="1139252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04734" y="4077325"/>
            <a:ext cx="248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31. 12. 2014</a:t>
            </a:r>
            <a:endParaRPr lang="sk-SK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7" name="Obrázok 4" descr="http://www.e-kolky.sk/wp-content/uploads/2014/02/POTVR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80" y="404265"/>
            <a:ext cx="1506640" cy="31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ĺžnik 8"/>
          <p:cNvSpPr/>
          <p:nvPr/>
        </p:nvSpPr>
        <p:spPr bwMode="auto">
          <a:xfrm>
            <a:off x="4766860" y="2413421"/>
            <a:ext cx="1034320" cy="13940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sym typeface="Wingdings"/>
              </a:rPr>
              <a:t></a:t>
            </a:r>
            <a:endParaRPr kumimoji="0" lang="sk-SK" sz="1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23" y="341703"/>
            <a:ext cx="2444529" cy="32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ĺžnik 16"/>
          <p:cNvSpPr/>
          <p:nvPr/>
        </p:nvSpPr>
        <p:spPr bwMode="auto">
          <a:xfrm>
            <a:off x="7812330" y="2385941"/>
            <a:ext cx="1034320" cy="13940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sym typeface="Wingdings"/>
              </a:rPr>
              <a:t></a:t>
            </a:r>
            <a:endParaRPr kumimoji="0" lang="sk-SK" sz="1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24931" y="828303"/>
            <a:ext cx="421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Gothic" panose="020B0502020202020204" pitchFamily="34" charset="0"/>
              </a:rPr>
              <a:t>01. 01. 2015</a:t>
            </a:r>
            <a:endParaRPr lang="sk-SK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152400" y="1587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 descr="https://encrypted-tbn1.gstatic.com/images?q=tbn:ANd9GcSbmcewLBXDz7mMLw5oN6bBLQJi_Nr-RV9NawShYgogfVxTxcmfl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74" y="2152417"/>
            <a:ext cx="2871666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SEhUUEhQVFBUXFhQYFBcVFBcYFRQVFBQWFxUWFBUYHCgiGBolHBQVITEhJyksLi4uFx8zODMsNygtLisBCgoKDg0OGxAQGywlHyQsLCwsLCwsLCwsLCwsLCwsLCwsLCwsLCwsLCwsLCwtLCwsLCwsLCwsLCwsLCwsLCwsLP/AABEIARMAtwMBIgACEQEDEQH/xAAcAAAABwEBAAAAAAAAAAAAAAAAAQIDBAUGBwj/xAA7EAACAQIEBAQDBwMDBAMAAAABAhEAAwQSITEFBkFREyJhcQcygRQjQlKRobFiwfAzctEVFoLhQ5Lx/8QAGgEAAwEBAQEAAAAAAAAAAAAAAAECAwQFBv/EACsRAAICAgEDBAECBwAAAAAAAAABAhEDIRIEMUETIlFhcTJCBSOBkbHR8P/aAAwDAQACEQMRAD8A4pgsMbrhFiTMT7TGlanlzhlnEFsLcFu3cEKLoYklsx1HfSBGg6msfRg0ALv28rMszBInvBiaRRUdAAIoq1uDbhv/AE5xczjGeYoQG+YHygmMuUiZ/wCay1iyzsFRSzHZVBJPXQDegBujpxgVzKRB2II1Ee+1JtrJAkCSBJ2Enc0AJNW3Kt/D28VbbFrmsg+YRI9CVHzD0rr68M4dwrB+JcQXpARz5S10kTCZvfppFcs4ZyriMat+9hrf3SF28xA0EsEXuwEelAF/8TOYcDiUtJggSQ2Zm8Pw1VQpGUAgEkkztGlc/oVrsH8Osc9hMQLIa22U5fEVbhQn5oPyj/IoH2MkorQc1cIwtgWThcT4+dSziP8AT/LmIEAnXTetbyn8Pmv4LFNcW0rh3W05Ysymzq4EaZZET71f/D7h2EPBXuMqM2XEtfzAEjIpgH0+Qj0NAWcSoVqebORcTw63auX8hW5HyNOVonK3061l6RSBRgUVdS5R+FQxWHtXnusucZsoj5Tt0pNlI53wnh7Yi9bsp8ztlH8/2rX8S+GWJtrayQ7MYcdF7ftXROUvhjaweJXEm4z+HnKgxAJGUH6AmqTnr4nIpuWcIJYEqbh2BBgx3qLb2gvejF8z8sWcFhlz3M2JZx5QdAoBzafpWPp7G4x7rl7jFmO5NR6cU0tjsVQpM0KqhchINP4tDo2UKGEgKZH8mKYAo1WZ1j+9UZClfykQNY1jUR2NTcXaQpaC3czwAyFMoQknTPsen603wnAteuBUykiWIYwMqDM0z6A1oedOXQhbFYVbRwRZURrN7xArZRIcHzKSZ3FIDOcR4ddsMFuoUJAYT1U7EEaEVccj8YTC3y1wlVe21ssN1DRMxrBGhiq3EcYu3LK2bjZ0T/TzatbHUK2+X02qAKY6NHzti8K922uElkRIe405nuEy2p1KjYelZytZydyZex1q/dtZT4flW2RLXWIk5dRlgR5j+YVsfhBynhr1u+2KtC7dS74eRgGFvKNdNt519KQXRye5eZozszRtmYmB2E7bVquJ8+32t+DhlXDWcmQpb3MiH83rUz4u8sWcDikFjyrdQv4fS2Q0Qvod/wBaw0UDSTCrr3L/AMTRcsW8CyBHZRZ8dzFtVKxnZe42A2rIco8L4fdw99sXf8O8oY2gWyiAsgr+didIrJIO+lA6s0OP4rdwnj4LD4pnsZyCyNCuI8wHoTvB1iq/C8bv28PcwyXCtq6Qbij8UdJ3AMCR1gVFweCe6SttC5CliF3Cruf3FMRSspJFtxjmTE4q3btX7rXEtjyAxppGvcxVRSgKv+JcrXLGFtYl2WLpAVesETI7igdDHJ3L7Y/F2sMpjOSSeyqpZv2FeqcFhLWGQWyyqFVQASBAAgVyL4D8pMznHsSAhe3aH5iVhm9vNH61m/i9zM1/iN0WrjBLQFnysQGa2WznT+okfSs7begcbdF98SfiYwuXMNgyMgBVrg3zHfL7VyAmjNFVpUFBUVTMcbOW14IuBsg8bxCpBuTqbeXZNt9aiUxBUKOhTCh7iOD8JyodLg3D22zKQfXv6VGoUKZkSMOyqMxJzA/KJAZevnB0qThcGz2r1xWQLbylrZeGcMYzKv4svWq+p3DFtec3LhQhD4Y8MXA79FaflHrSHRBijo6AFBaRa8D5ixGDz/Z7ht5wAxAE6TBBOx1/jtSeDcexGEdrmHvPbZvnIPz9fODo25371XMpo0tkkACSSAANyTsBSsdIkcU4lexNw3b9xrtw7s5k+gHYegqJUnG4J7Nxrd1ClxTDKwhlMTBHsRW3+D/KtrH4p/HGa3aUMV6OWMKD6aGgbSSMABR12z4x8j4WxhRicNbWyyuqsEEK6tIGm0g1xZEJMASewoehxpol8G4tdwtzxbDZXysswDo3ofYH6URxFs2WDIzX2uZvFLaBY8wK9ST1qJFCKRXEvOU+ArjsbawyuUV/mZokBVloA9jFd35n5NsYfBP4VrxmVVRFuHNMkKApM5RrOnavPPCL923eR7GbxVYFMu816Hs8VvYbBHE8XcZmkWrIAG48oPdzr7VLmkvsmUXokf8AUsPwrhRtC6qPasgAA+Zrjr8wHcsTXmW9cLEsxlmJLE7kkySfrVlzHxq5i773rmmY6KDoqjRVHtULG4trrl2iYUQqhVAUAABRoNBSgmlsqqGLiR2OgOhB37x19Kk4Hh73nVEyZmBIzOqjygkyWIAOm1STg/Ew/iW1RRZgXZug3LjOR5lQ/hGggeu9QcPeyEnKrSrDzqGAzCJAPUdDVkjZtnUxoDBI1APuNKRFT8TxW49m3YJAt25KqqhczNu9yPnbpJ2FQTTATR0DQoESDwq+LYumzc8P8+Rsn/2iKixpvr2/91vOXviN4Fi5hbtjxLDAhBm8ySPlJ0zD96xePuW2abVs21I+UsWg+jETFUZIj0cUBRgUi0h2ymYhUUszeUCJJYnTKB1qzvcHazaL3Akyoy5x4iE9HtHzA/xUfhBJdVFxbMMXFxmIylR09e3rQ4tjDevF2dnGgDPq2VdBJ3OlSOm3RFey0AkQDtIifUdxTuDwjuV8PVy6qqrOeTsQBsJ60/iuL3nW0jXGKWJ8AGPuxIPl07gUlcVdZzdVn8Qks7IIPfN5f+BQWk6NLz3yHjMAEvYgm8Lgm5cXMwS5p5LjnrroTvFR/h7zg3DMQbgTxEcBbizBIBkFT3FNcV564hibIsXsS72wAIhQWgyM7ASx9zUWxyrimwrYwWW+zqYL6DY5SQNyAdJo/A0tVI1/xY53vYvJhzYbDIpDlXYF3LL5S2XQAAmB61zdRVjgcC1xXYeGQmVmDXFVyBMi2GOv0npTDIrM2XyLBKhjJ02WQNTUtlRilom8rWcO2JtrizFozmMwJjy5j0E1J5wwOGtYkrhWDW8qnytmVWMyqtJkRH61ShadS3qABJ7Dee0d6ly0Uo7s7z8FuTLCYVMZcUPduhsuYAi2oYgZfXTeonxuxdq9aCk+a0SVE7sRExXQeWMF9kwNiwx8yW1De5En9zXD/jA4XHBl3hWg6iQdJH0paoxj7pWc1ZSNCCD60UVYcSxZvP4jgZz8xGmYzppsIECB2qGVq7NaGwKI0uKNELEAAknYAST7AUxDUUKURG+lJpioVatyYoUS0KLDiWnL3DbT4u3axDqttiJYMIM7DNXQfjHbGHs2LFoWvDIH4R4mmxzdqxXJ/NX2Isj2bV+y/wA6ugLe6k/waTzJhhcHj4ZMR9lmFN2Mtsn8KZWOVfSqObzsqcJ4GRhd8UP+AplK+zqYP1BqKoo1QnYExvpT9i6NAyhhMnSG9g3SkapB/OsEmVgKIGUKe571IwXDjeRymUNbGZgzgF1/oB3I7CnOD4A4i6LKOtsXDANwwvoCR1q75h5QOCQJcdHvswyi2zar0KggT69R60hulojcr4R7pS1b+yqz3BcF2/Ga0bW6sW0ymZykGYpwcSvcNxOKSxdtXC6vae4iAoyvqTaGy7+1bb4e4rC8PDWby3DiMWgUeNaiwGg5UzfNqW3g1k+HcOt2cW9vE23CjMLgPkCBgc2onbodJjpU8hpp2ZY2NAZGs6TqI7j16V0BOeo4MMAE85DoWBB8jOWlhuDrQ5H5ItcQS8FuBXXOULtqACQhyIZ959Iqr4/bwoVbWGR8wUZ3fzfehgGFo7wY67aaVLbSL1J18FTb4gfszYYWkaXDh8s3VjcA9qRwm0rSHuC3aYoLuga4VzTNtY1I30qx4HxS9gfvE8Nkd/OmnigW9CpYDNaDBiJG81GtYuzay3cO963fV1KghMiDKc2VtSYOgkajeps0cfCKy5bAZgpzKCQGiMwB0MHauh8l8OfF3bWPxDWhbwxVMi2wrXfDBIBiATr8x9KzgwWJx2JthwfFvxlZkCBl6vCgAgAHWuocR4cLGGt4eyDltJvAgt+It3JJrNzrYcb0XeL55wpYZrnhqdMzfLmnYkaCuRfFO74mKW4pDIyDKVIIME9R71WcaXRiqlDoCOmggkg7yf4rPgQok6yQRsB29qtNS2jPg4MfwOHV7iozBAxgs2irpuaRi7Cq5RSGglcwPlczAYdhRhJCldZ0jqGHT9xSQCjajYwR10Oo9NqfbRXfYWJwrJcNth5gYIQg6xpBEg1c8B4yeHEXbfg3XuKQymc1mDABMaHfYmnOXeBXrsXp8Oymcq7OLYDKJbKx6ga6b1nhBPmkjXbc/rVJiavuHxLxC5e6rK1wl9VKzmMysjUa1Eqxx2NvX4NxnuC2oVSdci9BIFV8VQkFQoGhTAZFbnl3mewMG2DvgW1LAlgjN4i6SDl1U+tYhaftYhlVlB0bcQD/ADtVWY8bRvuZ+F/9O8PF8NunwLyhYPn1PQ5hqD+tYTEXHLZ2kFtZiJ/StVwfmO3cwT4XGXGVFIaz4afeZhsJ2iarOVsXbXFobqrdRmg+IAZB2OvXahhG1ZC4fiYDoQDmHbUEVpeFlsbbtJKi9YYZMxgsnWJOsdqn808MvNiwVS1hVgGz4mS2rD0KyG+sVsuXeHjwrd1sNhvEG7AZSSPxW7olTPYjrvSocpJoz/MOK8fF2cK90o4Ciy9uMoun8/UD2rYY7gCP4Vu/YYhSouXklrs6eY5un9Qmr/hOERoujD20unWbltQwI0+YE/tU7hvE7d5nEguhAuAeYK2oIPbak18kKXwZHD8qJhOJYe/ggURlurcL3M0kxHzT+npWB5k4HdtYm79tLOc/iZbJkMLrGWzZYQ6DSK7rav287Wyo2mO89R+tYzm7gf2ZkxWH8VnDnQ57sZlyhRr5Rvr3issq1aNcU97OT2bF26ht2VJRWnKMuc+IfKGI1f5dthE1Lx5fDI2FT/SvC3dJe0A7wN1YiQgMjptWhwTPYFy3h80lrTXLmXJctEsSgJJEuM3sSTUqzgb+MH2ckBLbhlJl9dbcC4d1JLkCuR5KX2dXn6K/kbFXrnEMOHYsbVt0QMPkt5Dp7ba+1dD4hj0YlMwB1EADTqRB66TUSzhrXDrYW2oLx99cYQzRPlB6AACud82NbzFQTmjQ9h2M9ZNNt9mOCT9wrmzAgzl69QDE9ZHTvNYC5GYC5myz5iPmy9YB61b4LmO9ZYjMW31kzvOh3mrW5gFxQY208xUMzqwfV2gAyQAdekkVpjUodxZGn2MwPlIUEJmJQHcDWJ9a2C8knD4UYrF5kIhxbAHltx5C/qWKiPWN6icKAwjEnK98ELZUP5EYHV7pjUb6SDNMce5mxWJU2r105A5Phj5JnQHqwHSSYq3K9maVaKDF4hrplzPYfhUDYKOgqMwqQ602wqkwGsxAiTB3HemyKnY3h1y0LbOuUXUD2zIOZDpOh09jrUR0gAyNZ0B1Edx0q0SMkUdGaFUIaAoUqlC2WkgaDeqISpFjy0E+0J4lxrQn51AJUxoYIOlTGxj4bFlrLpebMYeFdbk/0xoarbWNZLi3EIzLEGNJA7daJsSzMzE6sZaAP8FJsfG3ZocTcxvEr4Bt+JcQfIECgAdCpNX+D5qxFkrYvhbTWtMrJC+zAfppWV4Nxa7hbudXaSIJRxJB9SDr705irrOTdFxzmPmzmXJ7yBFQ5D4+PB3zljFri7K3UOWdwDpI3GtV3MfIzXbtq9hG8ByYxBRisrI8wHU76VyjlzmLEYSfBuEAkEqQGUnvlP8AatThviRjvFDF0ZZGa3kAUjrEag+s1lLqMbVSBYZp3E6Zw/luxhiDbLFoAZnYsWjqZq6XzDf61zO1jr+Lu3MRbuG6bQ8tlAyeVtFYq0hlB+YbmtBy5xLErFt7amFzuATmXPcORVEwNOh11FJdTG6rRDxSruI4xyKl5mdLhR2klTGUzrvG896b4BwRsKGuumW4qZFXPKsymTd+p0A6VrcLi0vg5N1MMDoQR3FUvGLjIYuAlJ0ZRMe4qJY8b98dlxnL9MjN8c4sbaDxRlUjM4YTEiSD7bb7k1zvmS5bu2/EtkhGAaI37H9h+tbfH4HEXUYSlzxHbICwARI8up2JiT71U8L5LumTeIFvcAa7DygjcT/as4J3s6JSSRy5EJ3B/wD3TT9a61yZyUTbd7gBu5IWwwEqhAIuOG21GkVe8E4Ng/EyGypNsZ8zaBDb82ZmOwmKi2OL43BvexTW7d43grXArhhZQaW2OU6Azt2rTJJWr7GSb8dzK8YwWARXL3Q2I1Zbdol7GmmS44E5jqZB0MViLiAevt09KtMVYu3TcuhCQCXusq+Vc7HU9hJquYidP3jfrUJ2tF0MMk9DMkkzpHTSNOvXrSQi5SxaHBGVcp17ktsIqRbuxIzFQRBidesH0kCooUFgCYUmCYMATvFaxJZGcySepkn1nc02ak4u0FdlVs6gkBgIDDvBqOwrVCG6FOW0BIBYKOpIJA07ATQqrERBS2UiR+sUpComZbt0pAq2Siz4retMLQsplAXzkiCz9ahpv6ULNotMDYEn0A705hys+YkD0E69BUspaJnD72RhKI4mYcaH0mpt0srmURM34VAKgHoKrUFTLIrCc2kWo7JmHWp+GGo0n6VFsCrjAqIk6f53rzc06NUXPDrwUNmScw0AYqAZkSB8wHaa0/DFewFZSsuDMMS3cfzVBhQpIgRt6/vWw4c4crmEKq9PSvKyZXdJ78fA2/kuOV7d0Em4d++/161oL+HDiCN6icGw7AFm0zbL2HSfWKs4r6D+GwksC5Xv5/7ycOaVz0Z7/ttFbOv6fh94p27Zhdv2nWrtqg4i8F0NdOTjAhNsxGB4YLV28bqlvFJIOUtpIJzDsIHToKosbxIi61pCGtllU3GQ5iCQGBBAgHaIiIFb97RMs5k6xl7ev0qj4rhEYZGTJP8ApuNgw80ZtxMfzXG8bb5WbKfg5pxrl+6lxrdkPcHh5myhhoolswMaag/UVncThrijLkyjRSV1Dka6sCQTttW+/wC4MSl1rLkWpGRSLfiHIJyherDeD0k0TcYZcCLD5D4RZ9P9QqxhLkb5ZYz1EetaQUfBfJmI4rhFRYtlsoCreBDZfGt/PlYgaarpvr1qle2ImdZjLrP+4aRHSJmrjiWIOac0hvMwDSskQQR0MDtUrl/ieGsXRc8OWW6roboDgKJlGI01kebLoRNaRdh2RncJfFtwzW0uASClwHKemsEEGo15pMgAbwBOmu0mupczcjJff7RbxILXQ1y8WVRaDnX7vYgQSNtYnrXN8VdQKbaopysYuwRcI6qwBKkTtWtUJNMgu0gCBpOvUz370KF5m0BnQACfy6kR6amhVgQxTi0gU4hq2JEvFYw3GDEKIAEKIEL3HWlYm6LjFsqqdNEEDQbxUUCnkrOTKSHbVS7BqLbFS7YiueZaLLDmKucBruKo8KZq7wrgCTXm50VZdYe74ctqY7Akn0UDUn0rRcic34e67JdV7RBj7wDKYP8ASTl16Gub3OPlrqqlvMqEOwdf9XLqFA7Hvv2ocycUsXbVtrZZLokGSM4AAlXI1cAzlY6xoTTwdEtSmvd4MMuR9kemLN0MAVIIOoIMgj0I3pxmivJvAOeMbgbk2b7Zettzntt7qdvcQa7Nyv8AFrD4kBcUBhbkTmLTZb/z/AfRv1r1pSeOBzUdBxmLAUme9Zm5zAtw5IBfWCTAkanNPoDUvFYtWKqzZVYHUa6EeU+u371lvs6srqlsO/zZ/wASqu8DpNfMz67LlzO3rtXzX1uvpnRCMUtir3MFwZssqI+YDNlM/iHUVHw/M6ElbslSNSokAkwYA1AJOnvULEh0Vg1typDzlOhy6TmEgqpj61mfEQOpuAsumYKYJWOldfT5sqSUn/cvimbjE2lyJcuFEFu4pttcORxIMAkGCDoRruNRWKxCXhjGvW/CcsX8ouowKMpUgiT+E/rUy1zNbKPZv2WxFsBVw6F8jIA0gM6CW6RvtVHiuI4ckThSgCsvkvNmUwcpEjcMQdZ0ke3pc06oSi0N8SwL2HsC9hoUEnJ/8l1Efzq3XSCNQKpcbgs19ktCQznw41GVzKifQEAn0q2+3K16wfCa8QT4im69x7wbddRKkDNqO89Ksf8Avvw8Th71qxAwwdEDXJd7LKALd1oIJBHzROwrWND2Mcx80C5hlsXLVy1irRW3dK3JtXVRYLMv4bk9P36DOobV25la2bK3Gi2Q5KqZVVDlhqo80ka+b0qzxuMwt9LuJvZ/tb4nObazkuWnfMyyR5SBpOvSqnjGOw9zSzhvAgvH3rPKsVygyNxB165q15WTVdhvi2BuJda2XFwWzkU5tMo/LPTX/ihTvE+Ni9YsWzZVbllMhvBiXuJMqGUiARtOtCqYKzOzSlNEKVFaMEOoaeWmENPLWcikSLfepKGoiCKkW2rCaKRYYa5XRORuVftNvx2IdAxXIDrIjQj67dq5vZIAr0FyHw1sHgbOaQzBrjJ1LXIKqe0LvWMIRcuT7IU3qkc3594YmFcXfmJMPAgIdDlY/h+n9q5rx7ioxF1rmRbZJEKuwAAAHrtvXePiFyxcxQzYe4q3gwF5Lhm06uFAUA6EiAIjWe9cH4hwVhcZQU0Zl0eFLKYOUt6jvWuFY3Ny8mMsT7orba+YZtusb1e8IsAo90K1xLRXxVDBWFtpggnQ/KRFUa2GVspBHcEdqu8Nw7EnCPdRfuPEXPG75FbUfmUeYEf1V0TSZnR0TlgtYsvoy2y4ezadszWrZUeUn3nTtUnE4+flJ17VEfF6D2H8VGN8DXeDXybi55Hka22dKVE5eJXcptWyYc7D5jm0Kz+U9qgYLhpfFrh38rFspB7gTFR8Rieq6ayI6exquu4h1cPmIcEMGnWehmu/Cu1+P8D/AATuc+FDC4hramRCsCdxm9vUGqrh+LtWzc8a14ua2yp5oyOdn9YpGOxb3WL3GLsdyxkmq+4a7Y/qtBWqYhsQyjKGIEhtNPNESCNRpUe4wyxrMz6etPC8QGAy+YQZUE99CR5T6iohbpXREBDGmmpyaGLKT5AwWBoxBMxrqNxNaoRHahSQaFXQhhaWtIBpQrRiHFpxTTa0tazYx6281JQ1ESpFoEkAAkkgADck6AD1rKSKNx8LeXvtuMXMJtWYuXexg+RPqR+gNehMS4VSTtG1Z/4dcsjAYNEYDxXh75/rI+WeyjT6GpHMmPCqSTAAPXsJP8UZpeji+2Yr+ZOjA898yNazeG0N5isx5SBGZR1IPmEzrXGSPNALdfm3k6n9av8Am3ifi3G066Qdp3O+s1A4Zg5kkaATHqNhXPgXp47fk7ZRtqKIouNkC9NfoJ2HbWa6Li8Ky8MsB7jMAwtsoVAFGXxChYb6+GD1MR3rPcG4SCzNd0Fpc7+hnyL7k6/SkX8YWYknTZV/Cq9lH7k7k1GTK3qITjFLfcnNidqb8fQ1AOI1ovGrkWIwHnu1FuPSXuVGe5W8IAKuNTDmgz0hjW6QDbmo7U7cNMMa2ihCGFNu1LJpu4a2QhM0KbBJoVdCGxSgaTRiqEhwGlrTSmnFqWUPCun/AAS5U+0Yg4u6PurB+7nZ70fuFGvuR2rBct8HuY3EW8PaHmc7xoijVnb0A/sOteqOBcJt4TD28PZEJbUD1Y9Wb+omSfeiEbdsicqVEvE3cqk1yv4g8aCqwB1IMa7aiDtr7Vt+aOJeGhrgnM/FPFuGGME6ievv1MivOzS9bNXhHR08OMeTKZ0Ny4Y6nuD26jetdy/gVWWIlUExp5rn4F/XX6CqPhWG/FG23qT29a6JwbDJh0Ny78mHXxbv9d0iUT1j+1Z9Rk/ajpiuK5Mz3OFwYe2mFEZyfGxJHV21RD7D+KyYuUniPEWv3Xuv8zsWPp2H0ED6VH8SrjjpHLKXJ2SfEoF6ihqPPVcCR9npl2pstSC1WoiFZqJmpsmks9WogC41MMaN2pqa1ihBk0hxNGaSatCCoUU0dUAwKVSRR1ZKFilr6U0DXWfgjyR490Y3EL9zab7lWGl26PxQd1X+falVjbpG++EXJf2DDeLeEYm+AXB3tJutseusn19q22NvhFJPapDHrWF5644EQgEdesem/vp9aw6rL6cKXd9icUHORief+Ys5ZQZ1gRsZOpYk6/SueWAblwn1np/YAU5xjGm7caCIBIJnVp3jadvr61N4Jh9JrkjH08f2d690qXY0fLmBGYuwlLQzn+p9ra+uuv0pXxF4ibVm1hJ87E3cR/uPyr9Nv/GtPwDhuVUDbKPHuztP/wASn9J+hrkfM3E/tGKu3ZkFiF/2roP4n61hgj6mS/gM0tUQ89AtTOahNd/E5R7NRhqYDUqaOIC2aiY0gmklqdCAblIZqBNIJq0gCJpM0ZoqoQJpJNAmkmqQANCiNCmIboUVW/K3L13H4lMPZGrHzMfltoPmdvQfuYFWQXHw35LfieJC6rh0g37g6Doin8zfsJNeo8HhUsolq0oREUKqqICqBoBVdyxy/Z4fh0w9gaDVmPzXHIGZ3jqYHsIFWOIuhFM0pSUVbJ3JkDjfERaQ94rh3O3Gi7zIK7RvJ36j30126Vsuc+NdJ7QTruew20G/rXIuK3XNw9Cc3zQAwLEQJAAGleVBvNk5vt4O+MfTh9kS3LMNdTuAIHpoN63nK3DvEe2h23f0RdW/iPrWQ4LhMzDr30/ya7B8PeEyHunYkW1/2prc/U5V+ho6qX7UXD2w5MRz7jvsnDrjDy3L+g7jOMoA9l/vXBxXR/jhxfxMTbsKdLalmH9TaD9gf1rmoatulx8cd/JzzlbHM1EGpM0JrpogVNKDU2DRzRQC81FNImhNFACaKaKaImmIMmimiJoqqgAaTNAmiNMQDRUKKmBL4Nwq7iry2bCF7jbAdB1Zj0UdTXp74e8l2uG4fIPNdeDeuRqzflXso6D6018OuTLXDbEKM154N24Rqx/KOyA7CthMVstHPJ2BmA1/wVhOcuaglt/D1I2JmNDrpv3q65m4l4Ns5GGeRodoza+2k1xTmbibGRJCmSNfm83VvQxFd2Docc4PJlVpeP8AZMZyvRT8c5je6SWAiTEHuI1mqRPMe87aHQelNY2+WO87jp3ntU3gVjOR715GeEIW4KkduOUpumazl3AwheJgaep6fvFdr4VhBhcKqndEgnuwEufq5P6CsPynw2bthI6+IR6W9VB/8iv6GtJ8T+KfZsDdIOuQqv8AuIgfua8hXO5fLpHRme1A878y8Q+0Yu/dJnPcaP8AaPKv7AVXTTSmlCvXUUlSOWxU0M1JmiU06AcmjmkTQmigFTQmkzRTRQCpoqTNCadCAaImiNCmAKKhQpgCioUKBHs1XpjE4sKCZ2BOv+elctw3xSFlvDvKbi/nWM6+4nzD96f4xzqty0fCIbPAVwdBPzSOhg7GK16aDyySicuR0QeYOP8AiZ5/MZ1kHaFB/mfWuZ8YxZJaT1IHaP8AirPG8QI0HrOs69f89qy+JaW9P811r1evzxUFjx/1DGvLG6uuX7zW3BEH0OxqmStHwnDnSBJMZR1k7V5UManqXY6Iyado7X8PbqkvfcZfKttBvqPM+v1Wsf8AHbjSlUw6sCS0uBuABIn6xW65d4d4OHto2mVcz9y7eZ/+PpXB/iJxDxsY7epj2nT+KnL0GGEVKNqn2/I45pSk2zMihNEKKsyhU0U0VHQAqaE0mhNFAGaE0VCgATQoqFABzRUKKmIOioUVAg6FFR0wJt/EE/rT3COI+GxBMK4g+hHyn+R9arnNNmjG3BqS8GMtlzjH3jb/ADQVAdp7D22qMtwgRPp9N6UhqpSvYImWrZnaupfCjghe+LjhWCqSoP4TpDT/AGrmnDbxDDYiRo23/qvQHwydTZLBcpMZjMjbYHfr3NaYpUm6CT0XfGQwt3DMHI0dhoeleXeMXM159Z1ie8V6N+ImOVMLd8wBby6zMDeNK8zXGkk9yT+pqs07gkPGtBTR0mjrmNQ6FFQoGHQoqFAB0KKhQAKFChQIFCioUwBQoUKBAoUVHQID0mhQoMwU5boUKGBPwQ1+ortXwhYixdA2zA/UqJoUK5n+tFeDHfEDi958Nhs1wnOL5aQNSt0qNY7aVzWjoV0KTcVZdJBUBR0KYwUKFCgAUKFCgQVChQoEChQoUAChQoUDBQoUKACoUKFAj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14500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ata:image/jpeg;base64,/9j/4AAQSkZJRgABAQAAAQABAAD/2wCEAAkGBxQSEhUUEhQVFBUXFhQYFBcVFBcYFRQVFBQWFxUWFBUYHCgiGBolHBQVITEhJyksLi4uFx8zODMsNygtLisBCgoKDg0OGxAQGywlHyQsLCwsLCwsLCwsLCwsLCwsLCwsLCwsLCwsLCwsLCwtLCwsLCwsLCwsLCwsLCwsLCwsLP/AABEIARMAtwMBIgACEQEDEQH/xAAcAAAABwEBAAAAAAAAAAAAAAAAAQIDBAUGBwj/xAA7EAACAQIEBAQDBwMDBAMAAAABAhEAAwQSITEFBkFREyJhcQcygRQjQlKRobFiwfAzctEVFoLhQ5Lx/8QAGgEAAwEBAQEAAAAAAAAAAAAAAAECAwQFBv/EACsRAAICAgEDBAECBwAAAAAAAAABAhEDIRIEMUETIlFhcTJCBSOBkbHR8P/aAAwDAQACEQMRAD8A4pgsMbrhFiTMT7TGlanlzhlnEFsLcFu3cEKLoYklsx1HfSBGg6msfRg0ALv28rMszBInvBiaRRUdAAIoq1uDbhv/AE5xczjGeYoQG+YHygmMuUiZ/wCay1iyzsFRSzHZVBJPXQDegBujpxgVzKRB2II1Ee+1JtrJAkCSBJ2Enc0AJNW3Kt/D28VbbFrmsg+YRI9CVHzD0rr68M4dwrB+JcQXpARz5S10kTCZvfppFcs4ZyriMat+9hrf3SF28xA0EsEXuwEelAF/8TOYcDiUtJggSQ2Zm8Pw1VQpGUAgEkkztGlc/oVrsH8Osc9hMQLIa22U5fEVbhQn5oPyj/IoH2MkorQc1cIwtgWThcT4+dSziP8AT/LmIEAnXTetbyn8Pmv4LFNcW0rh3W05Ysymzq4EaZZET71f/D7h2EPBXuMqM2XEtfzAEjIpgH0+Qj0NAWcSoVqebORcTw63auX8hW5HyNOVonK3061l6RSBRgUVdS5R+FQxWHtXnusucZsoj5Tt0pNlI53wnh7Yi9bsp8ztlH8/2rX8S+GWJtrayQ7MYcdF7ftXROUvhjaweJXEm4z+HnKgxAJGUH6AmqTnr4nIpuWcIJYEqbh2BBgx3qLb2gvejF8z8sWcFhlz3M2JZx5QdAoBzafpWPp7G4x7rl7jFmO5NR6cU0tjsVQpM0KqhchINP4tDo2UKGEgKZH8mKYAo1WZ1j+9UZClfykQNY1jUR2NTcXaQpaC3czwAyFMoQknTPsen603wnAteuBUykiWIYwMqDM0z6A1oedOXQhbFYVbRwRZURrN7xArZRIcHzKSZ3FIDOcR4ddsMFuoUJAYT1U7EEaEVccj8YTC3y1wlVe21ssN1DRMxrBGhiq3EcYu3LK2bjZ0T/TzatbHUK2+X02qAKY6NHzti8K922uElkRIe405nuEy2p1KjYelZytZydyZex1q/dtZT4flW2RLXWIk5dRlgR5j+YVsfhBynhr1u+2KtC7dS74eRgGFvKNdNt519KQXRye5eZozszRtmYmB2E7bVquJ8+32t+DhlXDWcmQpb3MiH83rUz4u8sWcDikFjyrdQv4fS2Q0Qvod/wBaw0UDSTCrr3L/AMTRcsW8CyBHZRZ8dzFtVKxnZe42A2rIco8L4fdw99sXf8O8oY2gWyiAsgr+didIrJIO+lA6s0OP4rdwnj4LD4pnsZyCyNCuI8wHoTvB1iq/C8bv28PcwyXCtq6Qbij8UdJ3AMCR1gVFweCe6SttC5CliF3Cruf3FMRSspJFtxjmTE4q3btX7rXEtjyAxppGvcxVRSgKv+JcrXLGFtYl2WLpAVesETI7igdDHJ3L7Y/F2sMpjOSSeyqpZv2FeqcFhLWGQWyyqFVQASBAAgVyL4D8pMznHsSAhe3aH5iVhm9vNH61m/i9zM1/iN0WrjBLQFnysQGa2WznT+okfSs7begcbdF98SfiYwuXMNgyMgBVrg3zHfL7VyAmjNFVpUFBUVTMcbOW14IuBsg8bxCpBuTqbeXZNt9aiUxBUKOhTCh7iOD8JyodLg3D22zKQfXv6VGoUKZkSMOyqMxJzA/KJAZevnB0qThcGz2r1xWQLbylrZeGcMYzKv4svWq+p3DFtec3LhQhD4Y8MXA79FaflHrSHRBijo6AFBaRa8D5ixGDz/Z7ht5wAxAE6TBBOx1/jtSeDcexGEdrmHvPbZvnIPz9fODo25371XMpo0tkkACSSAANyTsBSsdIkcU4lexNw3b9xrtw7s5k+gHYegqJUnG4J7Nxrd1ClxTDKwhlMTBHsRW3+D/KtrH4p/HGa3aUMV6OWMKD6aGgbSSMABR12z4x8j4WxhRicNbWyyuqsEEK6tIGm0g1xZEJMASewoehxpol8G4tdwtzxbDZXysswDo3ofYH6URxFs2WDIzX2uZvFLaBY8wK9ST1qJFCKRXEvOU+ArjsbawyuUV/mZokBVloA9jFd35n5NsYfBP4VrxmVVRFuHNMkKApM5RrOnavPPCL923eR7GbxVYFMu816Hs8VvYbBHE8XcZmkWrIAG48oPdzr7VLmkvsmUXokf8AUsPwrhRtC6qPasgAA+Zrjr8wHcsTXmW9cLEsxlmJLE7kkySfrVlzHxq5i773rmmY6KDoqjRVHtULG4trrl2iYUQqhVAUAABRoNBSgmlsqqGLiR2OgOhB37x19Kk4Hh73nVEyZmBIzOqjygkyWIAOm1STg/Ew/iW1RRZgXZug3LjOR5lQ/hGggeu9QcPeyEnKrSrDzqGAzCJAPUdDVkjZtnUxoDBI1APuNKRFT8TxW49m3YJAt25KqqhczNu9yPnbpJ2FQTTATR0DQoESDwq+LYumzc8P8+Rsn/2iKixpvr2/91vOXviN4Fi5hbtjxLDAhBm8ySPlJ0zD96xePuW2abVs21I+UsWg+jETFUZIj0cUBRgUi0h2ymYhUUszeUCJJYnTKB1qzvcHazaL3Akyoy5x4iE9HtHzA/xUfhBJdVFxbMMXFxmIylR09e3rQ4tjDevF2dnGgDPq2VdBJ3OlSOm3RFey0AkQDtIifUdxTuDwjuV8PVy6qqrOeTsQBsJ60/iuL3nW0jXGKWJ8AGPuxIPl07gUlcVdZzdVn8Qks7IIPfN5f+BQWk6NLz3yHjMAEvYgm8Lgm5cXMwS5p5LjnrroTvFR/h7zg3DMQbgTxEcBbizBIBkFT3FNcV564hibIsXsS72wAIhQWgyM7ASx9zUWxyrimwrYwWW+zqYL6DY5SQNyAdJo/A0tVI1/xY53vYvJhzYbDIpDlXYF3LL5S2XQAAmB61zdRVjgcC1xXYeGQmVmDXFVyBMi2GOv0npTDIrM2XyLBKhjJ02WQNTUtlRilom8rWcO2JtrizFozmMwJjy5j0E1J5wwOGtYkrhWDW8qnytmVWMyqtJkRH61ShadS3qABJ7Dee0d6ly0Uo7s7z8FuTLCYVMZcUPduhsuYAi2oYgZfXTeonxuxdq9aCk+a0SVE7sRExXQeWMF9kwNiwx8yW1De5En9zXD/jA4XHBl3hWg6iQdJH0paoxj7pWc1ZSNCCD60UVYcSxZvP4jgZz8xGmYzppsIECB2qGVq7NaGwKI0uKNELEAAknYAST7AUxDUUKURG+lJpioVatyYoUS0KLDiWnL3DbT4u3axDqttiJYMIM7DNXQfjHbGHs2LFoWvDIH4R4mmxzdqxXJ/NX2Isj2bV+y/wA6ugLe6k/waTzJhhcHj4ZMR9lmFN2Mtsn8KZWOVfSqObzsqcJ4GRhd8UP+AplK+zqYP1BqKoo1QnYExvpT9i6NAyhhMnSG9g3SkapB/OsEmVgKIGUKe571IwXDjeRymUNbGZgzgF1/oB3I7CnOD4A4i6LKOtsXDANwwvoCR1q75h5QOCQJcdHvswyi2zar0KggT69R60hulojcr4R7pS1b+yqz3BcF2/Ga0bW6sW0ymZykGYpwcSvcNxOKSxdtXC6vae4iAoyvqTaGy7+1bb4e4rC8PDWby3DiMWgUeNaiwGg5UzfNqW3g1k+HcOt2cW9vE23CjMLgPkCBgc2onbodJjpU8hpp2ZY2NAZGs6TqI7j16V0BOeo4MMAE85DoWBB8jOWlhuDrQ5H5ItcQS8FuBXXOULtqACQhyIZ959Iqr4/bwoVbWGR8wUZ3fzfehgGFo7wY67aaVLbSL1J18FTb4gfszYYWkaXDh8s3VjcA9qRwm0rSHuC3aYoLuga4VzTNtY1I30qx4HxS9gfvE8Nkd/OmnigW9CpYDNaDBiJG81GtYuzay3cO963fV1KghMiDKc2VtSYOgkajeps0cfCKy5bAZgpzKCQGiMwB0MHauh8l8OfF3bWPxDWhbwxVMi2wrXfDBIBiATr8x9KzgwWJx2JthwfFvxlZkCBl6vCgAgAHWuocR4cLGGt4eyDltJvAgt+It3JJrNzrYcb0XeL55wpYZrnhqdMzfLmnYkaCuRfFO74mKW4pDIyDKVIIME9R71WcaXRiqlDoCOmggkg7yf4rPgQok6yQRsB29qtNS2jPg4MfwOHV7iozBAxgs2irpuaRi7Cq5RSGglcwPlczAYdhRhJCldZ0jqGHT9xSQCjajYwR10Oo9NqfbRXfYWJwrJcNth5gYIQg6xpBEg1c8B4yeHEXbfg3XuKQymc1mDABMaHfYmnOXeBXrsXp8Oymcq7OLYDKJbKx6ga6b1nhBPmkjXbc/rVJiavuHxLxC5e6rK1wl9VKzmMysjUa1Eqxx2NvX4NxnuC2oVSdci9BIFV8VQkFQoGhTAZFbnl3mewMG2DvgW1LAlgjN4i6SDl1U+tYhaftYhlVlB0bcQD/ADtVWY8bRvuZ+F/9O8PF8NunwLyhYPn1PQ5hqD+tYTEXHLZ2kFtZiJ/StVwfmO3cwT4XGXGVFIaz4afeZhsJ2iarOVsXbXFobqrdRmg+IAZB2OvXahhG1ZC4fiYDoQDmHbUEVpeFlsbbtJKi9YYZMxgsnWJOsdqn808MvNiwVS1hVgGz4mS2rD0KyG+sVsuXeHjwrd1sNhvEG7AZSSPxW7olTPYjrvSocpJoz/MOK8fF2cK90o4Ciy9uMoun8/UD2rYY7gCP4Vu/YYhSouXklrs6eY5un9Qmr/hOERoujD20unWbltQwI0+YE/tU7hvE7d5nEguhAuAeYK2oIPbak18kKXwZHD8qJhOJYe/ggURlurcL3M0kxHzT+npWB5k4HdtYm79tLOc/iZbJkMLrGWzZYQ6DSK7rav287Wyo2mO89R+tYzm7gf2ZkxWH8VnDnQ57sZlyhRr5Rvr3issq1aNcU97OT2bF26ht2VJRWnKMuc+IfKGI1f5dthE1Lx5fDI2FT/SvC3dJe0A7wN1YiQgMjptWhwTPYFy3h80lrTXLmXJctEsSgJJEuM3sSTUqzgb+MH2ckBLbhlJl9dbcC4d1JLkCuR5KX2dXn6K/kbFXrnEMOHYsbVt0QMPkt5Dp7ba+1dD4hj0YlMwB1EADTqRB66TUSzhrXDrYW2oLx99cYQzRPlB6AACud82NbzFQTmjQ9h2M9ZNNt9mOCT9wrmzAgzl69QDE9ZHTvNYC5GYC5myz5iPmy9YB61b4LmO9ZYjMW31kzvOh3mrW5gFxQY208xUMzqwfV2gAyQAdekkVpjUodxZGn2MwPlIUEJmJQHcDWJ9a2C8knD4UYrF5kIhxbAHltx5C/qWKiPWN6icKAwjEnK98ELZUP5EYHV7pjUb6SDNMce5mxWJU2r105A5Phj5JnQHqwHSSYq3K9maVaKDF4hrplzPYfhUDYKOgqMwqQ602wqkwGsxAiTB3HemyKnY3h1y0LbOuUXUD2zIOZDpOh09jrUR0gAyNZ0B1Edx0q0SMkUdGaFUIaAoUqlC2WkgaDeqISpFjy0E+0J4lxrQn51AJUxoYIOlTGxj4bFlrLpebMYeFdbk/0xoarbWNZLi3EIzLEGNJA7daJsSzMzE6sZaAP8FJsfG3ZocTcxvEr4Bt+JcQfIECgAdCpNX+D5qxFkrYvhbTWtMrJC+zAfppWV4Nxa7hbudXaSIJRxJB9SDr705irrOTdFxzmPmzmXJ7yBFQ5D4+PB3zljFri7K3UOWdwDpI3GtV3MfIzXbtq9hG8ByYxBRisrI8wHU76VyjlzmLEYSfBuEAkEqQGUnvlP8AatThviRjvFDF0ZZGa3kAUjrEag+s1lLqMbVSBYZp3E6Zw/luxhiDbLFoAZnYsWjqZq6XzDf61zO1jr+Lu3MRbuG6bQ8tlAyeVtFYq0hlB+YbmtBy5xLErFt7amFzuATmXPcORVEwNOh11FJdTG6rRDxSruI4xyKl5mdLhR2klTGUzrvG896b4BwRsKGuumW4qZFXPKsymTd+p0A6VrcLi0vg5N1MMDoQR3FUvGLjIYuAlJ0ZRMe4qJY8b98dlxnL9MjN8c4sbaDxRlUjM4YTEiSD7bb7k1zvmS5bu2/EtkhGAaI37H9h+tbfH4HEXUYSlzxHbICwARI8up2JiT71U8L5LumTeIFvcAa7DygjcT/as4J3s6JSSRy5EJ3B/wD3TT9a61yZyUTbd7gBu5IWwwEqhAIuOG21GkVe8E4Ng/EyGypNsZ8zaBDb82ZmOwmKi2OL43BvexTW7d43grXArhhZQaW2OU6Azt2rTJJWr7GSb8dzK8YwWARXL3Q2I1Zbdol7GmmS44E5jqZB0MViLiAevt09KtMVYu3TcuhCQCXusq+Vc7HU9hJquYidP3jfrUJ2tF0MMk9DMkkzpHTSNOvXrSQi5SxaHBGVcp17ktsIqRbuxIzFQRBidesH0kCooUFgCYUmCYMATvFaxJZGcySepkn1nc02ak4u0FdlVs6gkBgIDDvBqOwrVCG6FOW0BIBYKOpIJA07ATQqrERBS2UiR+sUpComZbt0pAq2Siz4retMLQsplAXzkiCz9ahpv6ULNotMDYEn0A705hys+YkD0E69BUspaJnD72RhKI4mYcaH0mpt0srmURM34VAKgHoKrUFTLIrCc2kWo7JmHWp+GGo0n6VFsCrjAqIk6f53rzc06NUXPDrwUNmScw0AYqAZkSB8wHaa0/DFewFZSsuDMMS3cfzVBhQpIgRt6/vWw4c4crmEKq9PSvKyZXdJ78fA2/kuOV7d0Em4d++/161oL+HDiCN6icGw7AFm0zbL2HSfWKs4r6D+GwksC5Xv5/7ycOaVz0Z7/ttFbOv6fh94p27Zhdv2nWrtqg4i8F0NdOTjAhNsxGB4YLV28bqlvFJIOUtpIJzDsIHToKosbxIi61pCGtllU3GQ5iCQGBBAgHaIiIFb97RMs5k6xl7ev0qj4rhEYZGTJP8ApuNgw80ZtxMfzXG8bb5WbKfg5pxrl+6lxrdkPcHh5myhhoolswMaag/UVncThrijLkyjRSV1Dka6sCQTttW+/wC4MSl1rLkWpGRSLfiHIJyherDeD0k0TcYZcCLD5D4RZ9P9QqxhLkb5ZYz1EetaQUfBfJmI4rhFRYtlsoCreBDZfGt/PlYgaarpvr1qle2ImdZjLrP+4aRHSJmrjiWIOac0hvMwDSskQQR0MDtUrl/ieGsXRc8OWW6roboDgKJlGI01kebLoRNaRdh2RncJfFtwzW0uASClwHKemsEEGo15pMgAbwBOmu0mupczcjJff7RbxILXQ1y8WVRaDnX7vYgQSNtYnrXN8VdQKbaopysYuwRcI6qwBKkTtWtUJNMgu0gCBpOvUz370KF5m0BnQACfy6kR6amhVgQxTi0gU4hq2JEvFYw3GDEKIAEKIEL3HWlYm6LjFsqqdNEEDQbxUUCnkrOTKSHbVS7BqLbFS7YiueZaLLDmKucBruKo8KZq7wrgCTXm50VZdYe74ctqY7Akn0UDUn0rRcic34e67JdV7RBj7wDKYP8ASTl16Gub3OPlrqqlvMqEOwdf9XLqFA7Hvv2ocycUsXbVtrZZLokGSM4AAlXI1cAzlY6xoTTwdEtSmvd4MMuR9kemLN0MAVIIOoIMgj0I3pxmivJvAOeMbgbk2b7Zettzntt7qdvcQa7Nyv8AFrD4kBcUBhbkTmLTZb/z/AfRv1r1pSeOBzUdBxmLAUme9Zm5zAtw5IBfWCTAkanNPoDUvFYtWKqzZVYHUa6EeU+u371lvs6srqlsO/zZ/wASqu8DpNfMz67LlzO3rtXzX1uvpnRCMUtir3MFwZssqI+YDNlM/iHUVHw/M6ElbslSNSokAkwYA1AJOnvULEh0Vg1typDzlOhy6TmEgqpj61mfEQOpuAsumYKYJWOldfT5sqSUn/cvimbjE2lyJcuFEFu4pttcORxIMAkGCDoRruNRWKxCXhjGvW/CcsX8ouowKMpUgiT+E/rUy1zNbKPZv2WxFsBVw6F8jIA0gM6CW6RvtVHiuI4ckThSgCsvkvNmUwcpEjcMQdZ0ke3pc06oSi0N8SwL2HsC9hoUEnJ/8l1Efzq3XSCNQKpcbgs19ktCQznw41GVzKifQEAn0q2+3K16wfCa8QT4im69x7wbddRKkDNqO89Ksf8Avvw8Th71qxAwwdEDXJd7LKALd1oIJBHzROwrWND2Mcx80C5hlsXLVy1irRW3dK3JtXVRYLMv4bk9P36DOobV25la2bK3Gi2Q5KqZVVDlhqo80ka+b0qzxuMwt9LuJvZ/tb4nObazkuWnfMyyR5SBpOvSqnjGOw9zSzhvAgvH3rPKsVygyNxB165q15WTVdhvi2BuJda2XFwWzkU5tMo/LPTX/ihTvE+Ni9YsWzZVbllMhvBiXuJMqGUiARtOtCqYKzOzSlNEKVFaMEOoaeWmENPLWcikSLfepKGoiCKkW2rCaKRYYa5XRORuVftNvx2IdAxXIDrIjQj67dq5vZIAr0FyHw1sHgbOaQzBrjJ1LXIKqe0LvWMIRcuT7IU3qkc3594YmFcXfmJMPAgIdDlY/h+n9q5rx7ioxF1rmRbZJEKuwAAAHrtvXePiFyxcxQzYe4q3gwF5Lhm06uFAUA6EiAIjWe9cH4hwVhcZQU0Zl0eFLKYOUt6jvWuFY3Ny8mMsT7orba+YZtusb1e8IsAo90K1xLRXxVDBWFtpggnQ/KRFUa2GVspBHcEdqu8Nw7EnCPdRfuPEXPG75FbUfmUeYEf1V0TSZnR0TlgtYsvoy2y4ezadszWrZUeUn3nTtUnE4+flJ17VEfF6D2H8VGN8DXeDXybi55Hka22dKVE5eJXcptWyYc7D5jm0Kz+U9qgYLhpfFrh38rFspB7gTFR8Rieq6ayI6exquu4h1cPmIcEMGnWehmu/Cu1+P8D/AATuc+FDC4hramRCsCdxm9vUGqrh+LtWzc8a14ua2yp5oyOdn9YpGOxb3WL3GLsdyxkmq+4a7Y/qtBWqYhsQyjKGIEhtNPNESCNRpUe4wyxrMz6etPC8QGAy+YQZUE99CR5T6iohbpXREBDGmmpyaGLKT5AwWBoxBMxrqNxNaoRHahSQaFXQhhaWtIBpQrRiHFpxTTa0tazYx6281JQ1ESpFoEkAAkkgADck6AD1rKSKNx8LeXvtuMXMJtWYuXexg+RPqR+gNehMS4VSTtG1Z/4dcsjAYNEYDxXh75/rI+WeyjT6GpHMmPCqSTAAPXsJP8UZpeji+2Yr+ZOjA898yNazeG0N5isx5SBGZR1IPmEzrXGSPNALdfm3k6n9av8Am3ifi3G066Qdp3O+s1A4Zg5kkaATHqNhXPgXp47fk7ZRtqKIouNkC9NfoJ2HbWa6Li8Ky8MsB7jMAwtsoVAFGXxChYb6+GD1MR3rPcG4SCzNd0Fpc7+hnyL7k6/SkX8YWYknTZV/Cq9lH7k7k1GTK3qITjFLfcnNidqb8fQ1AOI1ovGrkWIwHnu1FuPSXuVGe5W8IAKuNTDmgz0hjW6QDbmo7U7cNMMa2ihCGFNu1LJpu4a2QhM0KbBJoVdCGxSgaTRiqEhwGlrTSmnFqWUPCun/AAS5U+0Yg4u6PurB+7nZ70fuFGvuR2rBct8HuY3EW8PaHmc7xoijVnb0A/sOteqOBcJt4TD28PZEJbUD1Y9Wb+omSfeiEbdsicqVEvE3cqk1yv4g8aCqwB1IMa7aiDtr7Vt+aOJeGhrgnM/FPFuGGME6ievv1MivOzS9bNXhHR08OMeTKZ0Ny4Y6nuD26jetdy/gVWWIlUExp5rn4F/XX6CqPhWG/FG23qT29a6JwbDJh0Ny78mHXxbv9d0iUT1j+1Z9Rk/ajpiuK5Mz3OFwYe2mFEZyfGxJHV21RD7D+KyYuUniPEWv3Xuv8zsWPp2H0ED6VH8SrjjpHLKXJ2SfEoF6ihqPPVcCR9npl2pstSC1WoiFZqJmpsmks9WogC41MMaN2pqa1ihBk0hxNGaSatCCoUU0dUAwKVSRR1ZKFilr6U0DXWfgjyR490Y3EL9zab7lWGl26PxQd1X+falVjbpG++EXJf2DDeLeEYm+AXB3tJutseusn19q22NvhFJPapDHrWF5644EQgEdesem/vp9aw6rL6cKXd9icUHORief+Ys5ZQZ1gRsZOpYk6/SueWAblwn1np/YAU5xjGm7caCIBIJnVp3jadvr61N4Jh9JrkjH08f2d690qXY0fLmBGYuwlLQzn+p9ra+uuv0pXxF4ibVm1hJ87E3cR/uPyr9Nv/GtPwDhuVUDbKPHuztP/wASn9J+hrkfM3E/tGKu3ZkFiF/2roP4n61hgj6mS/gM0tUQ89AtTOahNd/E5R7NRhqYDUqaOIC2aiY0gmklqdCAblIZqBNIJq0gCJpM0ZoqoQJpJNAmkmqQANCiNCmIboUVW/K3L13H4lMPZGrHzMfltoPmdvQfuYFWQXHw35LfieJC6rh0g37g6Doin8zfsJNeo8HhUsolq0oREUKqqICqBoBVdyxy/Z4fh0w9gaDVmPzXHIGZ3jqYHsIFWOIuhFM0pSUVbJ3JkDjfERaQ94rh3O3Gi7zIK7RvJ36j30126Vsuc+NdJ7QTruew20G/rXIuK3XNw9Cc3zQAwLEQJAAGleVBvNk5vt4O+MfTh9kS3LMNdTuAIHpoN63nK3DvEe2h23f0RdW/iPrWQ4LhMzDr30/ya7B8PeEyHunYkW1/2prc/U5V+ho6qX7UXD2w5MRz7jvsnDrjDy3L+g7jOMoA9l/vXBxXR/jhxfxMTbsKdLalmH9TaD9gf1rmoatulx8cd/JzzlbHM1EGpM0JrpogVNKDU2DRzRQC81FNImhNFACaKaKaImmIMmimiJoqqgAaTNAmiNMQDRUKKmBL4Nwq7iry2bCF7jbAdB1Zj0UdTXp74e8l2uG4fIPNdeDeuRqzflXso6D6018OuTLXDbEKM154N24Rqx/KOyA7CthMVstHPJ2BmA1/wVhOcuaglt/D1I2JmNDrpv3q65m4l4Ns5GGeRodoza+2k1xTmbibGRJCmSNfm83VvQxFd2Docc4PJlVpeP8AZMZyvRT8c5je6SWAiTEHuI1mqRPMe87aHQelNY2+WO87jp3ntU3gVjOR715GeEIW4KkduOUpumazl3AwheJgaep6fvFdr4VhBhcKqndEgnuwEufq5P6CsPynw2bthI6+IR6W9VB/8iv6GtJ8T+KfZsDdIOuQqv8AuIgfua8hXO5fLpHRme1A878y8Q+0Yu/dJnPcaP8AaPKv7AVXTTSmlCvXUUlSOWxU0M1JmiU06AcmjmkTQmigFTQmkzRTRQCpoqTNCadCAaImiNCmAKKhQpgCioUKBHs1XpjE4sKCZ2BOv+elctw3xSFlvDvKbi/nWM6+4nzD96f4xzqty0fCIbPAVwdBPzSOhg7GK16aDyySicuR0QeYOP8AiZ5/MZ1kHaFB/mfWuZ8YxZJaT1IHaP8AirPG8QI0HrOs69f89qy+JaW9P811r1evzxUFjx/1DGvLG6uuX7zW3BEH0OxqmStHwnDnSBJMZR1k7V5UManqXY6Iyado7X8PbqkvfcZfKttBvqPM+v1Wsf8AHbjSlUw6sCS0uBuABIn6xW65d4d4OHto2mVcz9y7eZ/+PpXB/iJxDxsY7epj2nT+KnL0GGEVKNqn2/I45pSk2zMihNEKKsyhU0U0VHQAqaE0mhNFAGaE0VCgATQoqFABzRUKKmIOioUVAg6FFR0wJt/EE/rT3COI+GxBMK4g+hHyn+R9arnNNmjG3BqS8GMtlzjH3jb/ADQVAdp7D22qMtwgRPp9N6UhqpSvYImWrZnaupfCjghe+LjhWCqSoP4TpDT/AGrmnDbxDDYiRo23/qvQHwydTZLBcpMZjMjbYHfr3NaYpUm6CT0XfGQwt3DMHI0dhoeleXeMXM159Z1ie8V6N+ImOVMLd8wBby6zMDeNK8zXGkk9yT+pqs07gkPGtBTR0mjrmNQ6FFQoGHQoqFAB0KKhQAKFChQIFCioUwBQoUKBAoUVHQID0mhQoMwU5boUKGBPwQ1+ortXwhYixdA2zA/UqJoUK5n+tFeDHfEDi958Nhs1wnOL5aQNSt0qNY7aVzWjoV0KTcVZdJBUBR0KYwUKFCgAUKFCgQVChQoEChQoUAChQoUDBQoUKACoUKFAj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6375" y="-1562100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152419"/>
            <a:ext cx="249029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3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24931" y="828303"/>
            <a:ext cx="421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Century Gothic" panose="020B0502020202020204" pitchFamily="34" charset="0"/>
              </a:rPr>
              <a:t>01. 01. 2015</a:t>
            </a:r>
            <a:endParaRPr lang="sk-SK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2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0" y="-13652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jaromír jágr"/>
          <p:cNvSpPr>
            <a:spLocks noChangeAspect="1" noChangeArrowheads="1"/>
          </p:cNvSpPr>
          <p:nvPr/>
        </p:nvSpPr>
        <p:spPr bwMode="auto">
          <a:xfrm>
            <a:off x="152400" y="15875"/>
            <a:ext cx="11525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 descr="https://encrypted-tbn1.gstatic.com/images?q=tbn:ANd9GcSbmcewLBXDz7mMLw5oN6bBLQJi_Nr-RV9NawShYgogfVxTxcmfl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20" y="2152417"/>
            <a:ext cx="2871666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SEhUUEhQVFBUXFhQYFBcVFBcYFRQVFBQWFxUWFBUYHCgiGBolHBQVITEhJyksLi4uFx8zODMsNygtLisBCgoKDg0OGxAQGywlHyQsLCwsLCwsLCwsLCwsLCwsLCwsLCwsLCwsLCwsLCwtLCwsLCwsLCwsLCwsLCwsLCwsLP/AABEIARMAtwMBIgACEQEDEQH/xAAcAAAABwEBAAAAAAAAAAAAAAAAAQIDBAUGBwj/xAA7EAACAQIEBAQDBwMDBAMAAAABAhEAAwQSITEFBkFREyJhcQcygRQjQlKRobFiwfAzctEVFoLhQ5Lx/8QAGgEAAwEBAQEAAAAAAAAAAAAAAAECAwQFBv/EACsRAAICAgEDBAECBwAAAAAAAAABAhEDIRIEMUETIlFhcTJCBSOBkbHR8P/aAAwDAQACEQMRAD8A4pgsMbrhFiTMT7TGlanlzhlnEFsLcFu3cEKLoYklsx1HfSBGg6msfRg0ALv28rMszBInvBiaRRUdAAIoq1uDbhv/AE5xczjGeYoQG+YHygmMuUiZ/wCay1iyzsFRSzHZVBJPXQDegBujpxgVzKRB2II1Ee+1JtrJAkCSBJ2Enc0AJNW3Kt/D28VbbFrmsg+YRI9CVHzD0rr68M4dwrB+JcQXpARz5S10kTCZvfppFcs4ZyriMat+9hrf3SF28xA0EsEXuwEelAF/8TOYcDiUtJggSQ2Zm8Pw1VQpGUAgEkkztGlc/oVrsH8Osc9hMQLIa22U5fEVbhQn5oPyj/IoH2MkorQc1cIwtgWThcT4+dSziP8AT/LmIEAnXTetbyn8Pmv4LFNcW0rh3W05Ysymzq4EaZZET71f/D7h2EPBXuMqM2XEtfzAEjIpgH0+Qj0NAWcSoVqebORcTw63auX8hW5HyNOVonK3061l6RSBRgUVdS5R+FQxWHtXnusucZsoj5Tt0pNlI53wnh7Yi9bsp8ztlH8/2rX8S+GWJtrayQ7MYcdF7ftXROUvhjaweJXEm4z+HnKgxAJGUH6AmqTnr4nIpuWcIJYEqbh2BBgx3qLb2gvejF8z8sWcFhlz3M2JZx5QdAoBzafpWPp7G4x7rl7jFmO5NR6cU0tjsVQpM0KqhchINP4tDo2UKGEgKZH8mKYAo1WZ1j+9UZClfykQNY1jUR2NTcXaQpaC3czwAyFMoQknTPsen603wnAteuBUykiWIYwMqDM0z6A1oedOXQhbFYVbRwRZURrN7xArZRIcHzKSZ3FIDOcR4ddsMFuoUJAYT1U7EEaEVccj8YTC3y1wlVe21ssN1DRMxrBGhiq3EcYu3LK2bjZ0T/TzatbHUK2+X02qAKY6NHzti8K922uElkRIe405nuEy2p1KjYelZytZydyZex1q/dtZT4flW2RLXWIk5dRlgR5j+YVsfhBynhr1u+2KtC7dS74eRgGFvKNdNt519KQXRye5eZozszRtmYmB2E7bVquJ8+32t+DhlXDWcmQpb3MiH83rUz4u8sWcDikFjyrdQv4fS2Q0Qvod/wBaw0UDSTCrr3L/AMTRcsW8CyBHZRZ8dzFtVKxnZe42A2rIco8L4fdw99sXf8O8oY2gWyiAsgr+didIrJIO+lA6s0OP4rdwnj4LD4pnsZyCyNCuI8wHoTvB1iq/C8bv28PcwyXCtq6Qbij8UdJ3AMCR1gVFweCe6SttC5CliF3Cruf3FMRSspJFtxjmTE4q3btX7rXEtjyAxppGvcxVRSgKv+JcrXLGFtYl2WLpAVesETI7igdDHJ3L7Y/F2sMpjOSSeyqpZv2FeqcFhLWGQWyyqFVQASBAAgVyL4D8pMznHsSAhe3aH5iVhm9vNH61m/i9zM1/iN0WrjBLQFnysQGa2WznT+okfSs7begcbdF98SfiYwuXMNgyMgBVrg3zHfL7VyAmjNFVpUFBUVTMcbOW14IuBsg8bxCpBuTqbeXZNt9aiUxBUKOhTCh7iOD8JyodLg3D22zKQfXv6VGoUKZkSMOyqMxJzA/KJAZevnB0qThcGz2r1xWQLbylrZeGcMYzKv4svWq+p3DFtec3LhQhD4Y8MXA79FaflHrSHRBijo6AFBaRa8D5ixGDz/Z7ht5wAxAE6TBBOx1/jtSeDcexGEdrmHvPbZvnIPz9fODo25371XMpo0tkkACSSAANyTsBSsdIkcU4lexNw3b9xrtw7s5k+gHYegqJUnG4J7Nxrd1ClxTDKwhlMTBHsRW3+D/KtrH4p/HGa3aUMV6OWMKD6aGgbSSMABR12z4x8j4WxhRicNbWyyuqsEEK6tIGm0g1xZEJMASewoehxpol8G4tdwtzxbDZXysswDo3ofYH6URxFs2WDIzX2uZvFLaBY8wK9ST1qJFCKRXEvOU+ArjsbawyuUV/mZokBVloA9jFd35n5NsYfBP4VrxmVVRFuHNMkKApM5RrOnavPPCL923eR7GbxVYFMu816Hs8VvYbBHE8XcZmkWrIAG48oPdzr7VLmkvsmUXokf8AUsPwrhRtC6qPasgAA+Zrjr8wHcsTXmW9cLEsxlmJLE7kkySfrVlzHxq5i773rmmY6KDoqjRVHtULG4trrl2iYUQqhVAUAABRoNBSgmlsqqGLiR2OgOhB37x19Kk4Hh73nVEyZmBIzOqjygkyWIAOm1STg/Ew/iW1RRZgXZug3LjOR5lQ/hGggeu9QcPeyEnKrSrDzqGAzCJAPUdDVkjZtnUxoDBI1APuNKRFT8TxW49m3YJAt25KqqhczNu9yPnbpJ2FQTTATR0DQoESDwq+LYumzc8P8+Rsn/2iKixpvr2/91vOXviN4Fi5hbtjxLDAhBm8ySPlJ0zD96xePuW2abVs21I+UsWg+jETFUZIj0cUBRgUi0h2ymYhUUszeUCJJYnTKB1qzvcHazaL3Akyoy5x4iE9HtHzA/xUfhBJdVFxbMMXFxmIylR09e3rQ4tjDevF2dnGgDPq2VdBJ3OlSOm3RFey0AkQDtIifUdxTuDwjuV8PVy6qqrOeTsQBsJ60/iuL3nW0jXGKWJ8AGPuxIPl07gUlcVdZzdVn8Qks7IIPfN5f+BQWk6NLz3yHjMAEvYgm8Lgm5cXMwS5p5LjnrroTvFR/h7zg3DMQbgTxEcBbizBIBkFT3FNcV564hibIsXsS72wAIhQWgyM7ASx9zUWxyrimwrYwWW+zqYL6DY5SQNyAdJo/A0tVI1/xY53vYvJhzYbDIpDlXYF3LL5S2XQAAmB61zdRVjgcC1xXYeGQmVmDXFVyBMi2GOv0npTDIrM2XyLBKhjJ02WQNTUtlRilom8rWcO2JtrizFozmMwJjy5j0E1J5wwOGtYkrhWDW8qnytmVWMyqtJkRH61ShadS3qABJ7Dee0d6ly0Uo7s7z8FuTLCYVMZcUPduhsuYAi2oYgZfXTeonxuxdq9aCk+a0SVE7sRExXQeWMF9kwNiwx8yW1De5En9zXD/jA4XHBl3hWg6iQdJH0paoxj7pWc1ZSNCCD60UVYcSxZvP4jgZz8xGmYzppsIECB2qGVq7NaGwKI0uKNELEAAknYAST7AUxDUUKURG+lJpioVatyYoUS0KLDiWnL3DbT4u3axDqttiJYMIM7DNXQfjHbGHs2LFoWvDIH4R4mmxzdqxXJ/NX2Isj2bV+y/wA6ugLe6k/waTzJhhcHj4ZMR9lmFN2Mtsn8KZWOVfSqObzsqcJ4GRhd8UP+AplK+zqYP1BqKoo1QnYExvpT9i6NAyhhMnSG9g3SkapB/OsEmVgKIGUKe571IwXDjeRymUNbGZgzgF1/oB3I7CnOD4A4i6LKOtsXDANwwvoCR1q75h5QOCQJcdHvswyi2zar0KggT69R60hulojcr4R7pS1b+yqz3BcF2/Ga0bW6sW0ymZykGYpwcSvcNxOKSxdtXC6vae4iAoyvqTaGy7+1bb4e4rC8PDWby3DiMWgUeNaiwGg5UzfNqW3g1k+HcOt2cW9vE23CjMLgPkCBgc2onbodJjpU8hpp2ZY2NAZGs6TqI7j16V0BOeo4MMAE85DoWBB8jOWlhuDrQ5H5ItcQS8FuBXXOULtqACQhyIZ959Iqr4/bwoVbWGR8wUZ3fzfehgGFo7wY67aaVLbSL1J18FTb4gfszYYWkaXDh8s3VjcA9qRwm0rSHuC3aYoLuga4VzTNtY1I30qx4HxS9gfvE8Nkd/OmnigW9CpYDNaDBiJG81GtYuzay3cO963fV1KghMiDKc2VtSYOgkajeps0cfCKy5bAZgpzKCQGiMwB0MHauh8l8OfF3bWPxDWhbwxVMi2wrXfDBIBiATr8x9KzgwWJx2JthwfFvxlZkCBl6vCgAgAHWuocR4cLGGt4eyDltJvAgt+It3JJrNzrYcb0XeL55wpYZrnhqdMzfLmnYkaCuRfFO74mKW4pDIyDKVIIME9R71WcaXRiqlDoCOmggkg7yf4rPgQok6yQRsB29qtNS2jPg4MfwOHV7iozBAxgs2irpuaRi7Cq5RSGglcwPlczAYdhRhJCldZ0jqGHT9xSQCjajYwR10Oo9NqfbRXfYWJwrJcNth5gYIQg6xpBEg1c8B4yeHEXbfg3XuKQymc1mDABMaHfYmnOXeBXrsXp8Oymcq7OLYDKJbKx6ga6b1nhBPmkjXbc/rVJiavuHxLxC5e6rK1wl9VKzmMysjUa1Eqxx2NvX4NxnuC2oVSdci9BIFV8VQkFQoGhTAZFbnl3mewMG2DvgW1LAlgjN4i6SDl1U+tYhaftYhlVlB0bcQD/ADtVWY8bRvuZ+F/9O8PF8NunwLyhYPn1PQ5hqD+tYTEXHLZ2kFtZiJ/StVwfmO3cwT4XGXGVFIaz4afeZhsJ2iarOVsXbXFobqrdRmg+IAZB2OvXahhG1ZC4fiYDoQDmHbUEVpeFlsbbtJKi9YYZMxgsnWJOsdqn808MvNiwVS1hVgGz4mS2rD0KyG+sVsuXeHjwrd1sNhvEG7AZSSPxW7olTPYjrvSocpJoz/MOK8fF2cK90o4Ciy9uMoun8/UD2rYY7gCP4Vu/YYhSouXklrs6eY5un9Qmr/hOERoujD20unWbltQwI0+YE/tU7hvE7d5nEguhAuAeYK2oIPbak18kKXwZHD8qJhOJYe/ggURlurcL3M0kxHzT+npWB5k4HdtYm79tLOc/iZbJkMLrGWzZYQ6DSK7rav287Wyo2mO89R+tYzm7gf2ZkxWH8VnDnQ57sZlyhRr5Rvr3issq1aNcU97OT2bF26ht2VJRWnKMuc+IfKGI1f5dthE1Lx5fDI2FT/SvC3dJe0A7wN1YiQgMjptWhwTPYFy3h80lrTXLmXJctEsSgJJEuM3sSTUqzgb+MH2ckBLbhlJl9dbcC4d1JLkCuR5KX2dXn6K/kbFXrnEMOHYsbVt0QMPkt5Dp7ba+1dD4hj0YlMwB1EADTqRB66TUSzhrXDrYW2oLx99cYQzRPlB6AACud82NbzFQTmjQ9h2M9ZNNt9mOCT9wrmzAgzl69QDE9ZHTvNYC5GYC5myz5iPmy9YB61b4LmO9ZYjMW31kzvOh3mrW5gFxQY208xUMzqwfV2gAyQAdekkVpjUodxZGn2MwPlIUEJmJQHcDWJ9a2C8knD4UYrF5kIhxbAHltx5C/qWKiPWN6icKAwjEnK98ELZUP5EYHV7pjUb6SDNMce5mxWJU2r105A5Phj5JnQHqwHSSYq3K9maVaKDF4hrplzPYfhUDYKOgqMwqQ602wqkwGsxAiTB3HemyKnY3h1y0LbOuUXUD2zIOZDpOh09jrUR0gAyNZ0B1Edx0q0SMkUdGaFUIaAoUqlC2WkgaDeqISpFjy0E+0J4lxrQn51AJUxoYIOlTGxj4bFlrLpebMYeFdbk/0xoarbWNZLi3EIzLEGNJA7daJsSzMzE6sZaAP8FJsfG3ZocTcxvEr4Bt+JcQfIECgAdCpNX+D5qxFkrYvhbTWtMrJC+zAfppWV4Nxa7hbudXaSIJRxJB9SDr705irrOTdFxzmPmzmXJ7yBFQ5D4+PB3zljFri7K3UOWdwDpI3GtV3MfIzXbtq9hG8ByYxBRisrI8wHU76VyjlzmLEYSfBuEAkEqQGUnvlP8AatThviRjvFDF0ZZGa3kAUjrEag+s1lLqMbVSBYZp3E6Zw/luxhiDbLFoAZnYsWjqZq6XzDf61zO1jr+Lu3MRbuG6bQ8tlAyeVtFYq0hlB+YbmtBy5xLErFt7amFzuATmXPcORVEwNOh11FJdTG6rRDxSruI4xyKl5mdLhR2klTGUzrvG896b4BwRsKGuumW4qZFXPKsymTd+p0A6VrcLi0vg5N1MMDoQR3FUvGLjIYuAlJ0ZRMe4qJY8b98dlxnL9MjN8c4sbaDxRlUjM4YTEiSD7bb7k1zvmS5bu2/EtkhGAaI37H9h+tbfH4HEXUYSlzxHbICwARI8up2JiT71U8L5LumTeIFvcAa7DygjcT/as4J3s6JSSRy5EJ3B/wD3TT9a61yZyUTbd7gBu5IWwwEqhAIuOG21GkVe8E4Ng/EyGypNsZ8zaBDb82ZmOwmKi2OL43BvexTW7d43grXArhhZQaW2OU6Azt2rTJJWr7GSb8dzK8YwWARXL3Q2I1Zbdol7GmmS44E5jqZB0MViLiAevt09KtMVYu3TcuhCQCXusq+Vc7HU9hJquYidP3jfrUJ2tF0MMk9DMkkzpHTSNOvXrSQi5SxaHBGVcp17ktsIqRbuxIzFQRBidesH0kCooUFgCYUmCYMATvFaxJZGcySepkn1nc02ak4u0FdlVs6gkBgIDDvBqOwrVCG6FOW0BIBYKOpIJA07ATQqrERBS2UiR+sUpComZbt0pAq2Siz4retMLQsplAXzkiCz9ahpv6ULNotMDYEn0A705hys+YkD0E69BUspaJnD72RhKI4mYcaH0mpt0srmURM34VAKgHoKrUFTLIrCc2kWo7JmHWp+GGo0n6VFsCrjAqIk6f53rzc06NUXPDrwUNmScw0AYqAZkSB8wHaa0/DFewFZSsuDMMS3cfzVBhQpIgRt6/vWw4c4crmEKq9PSvKyZXdJ78fA2/kuOV7d0Em4d++/161oL+HDiCN6icGw7AFm0zbL2HSfWKs4r6D+GwksC5Xv5/7ycOaVz0Z7/ttFbOv6fh94p27Zhdv2nWrtqg4i8F0NdOTjAhNsxGB4YLV28bqlvFJIOUtpIJzDsIHToKosbxIi61pCGtllU3GQ5iCQGBBAgHaIiIFb97RMs5k6xl7ev0qj4rhEYZGTJP8ApuNgw80ZtxMfzXG8bb5WbKfg5pxrl+6lxrdkPcHh5myhhoolswMaag/UVncThrijLkyjRSV1Dka6sCQTttW+/wC4MSl1rLkWpGRSLfiHIJyherDeD0k0TcYZcCLD5D4RZ9P9QqxhLkb5ZYz1EetaQUfBfJmI4rhFRYtlsoCreBDZfGt/PlYgaarpvr1qle2ImdZjLrP+4aRHSJmrjiWIOac0hvMwDSskQQR0MDtUrl/ieGsXRc8OWW6roboDgKJlGI01kebLoRNaRdh2RncJfFtwzW0uASClwHKemsEEGo15pMgAbwBOmu0mupczcjJff7RbxILXQ1y8WVRaDnX7vYgQSNtYnrXN8VdQKbaopysYuwRcI6qwBKkTtWtUJNMgu0gCBpOvUz370KF5m0BnQACfy6kR6amhVgQxTi0gU4hq2JEvFYw3GDEKIAEKIEL3HWlYm6LjFsqqdNEEDQbxUUCnkrOTKSHbVS7BqLbFS7YiueZaLLDmKucBruKo8KZq7wrgCTXm50VZdYe74ctqY7Akn0UDUn0rRcic34e67JdV7RBj7wDKYP8ASTl16Gub3OPlrqqlvMqEOwdf9XLqFA7Hvv2ocycUsXbVtrZZLokGSM4AAlXI1cAzlY6xoTTwdEtSmvd4MMuR9kemLN0MAVIIOoIMgj0I3pxmivJvAOeMbgbk2b7Zettzntt7qdvcQa7Nyv8AFrD4kBcUBhbkTmLTZb/z/AfRv1r1pSeOBzUdBxmLAUme9Zm5zAtw5IBfWCTAkanNPoDUvFYtWKqzZVYHUa6EeU+u371lvs6srqlsO/zZ/wASqu8DpNfMz67LlzO3rtXzX1uvpnRCMUtir3MFwZssqI+YDNlM/iHUVHw/M6ElbslSNSokAkwYA1AJOnvULEh0Vg1typDzlOhy6TmEgqpj61mfEQOpuAsumYKYJWOldfT5sqSUn/cvimbjE2lyJcuFEFu4pttcORxIMAkGCDoRruNRWKxCXhjGvW/CcsX8ouowKMpUgiT+E/rUy1zNbKPZv2WxFsBVw6F8jIA0gM6CW6RvtVHiuI4ckThSgCsvkvNmUwcpEjcMQdZ0ke3pc06oSi0N8SwL2HsC9hoUEnJ/8l1Efzq3XSCNQKpcbgs19ktCQznw41GVzKifQEAn0q2+3K16wfCa8QT4im69x7wbddRKkDNqO89Ksf8Avvw8Th71qxAwwdEDXJd7LKALd1oIJBHzROwrWND2Mcx80C5hlsXLVy1irRW3dK3JtXVRYLMv4bk9P36DOobV25la2bK3Gi2Q5KqZVVDlhqo80ka+b0qzxuMwt9LuJvZ/tb4nObazkuWnfMyyR5SBpOvSqnjGOw9zSzhvAgvH3rPKsVygyNxB165q15WTVdhvi2BuJda2XFwWzkU5tMo/LPTX/ihTvE+Ni9YsWzZVbllMhvBiXuJMqGUiARtOtCqYKzOzSlNEKVFaMEOoaeWmENPLWcikSLfepKGoiCKkW2rCaKRYYa5XRORuVftNvx2IdAxXIDrIjQj67dq5vZIAr0FyHw1sHgbOaQzBrjJ1LXIKqe0LvWMIRcuT7IU3qkc3594YmFcXfmJMPAgIdDlY/h+n9q5rx7ioxF1rmRbZJEKuwAAAHrtvXePiFyxcxQzYe4q3gwF5Lhm06uFAUA6EiAIjWe9cH4hwVhcZQU0Zl0eFLKYOUt6jvWuFY3Ny8mMsT7orba+YZtusb1e8IsAo90K1xLRXxVDBWFtpggnQ/KRFUa2GVspBHcEdqu8Nw7EnCPdRfuPEXPG75FbUfmUeYEf1V0TSZnR0TlgtYsvoy2y4ezadszWrZUeUn3nTtUnE4+flJ17VEfF6D2H8VGN8DXeDXybi55Hka22dKVE5eJXcptWyYc7D5jm0Kz+U9qgYLhpfFrh38rFspB7gTFR8Rieq6ayI6exquu4h1cPmIcEMGnWehmu/Cu1+P8D/AATuc+FDC4hramRCsCdxm9vUGqrh+LtWzc8a14ua2yp5oyOdn9YpGOxb3WL3GLsdyxkmq+4a7Y/qtBWqYhsQyjKGIEhtNPNESCNRpUe4wyxrMz6etPC8QGAy+YQZUE99CR5T6iohbpXREBDGmmpyaGLKT5AwWBoxBMxrqNxNaoRHahSQaFXQhhaWtIBpQrRiHFpxTTa0tazYx6281JQ1ESpFoEkAAkkgADck6AD1rKSKNx8LeXvtuMXMJtWYuXexg+RPqR+gNehMS4VSTtG1Z/4dcsjAYNEYDxXh75/rI+WeyjT6GpHMmPCqSTAAPXsJP8UZpeji+2Yr+ZOjA898yNazeG0N5isx5SBGZR1IPmEzrXGSPNALdfm3k6n9av8Am3ifi3G066Qdp3O+s1A4Zg5kkaATHqNhXPgXp47fk7ZRtqKIouNkC9NfoJ2HbWa6Li8Ky8MsB7jMAwtsoVAFGXxChYb6+GD1MR3rPcG4SCzNd0Fpc7+hnyL7k6/SkX8YWYknTZV/Cq9lH7k7k1GTK3qITjFLfcnNidqb8fQ1AOI1ovGrkWIwHnu1FuPSXuVGe5W8IAKuNTDmgz0hjW6QDbmo7U7cNMMa2ihCGFNu1LJpu4a2QhM0KbBJoVdCGxSgaTRiqEhwGlrTSmnFqWUPCun/AAS5U+0Yg4u6PurB+7nZ70fuFGvuR2rBct8HuY3EW8PaHmc7xoijVnb0A/sOteqOBcJt4TD28PZEJbUD1Y9Wb+omSfeiEbdsicqVEvE3cqk1yv4g8aCqwB1IMa7aiDtr7Vt+aOJeGhrgnM/FPFuGGME6ievv1MivOzS9bNXhHR08OMeTKZ0Ny4Y6nuD26jetdy/gVWWIlUExp5rn4F/XX6CqPhWG/FG23qT29a6JwbDJh0Ny78mHXxbv9d0iUT1j+1Z9Rk/ajpiuK5Mz3OFwYe2mFEZyfGxJHV21RD7D+KyYuUniPEWv3Xuv8zsWPp2H0ED6VH8SrjjpHLKXJ2SfEoF6ihqPPVcCR9npl2pstSC1WoiFZqJmpsmks9WogC41MMaN2pqa1ihBk0hxNGaSatCCoUU0dUAwKVSRR1ZKFilr6U0DXWfgjyR490Y3EL9zab7lWGl26PxQd1X+falVjbpG++EXJf2DDeLeEYm+AXB3tJutseusn19q22NvhFJPapDHrWF5644EQgEdesem/vp9aw6rL6cKXd9icUHORief+Ys5ZQZ1gRsZOpYk6/SueWAblwn1np/YAU5xjGm7caCIBIJnVp3jadvr61N4Jh9JrkjH08f2d690qXY0fLmBGYuwlLQzn+p9ra+uuv0pXxF4ibVm1hJ87E3cR/uPyr9Nv/GtPwDhuVUDbKPHuztP/wASn9J+hrkfM3E/tGKu3ZkFiF/2roP4n61hgj6mS/gM0tUQ89AtTOahNd/E5R7NRhqYDUqaOIC2aiY0gmklqdCAblIZqBNIJq0gCJpM0ZoqoQJpJNAmkmqQANCiNCmIboUVW/K3L13H4lMPZGrHzMfltoPmdvQfuYFWQXHw35LfieJC6rh0g37g6Doin8zfsJNeo8HhUsolq0oREUKqqICqBoBVdyxy/Z4fh0w9gaDVmPzXHIGZ3jqYHsIFWOIuhFM0pSUVbJ3JkDjfERaQ94rh3O3Gi7zIK7RvJ36j30126Vsuc+NdJ7QTruew20G/rXIuK3XNw9Cc3zQAwLEQJAAGleVBvNk5vt4O+MfTh9kS3LMNdTuAIHpoN63nK3DvEe2h23f0RdW/iPrWQ4LhMzDr30/ya7B8PeEyHunYkW1/2prc/U5V+ho6qX7UXD2w5MRz7jvsnDrjDy3L+g7jOMoA9l/vXBxXR/jhxfxMTbsKdLalmH9TaD9gf1rmoatulx8cd/JzzlbHM1EGpM0JrpogVNKDU2DRzRQC81FNImhNFACaKaKaImmIMmimiJoqqgAaTNAmiNMQDRUKKmBL4Nwq7iry2bCF7jbAdB1Zj0UdTXp74e8l2uG4fIPNdeDeuRqzflXso6D6018OuTLXDbEKM154N24Rqx/KOyA7CthMVstHPJ2BmA1/wVhOcuaglt/D1I2JmNDrpv3q65m4l4Ns5GGeRodoza+2k1xTmbibGRJCmSNfm83VvQxFd2Docc4PJlVpeP8AZMZyvRT8c5je6SWAiTEHuI1mqRPMe87aHQelNY2+WO87jp3ntU3gVjOR715GeEIW4KkduOUpumazl3AwheJgaep6fvFdr4VhBhcKqndEgnuwEufq5P6CsPynw2bthI6+IR6W9VB/8iv6GtJ8T+KfZsDdIOuQqv8AuIgfua8hXO5fLpHRme1A878y8Q+0Yu/dJnPcaP8AaPKv7AVXTTSmlCvXUUlSOWxU0M1JmiU06AcmjmkTQmigFTQmkzRTRQCpoqTNCadCAaImiNCmAKKhQpgCioUKBHs1XpjE4sKCZ2BOv+elctw3xSFlvDvKbi/nWM6+4nzD96f4xzqty0fCIbPAVwdBPzSOhg7GK16aDyySicuR0QeYOP8AiZ5/MZ1kHaFB/mfWuZ8YxZJaT1IHaP8AirPG8QI0HrOs69f89qy+JaW9P811r1evzxUFjx/1DGvLG6uuX7zW3BEH0OxqmStHwnDnSBJMZR1k7V5UManqXY6Iyado7X8PbqkvfcZfKttBvqPM+v1Wsf8AHbjSlUw6sCS0uBuABIn6xW65d4d4OHto2mVcz9y7eZ/+PpXB/iJxDxsY7epj2nT+KnL0GGEVKNqn2/I45pSk2zMihNEKKsyhU0U0VHQAqaE0mhNFAGaE0VCgATQoqFABzRUKKmIOioUVAg6FFR0wJt/EE/rT3COI+GxBMK4g+hHyn+R9arnNNmjG3BqS8GMtlzjH3jb/ADQVAdp7D22qMtwgRPp9N6UhqpSvYImWrZnaupfCjghe+LjhWCqSoP4TpDT/AGrmnDbxDDYiRo23/qvQHwydTZLBcpMZjMjbYHfr3NaYpUm6CT0XfGQwt3DMHI0dhoeleXeMXM159Z1ie8V6N+ImOVMLd8wBby6zMDeNK8zXGkk9yT+pqs07gkPGtBTR0mjrmNQ6FFQoGHQoqFAB0KKhQAKFChQIFCioUwBQoUKBAoUVHQID0mhQoMwU5boUKGBPwQ1+ortXwhYixdA2zA/UqJoUK5n+tFeDHfEDi958Nhs1wnOL5aQNSt0qNY7aVzWjoV0KTcVZdJBUBR0KYwUKFCgAUKFCgQVChQoEChQoUAChQoUDBQoUKACoUKFAj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14500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ata:image/jpeg;base64,/9j/4AAQSkZJRgABAQAAAQABAAD/2wCEAAkGBxQSEhUUEhQVFBUXFhQYFBcVFBcYFRQVFBQWFxUWFBUYHCgiGBolHBQVITEhJyksLi4uFx8zODMsNygtLisBCgoKDg0OGxAQGywlHyQsLCwsLCwsLCwsLCwsLCwsLCwsLCwsLCwsLCwsLCwtLCwsLCwsLCwsLCwsLCwsLCwsLP/AABEIARMAtwMBIgACEQEDEQH/xAAcAAAABwEBAAAAAAAAAAAAAAAAAQIDBAUGBwj/xAA7EAACAQIEBAQDBwMDBAMAAAABAhEAAwQSITEFBkFREyJhcQcygRQjQlKRobFiwfAzctEVFoLhQ5Lx/8QAGgEAAwEBAQEAAAAAAAAAAAAAAAECAwQFBv/EACsRAAICAgEDBAECBwAAAAAAAAABAhEDIRIEMUETIlFhcTJCBSOBkbHR8P/aAAwDAQACEQMRAD8A4pgsMbrhFiTMT7TGlanlzhlnEFsLcFu3cEKLoYklsx1HfSBGg6msfRg0ALv28rMszBInvBiaRRUdAAIoq1uDbhv/AE5xczjGeYoQG+YHygmMuUiZ/wCay1iyzsFRSzHZVBJPXQDegBujpxgVzKRB2II1Ee+1JtrJAkCSBJ2Enc0AJNW3Kt/D28VbbFrmsg+YRI9CVHzD0rr68M4dwrB+JcQXpARz5S10kTCZvfppFcs4ZyriMat+9hrf3SF28xA0EsEXuwEelAF/8TOYcDiUtJggSQ2Zm8Pw1VQpGUAgEkkztGlc/oVrsH8Osc9hMQLIa22U5fEVbhQn5oPyj/IoH2MkorQc1cIwtgWThcT4+dSziP8AT/LmIEAnXTetbyn8Pmv4LFNcW0rh3W05Ysymzq4EaZZET71f/D7h2EPBXuMqM2XEtfzAEjIpgH0+Qj0NAWcSoVqebORcTw63auX8hW5HyNOVonK3061l6RSBRgUVdS5R+FQxWHtXnusucZsoj5Tt0pNlI53wnh7Yi9bsp8ztlH8/2rX8S+GWJtrayQ7MYcdF7ftXROUvhjaweJXEm4z+HnKgxAJGUH6AmqTnr4nIpuWcIJYEqbh2BBgx3qLb2gvejF8z8sWcFhlz3M2JZx5QdAoBzafpWPp7G4x7rl7jFmO5NR6cU0tjsVQpM0KqhchINP4tDo2UKGEgKZH8mKYAo1WZ1j+9UZClfykQNY1jUR2NTcXaQpaC3czwAyFMoQknTPsen603wnAteuBUykiWIYwMqDM0z6A1oedOXQhbFYVbRwRZURrN7xArZRIcHzKSZ3FIDOcR4ddsMFuoUJAYT1U7EEaEVccj8YTC3y1wlVe21ssN1DRMxrBGhiq3EcYu3LK2bjZ0T/TzatbHUK2+X02qAKY6NHzti8K922uElkRIe405nuEy2p1KjYelZytZydyZex1q/dtZT4flW2RLXWIk5dRlgR5j+YVsfhBynhr1u+2KtC7dS74eRgGFvKNdNt519KQXRye5eZozszRtmYmB2E7bVquJ8+32t+DhlXDWcmQpb3MiH83rUz4u8sWcDikFjyrdQv4fS2Q0Qvod/wBaw0UDSTCrr3L/AMTRcsW8CyBHZRZ8dzFtVKxnZe42A2rIco8L4fdw99sXf8O8oY2gWyiAsgr+didIrJIO+lA6s0OP4rdwnj4LD4pnsZyCyNCuI8wHoTvB1iq/C8bv28PcwyXCtq6Qbij8UdJ3AMCR1gVFweCe6SttC5CliF3Cruf3FMRSspJFtxjmTE4q3btX7rXEtjyAxppGvcxVRSgKv+JcrXLGFtYl2WLpAVesETI7igdDHJ3L7Y/F2sMpjOSSeyqpZv2FeqcFhLWGQWyyqFVQASBAAgVyL4D8pMznHsSAhe3aH5iVhm9vNH61m/i9zM1/iN0WrjBLQFnysQGa2WznT+okfSs7begcbdF98SfiYwuXMNgyMgBVrg3zHfL7VyAmjNFVpUFBUVTMcbOW14IuBsg8bxCpBuTqbeXZNt9aiUxBUKOhTCh7iOD8JyodLg3D22zKQfXv6VGoUKZkSMOyqMxJzA/KJAZevnB0qThcGz2r1xWQLbylrZeGcMYzKv4svWq+p3DFtec3LhQhD4Y8MXA79FaflHrSHRBijo6AFBaRa8D5ixGDz/Z7ht5wAxAE6TBBOx1/jtSeDcexGEdrmHvPbZvnIPz9fODo25371XMpo0tkkACSSAANyTsBSsdIkcU4lexNw3b9xrtw7s5k+gHYegqJUnG4J7Nxrd1ClxTDKwhlMTBHsRW3+D/KtrH4p/HGa3aUMV6OWMKD6aGgbSSMABR12z4x8j4WxhRicNbWyyuqsEEK6tIGm0g1xZEJMASewoehxpol8G4tdwtzxbDZXysswDo3ofYH6URxFs2WDIzX2uZvFLaBY8wK9ST1qJFCKRXEvOU+ArjsbawyuUV/mZokBVloA9jFd35n5NsYfBP4VrxmVVRFuHNMkKApM5RrOnavPPCL923eR7GbxVYFMu816Hs8VvYbBHE8XcZmkWrIAG48oPdzr7VLmkvsmUXokf8AUsPwrhRtC6qPasgAA+Zrjr8wHcsTXmW9cLEsxlmJLE7kkySfrVlzHxq5i773rmmY6KDoqjRVHtULG4trrl2iYUQqhVAUAABRoNBSgmlsqqGLiR2OgOhB37x19Kk4Hh73nVEyZmBIzOqjygkyWIAOm1STg/Ew/iW1RRZgXZug3LjOR5lQ/hGggeu9QcPeyEnKrSrDzqGAzCJAPUdDVkjZtnUxoDBI1APuNKRFT8TxW49m3YJAt25KqqhczNu9yPnbpJ2FQTTATR0DQoESDwq+LYumzc8P8+Rsn/2iKixpvr2/91vOXviN4Fi5hbtjxLDAhBm8ySPlJ0zD96xePuW2abVs21I+UsWg+jETFUZIj0cUBRgUi0h2ymYhUUszeUCJJYnTKB1qzvcHazaL3Akyoy5x4iE9HtHzA/xUfhBJdVFxbMMXFxmIylR09e3rQ4tjDevF2dnGgDPq2VdBJ3OlSOm3RFey0AkQDtIifUdxTuDwjuV8PVy6qqrOeTsQBsJ60/iuL3nW0jXGKWJ8AGPuxIPl07gUlcVdZzdVn8Qks7IIPfN5f+BQWk6NLz3yHjMAEvYgm8Lgm5cXMwS5p5LjnrroTvFR/h7zg3DMQbgTxEcBbizBIBkFT3FNcV564hibIsXsS72wAIhQWgyM7ASx9zUWxyrimwrYwWW+zqYL6DY5SQNyAdJo/A0tVI1/xY53vYvJhzYbDIpDlXYF3LL5S2XQAAmB61zdRVjgcC1xXYeGQmVmDXFVyBMi2GOv0npTDIrM2XyLBKhjJ02WQNTUtlRilom8rWcO2JtrizFozmMwJjy5j0E1J5wwOGtYkrhWDW8qnytmVWMyqtJkRH61ShadS3qABJ7Dee0d6ly0Uo7s7z8FuTLCYVMZcUPduhsuYAi2oYgZfXTeonxuxdq9aCk+a0SVE7sRExXQeWMF9kwNiwx8yW1De5En9zXD/jA4XHBl3hWg6iQdJH0paoxj7pWc1ZSNCCD60UVYcSxZvP4jgZz8xGmYzppsIECB2qGVq7NaGwKI0uKNELEAAknYAST7AUxDUUKURG+lJpioVatyYoUS0KLDiWnL3DbT4u3axDqttiJYMIM7DNXQfjHbGHs2LFoWvDIH4R4mmxzdqxXJ/NX2Isj2bV+y/wA6ugLe6k/waTzJhhcHj4ZMR9lmFN2Mtsn8KZWOVfSqObzsqcJ4GRhd8UP+AplK+zqYP1BqKoo1QnYExvpT9i6NAyhhMnSG9g3SkapB/OsEmVgKIGUKe571IwXDjeRymUNbGZgzgF1/oB3I7CnOD4A4i6LKOtsXDANwwvoCR1q75h5QOCQJcdHvswyi2zar0KggT69R60hulojcr4R7pS1b+yqz3BcF2/Ga0bW6sW0ymZykGYpwcSvcNxOKSxdtXC6vae4iAoyvqTaGy7+1bb4e4rC8PDWby3DiMWgUeNaiwGg5UzfNqW3g1k+HcOt2cW9vE23CjMLgPkCBgc2onbodJjpU8hpp2ZY2NAZGs6TqI7j16V0BOeo4MMAE85DoWBB8jOWlhuDrQ5H5ItcQS8FuBXXOULtqACQhyIZ959Iqr4/bwoVbWGR8wUZ3fzfehgGFo7wY67aaVLbSL1J18FTb4gfszYYWkaXDh8s3VjcA9qRwm0rSHuC3aYoLuga4VzTNtY1I30qx4HxS9gfvE8Nkd/OmnigW9CpYDNaDBiJG81GtYuzay3cO963fV1KghMiDKc2VtSYOgkajeps0cfCKy5bAZgpzKCQGiMwB0MHauh8l8OfF3bWPxDWhbwxVMi2wrXfDBIBiATr8x9KzgwWJx2JthwfFvxlZkCBl6vCgAgAHWuocR4cLGGt4eyDltJvAgt+It3JJrNzrYcb0XeL55wpYZrnhqdMzfLmnYkaCuRfFO74mKW4pDIyDKVIIME9R71WcaXRiqlDoCOmggkg7yf4rPgQok6yQRsB29qtNS2jPg4MfwOHV7iozBAxgs2irpuaRi7Cq5RSGglcwPlczAYdhRhJCldZ0jqGHT9xSQCjajYwR10Oo9NqfbRXfYWJwrJcNth5gYIQg6xpBEg1c8B4yeHEXbfg3XuKQymc1mDABMaHfYmnOXeBXrsXp8Oymcq7OLYDKJbKx6ga6b1nhBPmkjXbc/rVJiavuHxLxC5e6rK1wl9VKzmMysjUa1Eqxx2NvX4NxnuC2oVSdci9BIFV8VQkFQoGhTAZFbnl3mewMG2DvgW1LAlgjN4i6SDl1U+tYhaftYhlVlB0bcQD/ADtVWY8bRvuZ+F/9O8PF8NunwLyhYPn1PQ5hqD+tYTEXHLZ2kFtZiJ/StVwfmO3cwT4XGXGVFIaz4afeZhsJ2iarOVsXbXFobqrdRmg+IAZB2OvXahhG1ZC4fiYDoQDmHbUEVpeFlsbbtJKi9YYZMxgsnWJOsdqn808MvNiwVS1hVgGz4mS2rD0KyG+sVsuXeHjwrd1sNhvEG7AZSSPxW7olTPYjrvSocpJoz/MOK8fF2cK90o4Ciy9uMoun8/UD2rYY7gCP4Vu/YYhSouXklrs6eY5un9Qmr/hOERoujD20unWbltQwI0+YE/tU7hvE7d5nEguhAuAeYK2oIPbak18kKXwZHD8qJhOJYe/ggURlurcL3M0kxHzT+npWB5k4HdtYm79tLOc/iZbJkMLrGWzZYQ6DSK7rav287Wyo2mO89R+tYzm7gf2ZkxWH8VnDnQ57sZlyhRr5Rvr3issq1aNcU97OT2bF26ht2VJRWnKMuc+IfKGI1f5dthE1Lx5fDI2FT/SvC3dJe0A7wN1YiQgMjptWhwTPYFy3h80lrTXLmXJctEsSgJJEuM3sSTUqzgb+MH2ckBLbhlJl9dbcC4d1JLkCuR5KX2dXn6K/kbFXrnEMOHYsbVt0QMPkt5Dp7ba+1dD4hj0YlMwB1EADTqRB66TUSzhrXDrYW2oLx99cYQzRPlB6AACud82NbzFQTmjQ9h2M9ZNNt9mOCT9wrmzAgzl69QDE9ZHTvNYC5GYC5myz5iPmy9YB61b4LmO9ZYjMW31kzvOh3mrW5gFxQY208xUMzqwfV2gAyQAdekkVpjUodxZGn2MwPlIUEJmJQHcDWJ9a2C8knD4UYrF5kIhxbAHltx5C/qWKiPWN6icKAwjEnK98ELZUP5EYHV7pjUb6SDNMce5mxWJU2r105A5Phj5JnQHqwHSSYq3K9maVaKDF4hrplzPYfhUDYKOgqMwqQ602wqkwGsxAiTB3HemyKnY3h1y0LbOuUXUD2zIOZDpOh09jrUR0gAyNZ0B1Edx0q0SMkUdGaFUIaAoUqlC2WkgaDeqISpFjy0E+0J4lxrQn51AJUxoYIOlTGxj4bFlrLpebMYeFdbk/0xoarbWNZLi3EIzLEGNJA7daJsSzMzE6sZaAP8FJsfG3ZocTcxvEr4Bt+JcQfIECgAdCpNX+D5qxFkrYvhbTWtMrJC+zAfppWV4Nxa7hbudXaSIJRxJB9SDr705irrOTdFxzmPmzmXJ7yBFQ5D4+PB3zljFri7K3UOWdwDpI3GtV3MfIzXbtq9hG8ByYxBRisrI8wHU76VyjlzmLEYSfBuEAkEqQGUnvlP8AatThviRjvFDF0ZZGa3kAUjrEag+s1lLqMbVSBYZp3E6Zw/luxhiDbLFoAZnYsWjqZq6XzDf61zO1jr+Lu3MRbuG6bQ8tlAyeVtFYq0hlB+YbmtBy5xLErFt7amFzuATmXPcORVEwNOh11FJdTG6rRDxSruI4xyKl5mdLhR2klTGUzrvG896b4BwRsKGuumW4qZFXPKsymTd+p0A6VrcLi0vg5N1MMDoQR3FUvGLjIYuAlJ0ZRMe4qJY8b98dlxnL9MjN8c4sbaDxRlUjM4YTEiSD7bb7k1zvmS5bu2/EtkhGAaI37H9h+tbfH4HEXUYSlzxHbICwARI8up2JiT71U8L5LumTeIFvcAa7DygjcT/as4J3s6JSSRy5EJ3B/wD3TT9a61yZyUTbd7gBu5IWwwEqhAIuOG21GkVe8E4Ng/EyGypNsZ8zaBDb82ZmOwmKi2OL43BvexTW7d43grXArhhZQaW2OU6Azt2rTJJWr7GSb8dzK8YwWARXL3Q2I1Zbdol7GmmS44E5jqZB0MViLiAevt09KtMVYu3TcuhCQCXusq+Vc7HU9hJquYidP3jfrUJ2tF0MMk9DMkkzpHTSNOvXrSQi5SxaHBGVcp17ktsIqRbuxIzFQRBidesH0kCooUFgCYUmCYMATvFaxJZGcySepkn1nc02ak4u0FdlVs6gkBgIDDvBqOwrVCG6FOW0BIBYKOpIJA07ATQqrERBS2UiR+sUpComZbt0pAq2Siz4retMLQsplAXzkiCz9ahpv6ULNotMDYEn0A705hys+YkD0E69BUspaJnD72RhKI4mYcaH0mpt0srmURM34VAKgHoKrUFTLIrCc2kWo7JmHWp+GGo0n6VFsCrjAqIk6f53rzc06NUXPDrwUNmScw0AYqAZkSB8wHaa0/DFewFZSsuDMMS3cfzVBhQpIgRt6/vWw4c4crmEKq9PSvKyZXdJ78fA2/kuOV7d0Em4d++/161oL+HDiCN6icGw7AFm0zbL2HSfWKs4r6D+GwksC5Xv5/7ycOaVz0Z7/ttFbOv6fh94p27Zhdv2nWrtqg4i8F0NdOTjAhNsxGB4YLV28bqlvFJIOUtpIJzDsIHToKosbxIi61pCGtllU3GQ5iCQGBBAgHaIiIFb97RMs5k6xl7ev0qj4rhEYZGTJP8ApuNgw80ZtxMfzXG8bb5WbKfg5pxrl+6lxrdkPcHh5myhhoolswMaag/UVncThrijLkyjRSV1Dka6sCQTttW+/wC4MSl1rLkWpGRSLfiHIJyherDeD0k0TcYZcCLD5D4RZ9P9QqxhLkb5ZYz1EetaQUfBfJmI4rhFRYtlsoCreBDZfGt/PlYgaarpvr1qle2ImdZjLrP+4aRHSJmrjiWIOac0hvMwDSskQQR0MDtUrl/ieGsXRc8OWW6roboDgKJlGI01kebLoRNaRdh2RncJfFtwzW0uASClwHKemsEEGo15pMgAbwBOmu0mupczcjJff7RbxILXQ1y8WVRaDnX7vYgQSNtYnrXN8VdQKbaopysYuwRcI6qwBKkTtWtUJNMgu0gCBpOvUz370KF5m0BnQACfy6kR6amhVgQxTi0gU4hq2JEvFYw3GDEKIAEKIEL3HWlYm6LjFsqqdNEEDQbxUUCnkrOTKSHbVS7BqLbFS7YiueZaLLDmKucBruKo8KZq7wrgCTXm50VZdYe74ctqY7Akn0UDUn0rRcic34e67JdV7RBj7wDKYP8ASTl16Gub3OPlrqqlvMqEOwdf9XLqFA7Hvv2ocycUsXbVtrZZLokGSM4AAlXI1cAzlY6xoTTwdEtSmvd4MMuR9kemLN0MAVIIOoIMgj0I3pxmivJvAOeMbgbk2b7Zettzntt7qdvcQa7Nyv8AFrD4kBcUBhbkTmLTZb/z/AfRv1r1pSeOBzUdBxmLAUme9Zm5zAtw5IBfWCTAkanNPoDUvFYtWKqzZVYHUa6EeU+u371lvs6srqlsO/zZ/wASqu8DpNfMz67LlzO3rtXzX1uvpnRCMUtir3MFwZssqI+YDNlM/iHUVHw/M6ElbslSNSokAkwYA1AJOnvULEh0Vg1typDzlOhy6TmEgqpj61mfEQOpuAsumYKYJWOldfT5sqSUn/cvimbjE2lyJcuFEFu4pttcORxIMAkGCDoRruNRWKxCXhjGvW/CcsX8ouowKMpUgiT+E/rUy1zNbKPZv2WxFsBVw6F8jIA0gM6CW6RvtVHiuI4ckThSgCsvkvNmUwcpEjcMQdZ0ke3pc06oSi0N8SwL2HsC9hoUEnJ/8l1Efzq3XSCNQKpcbgs19ktCQznw41GVzKifQEAn0q2+3K16wfCa8QT4im69x7wbddRKkDNqO89Ksf8Avvw8Th71qxAwwdEDXJd7LKALd1oIJBHzROwrWND2Mcx80C5hlsXLVy1irRW3dK3JtXVRYLMv4bk9P36DOobV25la2bK3Gi2Q5KqZVVDlhqo80ka+b0qzxuMwt9LuJvZ/tb4nObazkuWnfMyyR5SBpOvSqnjGOw9zSzhvAgvH3rPKsVygyNxB165q15WTVdhvi2BuJda2XFwWzkU5tMo/LPTX/ihTvE+Ni9YsWzZVbllMhvBiXuJMqGUiARtOtCqYKzOzSlNEKVFaMEOoaeWmENPLWcikSLfepKGoiCKkW2rCaKRYYa5XRORuVftNvx2IdAxXIDrIjQj67dq5vZIAr0FyHw1sHgbOaQzBrjJ1LXIKqe0LvWMIRcuT7IU3qkc3594YmFcXfmJMPAgIdDlY/h+n9q5rx7ioxF1rmRbZJEKuwAAAHrtvXePiFyxcxQzYe4q3gwF5Lhm06uFAUA6EiAIjWe9cH4hwVhcZQU0Zl0eFLKYOUt6jvWuFY3Ny8mMsT7orba+YZtusb1e8IsAo90K1xLRXxVDBWFtpggnQ/KRFUa2GVspBHcEdqu8Nw7EnCPdRfuPEXPG75FbUfmUeYEf1V0TSZnR0TlgtYsvoy2y4ezadszWrZUeUn3nTtUnE4+flJ17VEfF6D2H8VGN8DXeDXybi55Hka22dKVE5eJXcptWyYc7D5jm0Kz+U9qgYLhpfFrh38rFspB7gTFR8Rieq6ayI6exquu4h1cPmIcEMGnWehmu/Cu1+P8D/AATuc+FDC4hramRCsCdxm9vUGqrh+LtWzc8a14ua2yp5oyOdn9YpGOxb3WL3GLsdyxkmq+4a7Y/qtBWqYhsQyjKGIEhtNPNESCNRpUe4wyxrMz6etPC8QGAy+YQZUE99CR5T6iohbpXREBDGmmpyaGLKT5AwWBoxBMxrqNxNaoRHahSQaFXQhhaWtIBpQrRiHFpxTTa0tazYx6281JQ1ESpFoEkAAkkgADck6AD1rKSKNx8LeXvtuMXMJtWYuXexg+RPqR+gNehMS4VSTtG1Z/4dcsjAYNEYDxXh75/rI+WeyjT6GpHMmPCqSTAAPXsJP8UZpeji+2Yr+ZOjA898yNazeG0N5isx5SBGZR1IPmEzrXGSPNALdfm3k6n9av8Am3ifi3G066Qdp3O+s1A4Zg5kkaATHqNhXPgXp47fk7ZRtqKIouNkC9NfoJ2HbWa6Li8Ky8MsB7jMAwtsoVAFGXxChYb6+GD1MR3rPcG4SCzNd0Fpc7+hnyL7k6/SkX8YWYknTZV/Cq9lH7k7k1GTK3qITjFLfcnNidqb8fQ1AOI1ovGrkWIwHnu1FuPSXuVGe5W8IAKuNTDmgz0hjW6QDbmo7U7cNMMa2ihCGFNu1LJpu4a2QhM0KbBJoVdCGxSgaTRiqEhwGlrTSmnFqWUPCun/AAS5U+0Yg4u6PurB+7nZ70fuFGvuR2rBct8HuY3EW8PaHmc7xoijVnb0A/sOteqOBcJt4TD28PZEJbUD1Y9Wb+omSfeiEbdsicqVEvE3cqk1yv4g8aCqwB1IMa7aiDtr7Vt+aOJeGhrgnM/FPFuGGME6ievv1MivOzS9bNXhHR08OMeTKZ0Ny4Y6nuD26jetdy/gVWWIlUExp5rn4F/XX6CqPhWG/FG23qT29a6JwbDJh0Ny78mHXxbv9d0iUT1j+1Z9Rk/ajpiuK5Mz3OFwYe2mFEZyfGxJHV21RD7D+KyYuUniPEWv3Xuv8zsWPp2H0ED6VH8SrjjpHLKXJ2SfEoF6ihqPPVcCR9npl2pstSC1WoiFZqJmpsmks9WogC41MMaN2pqa1ihBk0hxNGaSatCCoUU0dUAwKVSRR1ZKFilr6U0DXWfgjyR490Y3EL9zab7lWGl26PxQd1X+falVjbpG++EXJf2DDeLeEYm+AXB3tJutseusn19q22NvhFJPapDHrWF5644EQgEdesem/vp9aw6rL6cKXd9icUHORief+Ys5ZQZ1gRsZOpYk6/SueWAblwn1np/YAU5xjGm7caCIBIJnVp3jadvr61N4Jh9JrkjH08f2d690qXY0fLmBGYuwlLQzn+p9ra+uuv0pXxF4ibVm1hJ87E3cR/uPyr9Nv/GtPwDhuVUDbKPHuztP/wASn9J+hrkfM3E/tGKu3ZkFiF/2roP4n61hgj6mS/gM0tUQ89AtTOahNd/E5R7NRhqYDUqaOIC2aiY0gmklqdCAblIZqBNIJq0gCJpM0ZoqoQJpJNAmkmqQANCiNCmIboUVW/K3L13H4lMPZGrHzMfltoPmdvQfuYFWQXHw35LfieJC6rh0g37g6Doin8zfsJNeo8HhUsolq0oREUKqqICqBoBVdyxy/Z4fh0w9gaDVmPzXHIGZ3jqYHsIFWOIuhFM0pSUVbJ3JkDjfERaQ94rh3O3Gi7zIK7RvJ36j30126Vsuc+NdJ7QTruew20G/rXIuK3XNw9Cc3zQAwLEQJAAGleVBvNk5vt4O+MfTh9kS3LMNdTuAIHpoN63nK3DvEe2h23f0RdW/iPrWQ4LhMzDr30/ya7B8PeEyHunYkW1/2prc/U5V+ho6qX7UXD2w5MRz7jvsnDrjDy3L+g7jOMoA9l/vXBxXR/jhxfxMTbsKdLalmH9TaD9gf1rmoatulx8cd/JzzlbHM1EGpM0JrpogVNKDU2DRzRQC81FNImhNFACaKaKaImmIMmimiJoqqgAaTNAmiNMQDRUKKmBL4Nwq7iry2bCF7jbAdB1Zj0UdTXp74e8l2uG4fIPNdeDeuRqzflXso6D6018OuTLXDbEKM154N24Rqx/KOyA7CthMVstHPJ2BmA1/wVhOcuaglt/D1I2JmNDrpv3q65m4l4Ns5GGeRodoza+2k1xTmbibGRJCmSNfm83VvQxFd2Docc4PJlVpeP8AZMZyvRT8c5je6SWAiTEHuI1mqRPMe87aHQelNY2+WO87jp3ntU3gVjOR715GeEIW4KkduOUpumazl3AwheJgaep6fvFdr4VhBhcKqndEgnuwEufq5P6CsPynw2bthI6+IR6W9VB/8iv6GtJ8T+KfZsDdIOuQqv8AuIgfua8hXO5fLpHRme1A878y8Q+0Yu/dJnPcaP8AaPKv7AVXTTSmlCvXUUlSOWxU0M1JmiU06AcmjmkTQmigFTQmkzRTRQCpoqTNCadCAaImiNCmAKKhQpgCioUKBHs1XpjE4sKCZ2BOv+elctw3xSFlvDvKbi/nWM6+4nzD96f4xzqty0fCIbPAVwdBPzSOhg7GK16aDyySicuR0QeYOP8AiZ5/MZ1kHaFB/mfWuZ8YxZJaT1IHaP8AirPG8QI0HrOs69f89qy+JaW9P811r1evzxUFjx/1DGvLG6uuX7zW3BEH0OxqmStHwnDnSBJMZR1k7V5UManqXY6Iyado7X8PbqkvfcZfKttBvqPM+v1Wsf8AHbjSlUw6sCS0uBuABIn6xW65d4d4OHto2mVcz9y7eZ/+PpXB/iJxDxsY7epj2nT+KnL0GGEVKNqn2/I45pSk2zMihNEKKsyhU0U0VHQAqaE0mhNFAGaE0VCgATQoqFABzRUKKmIOioUVAg6FFR0wJt/EE/rT3COI+GxBMK4g+hHyn+R9arnNNmjG3BqS8GMtlzjH3jb/ADQVAdp7D22qMtwgRPp9N6UhqpSvYImWrZnaupfCjghe+LjhWCqSoP4TpDT/AGrmnDbxDDYiRo23/qvQHwydTZLBcpMZjMjbYHfr3NaYpUm6CT0XfGQwt3DMHI0dhoeleXeMXM159Z1ie8V6N+ImOVMLd8wBby6zMDeNK8zXGkk9yT+pqs07gkPGtBTR0mjrmNQ6FFQoGHQoqFAB0KKhQAKFChQIFCioUwBQoUKBAoUVHQID0mhQoMwU5boUKGBPwQ1+ortXwhYixdA2zA/UqJoUK5n+tFeDHfEDi958Nhs1wnOL5aQNSt0qNY7aVzWjoV0KTcVZdJBUBR0KYwUKFCgAUKFCgQVChQoEChQoUAChQoUDBQoUKACoUKFAj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6375" y="-1562100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152419"/>
            <a:ext cx="249029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data:image/png;base64,iVBORw0KGgoAAAANSUhEUgAAATIAAAClCAMAAADoDIG4AAABZVBMVEX/////uAD/twD/tgD/tAD/tQD/swD/rwD/sgD/sQD/rAD/qgD/rgD/qAD/pgD/pwD/ogH/ngH/mwEAAAD/mAH/lAD09PS2trba2tqWlpaBgYGNjY2wsLDg4ODt7e3o6Oi9vb3Q0NCfn591dXWEhISnp6dra2t5eXlmZmb/9NqRkZH/573S0tLIyMj/8dKampoAAApXV1j/+ec7PD3/15z/6cf/89f/57b/tyr/wDX/3rP/xoJOUVT/6Lz/rzv/3ZEtMDX/0oz/xkocHiL/zF7/4Kb/xXP/0Hj/umQACxj/xGT/ujT/y4P/pSzX0cL/14j/tUX/0ZX/4541Njn/xVb/13/IwK3/3Krq17YUFRf/s0bHwbX/5sv/y3v/s1X/0WIwO0b/6Kr/yJMfKDPo2b8hIyUAEiO0p5hjbXX/u3Lv17lOTUr/pDLzzaL/v1nEvKw9SVLn3MX/981va2H/zFIABBv/1HDhR2AYAAAeYklEQVR4nO19CUPaWte1yjyFQGRGRQIhAQkmIRAiIoOAggyKAha1txVuB1qrz9fX3/8lOAEmDIq1vXW1IpATk6ycYe+19zmZm3vDG97whje84dWxYn7tM/jDEKSgruu1T+JPgjmEHsM1+8prn8efg2UnGi8HUMLueu0z+VNgthFQWZ8owzV07bXP5Q/BKop8PTWApVzw2Pna5/IHwOX2OkNUq2oAQTDRiv/tlC0vLT+8Dzrd3qDLYh0oYfYSx5lkJ95mAA5Vd9zyq8/x90LQjsLeVYvFtTS3bPGgtUwHJShfaLWviI04r7frzcYFoOegaUOOv3rQtPqO0U4XoWpJxOaIdzwcN55PP+KE48FkXYKJplbP6AC9jof+wtH1vuIZvzpsyU/55qWjXg8RyaS9WWD02sJhmkXhh4pk6bqLOo1Oc48A5H/FM3512M8/AMxpoVg83PpRznN8qLkfXQr1PXRwfohWD4DedSyP+JNPxIrFuWb+A9wxqz1D6ziWOCI0DKO55USTh9GluyIrKJHV9DOmqTgIj2vWl2f2HHdg2H43spiXVq1Ot3XkLq8CjrFPh2rFDbTa2zcKdTNjv6OMs2Dh7F2R24LN8wxx3Dl2zeIUzNagzWueW7bF4Vb8Mgl7XXwNdnlgAu5AyEwOMUuY/R3b0SAdN5ykQt272+0kiGB6aHtxs+lGoO4TjmgdGmtdfh+CZuIOc6hG4IlUqgXVug5L0I8kL93JH/V1uzsUfO5VzhTOePxArXwMlaS56zAvB13WObMDCsQUw9vVC0feY94OGd86V4Kumwq75rIGHYhvwKazorWkHb1C4n57PACCBmOu1XJ0qBoEfTrIpUrV8i6VhH8fK3A56IXPmxKl/DGUUhr1WLpQDbEjMMQqHpdQVOJ275LV7fO5R9ho5rUlq4+i4NAKP+52YF8H7aDuvgKuZOsgl9M1ECrjTYCcnQwC4N6PH95WqwxwjgZYLZfL66h7xQvblkSP8suwAneoZGtbKRWAPO2g7Cjk/UHsnhOWa4Eyqug6R4WjmznuusWOsORDCMSR9FsuKc/qsgdq7f5fOdXeRfus5FUiXq+CgCHgb1V4xniAGs1FtXpx81EPMO1/UU8N6vgcry4GuDoeZ3teLhOCNFb2If9Y38e2/re19VOojDR2gFvWa74PGOUQa5s+KOOnkr4ms287hj2E72gzynlcrVq/hxqC110FQM8UdIDuDno9T9bdez1An9dstB869gx3hL8aFqr+fl7KX76k97/3c89I+uhoKyaXyblmKxVgjCsrV8U2vbSyWROz0cw+gs63y2GNDiiUiXXiiudBoy9n0AeSlxwoAQUADUeORgy6QyfEgpX/OZKwz7MqfKxfA3ey9VO2IAaeNono1htI5PNS6ZadELiMlbW1VQsCX/MuFmfT6bQVugH0jDpdxYLGXXfF7BnY1q5q1COhzwZTOh0QdmXi675X7NKC8GVWPoaTCSDdgpHHlDntcSJO1eBDtfYGvEvRe6/WamRXEOq66ZdsScfWdVGjHQluFwW3s1qjzH74VHst73bJ6fBB5Z+S+TsszItBdMvNBmmU8g03TKsNgWxut9MdLD42+Tg7+cgDdSFe2bWg5wc6AbNQDGpNg7K/RtM0W532LoRYrmWiPE0OydGjWmb21c6x9Py8MragUHE2HP9/4EWdL7thiPB77Z1mUSVQQOib3ovi2gnZf7ETZXV7PB6Cgrx04INyBoxxlNmHIgFLbsIRVXFXKFcKmXw8VNLrshsh4tD5poDJNwqK997Mr+XMbE9CEOSx0AljgkxLxjMynrKtc9g1fAjPkaC112/WbceasDsQjY0p93jHI3fnl3ZnS6iHZtlCz7A+w2fA2PxCrN3x9BtmVtiOZ4XskiG7TsocXCuFrcKRkDf+/ZVi3YqDchT4iAdvKhoCFekMKJunM0h//7/ks2+pJJNAKpuo2PBeWwj6Cw0NN/W5qQfukIjMYACQNZODHlOIcv8cZ9A9B7IKivxCyjxQtBfwuAFw8b/5516AJPaJ4v2fZYvb6+SHgTWE+jCDyisOycElbLOs/SrXyQO1dX1g8Nhz6wNXyfgggdnfzSQpNLQ856WCL0kY33lefV6nUMT9AlL6Yyzbk3S/K6cPpMU9pskgXaFs1hWzi/h/7WadIJxz/iT+opWM5+yg2fJRXY/F8vIN1Er4r/vdOU2BfkoH3AfZfLmGoIjft3sVm4/R5z63A/owCwt5JGey+djPrL3WpXwv7glYul7JgPemiFwrn0dZ7ApGPyPnu/Vt2YLkp5OgYN/RLMy9MaQtSOavW58/rfvNg8H+mcMDBQYdOvVh5FQx3oYaZV7Frre2t5pXP6X8WPAz61//XHluY5+wS0hfRyDE4fT6UPuLRQeW7FBWqxqAQs5Gi6pncSbnHaNKlqdsQSI9av24/jWULUiU2fLny2QtjmReTBFyUPHoo7iHIoVvqab1WoYhl+DMraGZTkuf2T9ODmXsqFFvZY8+UaHlFwkZW1EkKhNwdBlMzHuewlumD2+Zkj3JpH8iuDoeS8vkWSJu84TWlmfOmxW1vxfylpVb9LM5UwQqjPRZneKTOwbuqJJoPBmn7Ajsn3GntgR/3hIMfEjo/HB7nRaKAolHGYXq2U38SZAzbP2DMxOPU8hs69mK7/JAqJ+R5bFDheqZKB6ow2Q023gVyvghSHHd3vrgg2Y7Dqz4zg8EBzOyqplcSxbVmBXq4ukpHnt+v/hEqFTaim/GGoeb8gq7lNdYQTuek0loU5FC2Qq/CoptDzFTwdZq/7+osPcni5EzqGYctAymfm4LfwYUaU98RpStrK1Z12y+jve9iCsjiYwJi00IdRGfDfdPu2Ga8OVsJr4shRCCQJHkv84tMYlhgdSPjr1OimLk9SjTbjeuIMcsGDP7qWTI5oj/+BATUxgkaVo3E8Y0CbE/pBkTD5/BsVPOc2g2yfUrKPHh58/3BzGpWAxXGiOLfIYs96/3oul7ufl59LX64V/fNh2Q3xSgjM8vyDX6kgg0s7lBg2DKkMfjnIlZZkVRzk+WSMQIkyxs0SlANIVkCuhpMtIj5p7lHj3ABQNckNiFTn1HbzWs1ut6RdS3L4O7DLz03Ri1+C4aHZtEZmX6W+KtUdEL6TbJFkDdLACEI5rh9B09uBcgMTxL7pFVEODujE6nB/ZOSOwUBMRTfaaHrtiiZhXdNPtrzRECipQhNSC4ZwDA+4SupwPcCw/9DfAUi+wBxiq7BxhwOoCDwEUht9+gjQEWb+hA/fOOqdffvwVSBDIrk2wVjR+J61fzFbIAgg2cjJCNQgHQjzi/fogU1OsiTP8WvaaBV3sxU/4FLCToU4ZkG2Ga5T5U9zAssZd7RgUHEgXwlnKg2srYZtGPrbptNjdVj4nKMTIGy1VzJ7iCc9IqWbwAApMANCQ0fPj4cWmQzYEDH/fA/hggUKRPmF6BXpoieIE38NRkxxSCLhIgL27fV1u1GQyWK174eHedgsrilElksehmI9bz1aWqPD329DmeDDoMi0RIDjnDcHmQPWUevgNzWGG4HuoHPwEFMjEhQY/ukCGwB6bCN9+ChRDx/M5/2dOFygG61b4elfcgVcqVtzKXgrwAe7ka4N2vYQDAXoDG8ZzhBgE2d8YXNdxtNxguaHLnoXyiQVfG9PG6U3bRIHSs4UMbqwnDQEHDBa7XVE9uNx9MmnQQtDlsLpFtbsof2JZJmIUxmSJ3uqA8jY07dyPNJkqle4oMOfYkZwRyJFutJvS5/X1s/4xlS/xmo+GGwkB+nAmrwDGskbuoGvuPU+27D7fHwmksgIWB+2KGBl3k7L3NvUWj0QB8tR/bJwozrSHQOUTYXEL9nhdJZpXjMpYGoCCHKbq9rQYDcLHxjnvTCBiHC3AWBFvao9kAzoZzCdZM7m/sgMbFCJswGgw5uqEa6+eoGKbA7c41UOMt0TssuW/Y/zZYp2hFNc3kIydnt18b2KJaoVAXSCyC5y7qHcckEc2VoB368f0rsU7cpkKu3MTzzK6Q2xsiklcL00lXssgQY4mNfdBofHcWDuMBugEaT8ICPUyiBPYa8k1bLiXCLEvj2EaOjuRMdEUzkQCh0KoVhyRO0l+4xmcwnqSiNJ6lQUMfjDSfQqpV5mlT7+PiYuOal0WVxWLxMLBZ7kwyc9uNoJAzZwT3274OnxNndaIEP8ts2duFdpPr/2wyqqkYU8a4hjlwlvt0CqMjNJ061YOGSAmg9Y8pExog9Dp+DCjhJzgz+U1TMTKmENnj6qbxS1YtZdT0F2PfySzSRf5vKbVRdmMnscNiJyepXv6jkg+SLdQnocxKdH1OPlXMAIZbu7DFi2TWfUnE6fbEk+1mu91gVFMKdFqy/xy5U+dMhMS7BG8P6MHoXIQ+7TMYxgIo4mlGPpUazd20Eld9SmyF61BU2Y+mfso+Vm56GdlhJRCIbhfTadmDjJ1uTZKnbaGch+9u+5qL+i5KxH+0j+rr6G4c2ZTKGfn0Yr4W21kcYCzbZw9wHbx6KksdDGSnjShL06zJEKYDAYb/FAs0uJ79DosbUeVtKT7U3COvD9G4fawha3bsXj30j8X6Z6IZYxSHXl+7cTS+yxXBJm24r2hGA13sNxCmdAj1F3ex4CmCkjHyDCS3ZfKbT/PY4mIfZfi8+J7S7ONE+mGs2Lr2fJ/RmChgaT7bIr0tV0+RRj8IrTbc+PZwkmzu6RqXpoAx02euyWI0nZ2/3w//YjIt3sJkwsRT4STz9Y7o1LM7xhxdgu23hqsB9kKh5Yee58Q9tNrsiemOshKmUI+XrkWgCeSfkv7D7fOg6kmuyZMdk6lHm+nLyabonI2F+SiBjrP9Q8efs7q+vhbM4lEypX/6Jd5p94cnptvGsGikD55cXxUabMR0lUmxkE7T7AbNfiudNehDUcFvXnL0mXCP6cqc6L+bQ71tKpego4Vnq8XaTZZvBL2mcIY/PVqkDWdnkJfHtbjtSnobp6P52IhKK7mGxy3bseSjyheD3bGOd3cL+LgZZ+P7IDX+xfjlpMRT1shqnx5RTEVnk8q4IFnoTXscXWejlG90LQtRlkOhAQxIRZjpxjUBqOlANPvdWDr7dlKYzhYesIvJ2PMb5uRoZ0ZHltaQeEMwhqY7pdVitsCICaJDvEezSmkFw6N0VDKVIdoP+XZjBtMWJ8Z8PTna+Ld0WkWhjl6tpatisqo+kZhUccUlUpkyJuE6pCkt0X6jdH5T8otSGRf4dNM65RrFmNWTcW8LjWXqC0xMFQZSJBnQ6McL1QAQzvL5xs/Nq1M28G358/7ExJiPhuLIqIn6ZlvNFlUKjuwMJqZwgux+aQOj2ew42fXdKbkwk8k0coa8/jWcyZqXNXikjbEMxw80ww6koveFOntn3oJAIFLtpydBGw3GxM7JaC0CzGGbhzNqUJz3U1E+vWlPDOUBSoxaqINvl0gtOjz4K5T85FqlSpHd53WrFEmThzLyRsa6QQm7Ee8wwyjKDNi8fGY5+wsKfPvlcxpVRwjlH2PG2jqf3g8N/ipmLitT9t5gRjBh2I8yapUiHKgaEnvArdjB8nEF7tfeKLF6B5sVXz3OfpLp6dSf6aGMlZPjlgULopdbisHd5Arsy8khr4fIpZEdjCTJa/7uais4SQci+7cqOnYzBZPEEsKkGQyGd7OZBnwP2SH9dMtuIqhiVxA8TsH2ZsrzQ7dOmw0vNg56bUBZIPnB9EaM48cIbSVAsjnACO7fUAYYEmRDiDRjmL7IZWc7X2thm366/zCRj8GUIWScHGv2U82hiJGiQpYM77AbK0quGNoqV8ny2QjXuRXu1oMBT7GEYQigkQ3ks+TBbOdrLaRp5ZO91Ekc2SMS8rnGMMaNl8TB4NitOKJBwym5LTqlQ87VtRgNPphk4P6ecYgy4xmpkMikM56uJbmmAc1sknAFIfFCE6yiafbFo3KJlE8/Vsk4h0apJtmCAeN8GzHGlAdkZYsM9/lLWgwcrmWJF3IJoyR2KKwgjRb2tIr58Vyrt22od3wehtlBNaWSSjg7R5IxxfY2jgcAsJFViQuWEry6GWb6cuD02Fl/JbtRiWexko3AwaXyrfBwFm4vMUzHbF2otYJuH39XFe3WB2Zc+q4m75go2cdJ1WNZOpXSqKucD8TmCmpFdHNenLEYfcpnrfUdSUdv3CuvRqNh5+zdxseTEclBz4Iyejq47qVGv72dSh3Qln+aWp1WQKtSVA4ODj60oPOrwphcR822jRi/oJk5ZIdaZFjD6/taztznoC2SWfE+aCFGD+f7qvNz9H0YwmTEotFo5aWmA0rSmPqeFu7W6Q/DUbftHPk3GafKH5rOpmJgDrJOp9Gd2v49Pz8/huGMp8mMlP80h6EJKFtFiVBWOuguKRT0lko0qzNGP+pLVKoUexeGoLEDtZIzWmbo8/VDmm/cppTqAB0DMFvOf5MUisB2vxtOJqnaP2F1T4jX9UooUh8Kusol7PF4/K6gJ47mRyY66vIOdHzD9Gbq7x+to6NkApFtYc4WYpGCVmB0zrI9qTpxki1i9IhcqudiIXIrR+mrm4EfVy342Gd3r61YuU7b5fDZbF1iK8+WD1IMoAMusu3Lc/ePH3dr7q04Ms20dkSaI1BxwGMpc6HHwcPHPogyhm0Lt02OstNDAXNSGymZTKYN7FChjkbnX4wy+RZ7c8V6Tfs8CVE11NGX0WTmBrOODaEo6p9WBWy7kzXCTiRr9wsIuYhOq91MiaY5Ag3CPi5Byomct94/PjGZJByVizXMdJTeFHA0KuzZzkmAUany5s3NF1MZ5HTp1uHXBTqUI+RdHbIJrDDFfe2BodYBGof9rpWg0/VQcbxEhkp6cqK6SxTyjGFsxddpbwuMjXI6K25VLchk0YD8Uc2URzEyq5JL5duVefzFnGclrbu7vJQPFlJoVoJrXGULEh2043+83WqxOSBRjQ/Ed8ctlxQk/O+lAsOSFEsrRxmikiwtUAOYWO+XVLmAH06VhjYFFPjFXYJae1d0WVC+PsEDTbYPDigqor1wlCVtYyjzJq8Ea5MsS+PzolNHOMgPso8F0jupWsZE8i+lN6jyeCPBpzbR4c/EyOzf5SURQt2dskgWKgi2qHEuuYVqpQWJkUnyeEC8bcoKkRH5EdKj7MtNoVRIszQdCRxu+TtPTDEPIp/DYhKftzsuq8ASF6GMn1AZEV28RzJi2421qZw2E21ycFajuqhI1ztPnvTn6FhKfZJL31vQ2R2Tt77sX2+Ktj1ZXjzTJpAX6gHvIaML6nur+CU0Go6xzHiNRgxWH9oYFl5uvWN6d8xUQieFZEcEf1IinrXkEB8tUsjCkdtp0pr86dMTV8Qhb2YGF2ucDg7oanGAM87PA/mXRRpCxlC2Xh6x2JhkAWcEm58qOi5tSRa7maqrbUQ3X4Azbfp5T21yEfZw6T7pbdG4CJY22t/PSiX2n9FDytzcGuHbEpcsFuQBXGjlGPkRPZowPj3rZmZ5ijOISWbmnKkb8Njkr1Ew2zuX7Vu+FvfPSh+b5c/rlL195YHG2RjL9po/O2LBx4W8kLeoEvOlHiA5onVarbpAyuZlWzTz7CS1YVmLvfQ8a7GsJS8Bb/A6wrvvrNtfT2YyqM1HrXeOxy8j4vJ07FFG3D1RVD48irUqs9mxcqt0k8+8AnpmijQfYUarVNNCw9DE8yjj1xAr738zLrJEDVqHULdz1bwS9HqdE8zAWXJQ9m1x56ZIHj5adEeBj1WoZVvsaX4/EIj0wkvSrfBMZzFrmOa/xLg81nFwoVDc2fx6RVF2l3e6Ru49LsdEKVMdHCiGGZOmsXGUSbbpcKBSiaVvPHtJPjCTSdP3otbhD2oCgX4cZyG4m1mHiOmHEWfNfSjq3KhOMckwn8rDwDhRX1qhI/N8F3k78s6L56g9BUDjn5nMxrU63SGfZXrul+xJViZqqqtTm4ohzlSBrZFmLM9RGh8wgqVHAc24lKopwLRr48a1l4WTQFvDT0TqQ5gcmjSkioy2/HucyQctFwU+cfbeSPTmjeubuzNbV+BpMNuIS6EHTd1aQAV6iDIlQ+an1Fxl+QY4xVQl8TlMTCqlBwv2J/Q/s4WLqgsmffagIIdXblPJOJ9gOspUHGUjk9AmAQgChqvPcTZfzoyfW/TCCBKOilhIVBPNa4Y6OkWBnnLZWGWWvJiQMvFizF7qEEcggvL9Bo+EMztqV2J2k65BhpmhgN1pVDuNWM9ZJbTAwgSCMBQYkZLglcPjhbqeENJ9uQVfJ4czWS+KJ6rT0cEJIYoinZWMJ6qPMiaSEE/ZGwAdWk2JpKptQvYu6l2eW1r9JSt/j4GL+HEhSlmBZAbGAz6dABc3fgXlemwiygyJMkQkiTJoMDyijd/mXfsNHgB3CyuKVAQie70IKXARCKsHRtC9YmNzugkPqgL7sIaD0ThMx+2GargOwU5bN6TOXQ3rzIbEFYS+6iO5hmD2ZD4VwOEZy0DuAtADIJOK9mdgaEgcT4k+pEYQSgbbuFWMjaWzE/xRWlUPe87zDmKZW4HjZcs6yvJZkffqsiHXGp9Z+GuxZt/9tDU8qKnLbW4AY+lw3wCq1uiKOKOYbhUDRXijZOxpoF8+4tHDQE6IMbAN2W18v25Dax0fES8njLeyqdEAlrzrvt/ncZY3WIUzvtbFQFsAjCcY26A3df2ZMtUonqLlU4Y3FFl+xYaE8R22uaXUKslHKaI8L98v70yHYMgWdFOhi6tGgqPLaNir/6CJ5O/UKm+w6kGS/fFQrsvZwSqpRmFQdTmdK2SZ6eMfRwwTxTGyoNXy4+2iAGWLLNofL/JC3lat9qn8ZfFdGU7Wkt2ZLIc4Y5hDtfpDPNQQjrCBgpqfCjdAmZqJFKdnjJ9trWCKRRW3q4LB+tYQeEAj7uujzHoMdVCY2m2etqC43+uYzdp+s8YaEg8/LDVA50/1gtMzw4Fn5vaqcSHKEpbagGa45LWsWb3JkDeDWpbnfkvC+IQZaM340E7CBWFTDSCLz+JME91/TNni4o5PIBNupQtRr/u0z9Fw1bx7fRfTmAsLKam6C1zxHMo0N4l7gzB9W9yDEYHQ94rF8soPlR2JYNebeEgQ3vjYEEz1A/bCVXHZY3xkKH9i6qPKuPNlZydX+lhnv8bh38EPmg7BuDtxvzjDGdkQnpoKZKNkBXh6oIP+YjKVTIZFnjjj2Vf7Z9j+uY5A3cGHaP8h8EKt7xumRX7VDdMiHRBZvQi4YHPY5tSLGnADr0pVrTKsv773vf29/nVvZ+fbVzdFoChKrBOOOPIECf7VsRrvUqHvpdx+7tsXLKwRV7TA6h49ZfBDfXjYaDZbrTZBdRAqc56hYPhzmYrbnUtWa9AbXF7+81olB7Pb56Ooso+Ay/xcwRGiFsjg060DoWYddmI3E4/vdm02BHbbvA6udmUI7+/ct0+E5SUvQhF2NPkpnMqLSX08ZRuVqcKS+goaR5GQ12LxuszmFZ4n89LSqvM3UApnAO46zBYfhPh85T1RzsBcaqpVx4B2xv/LHqP4Oli1+RB0N3QqqgXmhpdgHkmYTtOq/V7CzUtgZWnNkWzqxNTTXHjyEBtw0WyGRi/S8V+BBe1cVUUoa+SmCLGVoU53Nk+y+O3hRs6/ikQudtjJKQPbGc8kGUj/CTi7/lNBydmwM37d6wfKCl7iN/asZ4sVD9QqCTFmbIiPDI9RcCN/DWVzqwiREkr1XtxvTLJo920rvoJ8f0dP1oP/2F19rDqbWHyKSgY4x85w+S/B6oPcDXCQNKOJDS8Kh9WEAILOv8PCuMOqr5axhAdUVANJT8xXD+WZPTHlz8CSG0nac/1rJLMbwjNZxGAs7/qen9f6R8HqoQKmvkWSp6xjBuNOCyJGTZv8D8JLtXL7O3fysylimK6WGYwJGp3NI8b+GFjhmvvccsOZ6RsbEApCjsCicdH0PYP+XdXMAsd96853HGffMHJDMG4rDkOjddWIotB/QxubGEurQV/HtmcyfdwwTsnY4v5lMk5REPQXWbO3CNoz/pTpY870OAg5EiZ812/z2B3j14T578Fq73g2sUTfUvl3GCapF6Iy3RQofbV3vXPmv6sju4fVU6u16uESCL4rmQyljfr3ja/1r9/3v5wZH4gzmd6F6183El/YH19TG1/2WxnC8/c1yXss2Yha8rJer/+ot+t1JEnFqU4yHkct9cZ++MtZyWQy7Ox//RRPJpG6L95JEnEinoGdf2S0bWZYtYQQKpmkklSnhvrtiMPrdsAIkYkTBOGvN75yTCUpOOQnKNTu9SMc/H9jHzaENYvF4nL6nZZV8/IK10WZl60ur8fuQ9BMnMqg9pDFOmcOWoLL3JaVleW/tBMTwBATZo6eVRts9wb/7lY4Nd6q1Bve8IY3vOENb3jDG97whjf8rfj/KHyU7CNgjeQAAAAASUVORK5CYII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477963"/>
            <a:ext cx="5715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99" y="3162962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 descr="data:image/jpeg;base64,/9j/4AAQSkZJRgABAQAAAQABAAD/2wCEAAkGBxQHBhUUExESEhQTFxcWFRQVFRUVFBcVFBQXFhQWFhQYICggGh0lHRUUITEhJSksLi4uFx81ODMsNygtLisBCgoKDQ0OGxAQGiskICUvLTAyLjcsLyw0NDQsLCwsLCwsKzQ0LCwwNDIuLCw0NDEsLCwsLC00LDQsLDQvLCwsLP/AABEIAKMBNQMBEQACEQEDEQH/xAAbAAEAAwEBAQEAAAAAAAAAAAAABAUGAwIBB//EADgQAAICAQIDBQUHBAEFAAAAAAABAhEDBAUhMUEGElFhcRQiMpHBE0JSgaGx0TOS4fCCFSNDYnL/xAAbAQEAAgMBAQAAAAAAAAAAAAAABAUBAwYCB//EADcRAQACAQIEAgcGBQUBAAAAAAABAgMEEQUSITFBURMycZGhsdEiYYHB4fAUFSNCUgYzQ5Lxcv/aAAwDAQACEQMRAD8A/cQAAAAAAAAAAAAAAAAAAAibpq/YtG5cL5R9WRdbqY0+C2Ty7e3wbcGL0uSKs9t+75MWrXfm5Rk6afS+q8DmdBxXPGeIy23radp+7fxha6jR45xzyRtMNYdgpQAAAAAAAAAAAAAAAAAAAAAAAAAAAAAAAAAAHnJNY8bb4JK3+RiZisbz2ZiJmdoZjJ2hyPK2lFR6Jpvh5uzk8nH8/PM0rHL4b7/Vb14dj5ftTO5LtDla5QX5P+TFv9QaiY6VrHv+rMcOxecoOfX5M+TvObtcq4JeiRX5uI6rJbnm87x226R7vqk002KscsVbLS5PttNGXik/mjvKW5qxbzc9aNpmETe9d7FpOHxS4Ly8WQeJ6ydNgm1fWnpH1/BI0uH0uTae3iyOTI8srk234t2cRky3yTzXtMz987r6tK1jasbPJrem223UrVaOLTt0k11T62fQ9LqKZ8UZKz3j4+TmsuOcd5rKUSGsAAAAAAAAAAPEcsZZGlJNrmrVr8jzF6zaaxMbx4MzWYjfbo9npgAAAAAAAAAAAAAAAAAAAByAyu+7l7Tm7kX7kedfef8AByXGOIzlv6HHP2Y7/fP0j5rnRabkjntHX5KkolgAALPT75k0+CMUoVFVxTv9y5xccz46VpFY6REePgg20GO1ptMz1Rdfrpa7KnKuCpJckQtbrsurtE32jbtEN+DT0wxMV8UYht4BM23Xvb8jaipWq4uupYcP4hOjm0xXffbx27b/AFRtRpozbbztsuts3z2rUKE4qLfJrlfgy/0HGI1GT0d67TPbr8FdqNF6KvNWd10XaAAeMs1ixuT5JNv8jEztG7MRvOzNR7Q5FnbqLjfCPJpeqOUjj+WMkzyxNfCO07e39Fv/AC6nLEb9Vpp99xZY8W4Pwa/Zot8PGdJkjrblnyn69kK+hzVnpG6Dp+0L9r99LuN8KXFLo/MgYeO755jJEckz0nxjymfz8km/D/6e9fWaGMlONp2nyZ0cTExvCrnog73keLbJOLp8OK58WiHxG9qaW9qztO3dv0tYtlrExuzeHdcuHA4qTd9Xxa9Gcph4tqsWOaRbffxnrMez9ey4vo8VrRbZEjNwnabT8U2n8yvrkvW3PW0xPnv196RNazG0x0dXrcj/APLk/ul/JvnW6qf+S3/aWv8Ah8X+Me6HyOsyRf8AUn/cxGt1MTvGS3/aWZwYp/tj3Qt9H2hePBU4uUlyapX6l3puPRXHtmrM28426+3yQMvDt7b0naFptW5LcMb4d2S5q74dGW/D9fXV0m0RtMd4339iFqNPOG23eE8no4AAAAAAAAAAAAACm3zdXpX3IfFzb8F0rzKXi3E50+2PH60+PlH1TtHpYy/at2Z7Jq55V72Sbvo5OvkcvfWai/S2S0/jPy7LauDFXtWPc4kZtDIAAAAAAAATdlwvNuUK6PvP0RacGwzk1VZjtXeZ+UfND114rhmPPo2Z2yiV+87h7Bp+HxS4R+rK/iWt/hcPNHrT0j6/gk6XB6a+3h4stk1uTI3eSbvn7zr5cjj7a/VWneclvfMfCOi6jT4Yjblj3OBEbgyAE/bt1noeHxR/C+no+hZ6HiuXSxy+tXy8vZP5Imo0lMvXtL5uW5z174+7Fcor92+pjXcTy6r7Pavl9WdPpaYevefNBK1KAAAAB20eqlo9QpR5rmujXVMk6TVX02SMlPxjzjyas2GuWvLLZ6PUx1enUo8n80+qZ3eDPTPjjJTtLnsmO2O01s7m54AAAAAAAAAAAAAwmry/b6qUn1b/AMHz7W5Zy6i9585+HSPg6PBTkx1r9zkRm4AAAAAAAAAALHaNxjt6k3FylKqquS6FxwziOLSY7RaszMz4beXb5oOq0t81omJ6QkQ7RTWe3GPd/CufzN9P9QZfSb2rHL5ePv8A0hrtw6nL0nqj75rVrdSnG+6o+nF8X9CPxjWY9Tkr6Od4iPjP/kNuiwWxVnmjrMq4qE0AAAAAAAAAAAAC12DXrSZ2pOoy+Ski74LrqYLWx5J2ieseW/6/kga7T2yRFqx1hp8eaOVe7KL9GmdbS9bxvWYlTWrNe8bOh6YAAAAAAAAAADzk+B+jAwJ83v60+2XUR2DyyAAAAAAAAAAAAAAAAAAAAAAAAAAAAAFwYjpO8Exumabc8umfCba8JcV+pPwcU1eGel948p6/r8UbJpMN+8bezo0u17ktfhb+GS5r9mjrdBrq6vHzRG0x3hT6jTzhttPZPJyOAAAAAAAqO0eqnptPHuPu9502ufLgip4zqM2HBFsc7bztM+9M0OOl8m1vJn/+o5e5X2kqfn9Tmf5lrNtvST8Pn3Wv8Lh335YRSCkAAAAAAAAAAAAAAAAAAAAAAAAAAAAAAAAA0vZ7QOGmcpcO/VLyV0/1O04Po7afDNr+tbrt5R4QotbmjLfaO0LwtkMAia3csehaU5cX0St+pE1Otwabb0ltt/Du3YtPky+rDrpdTHVYu9B2v94NG7Dmx5qRfHO8PF8dqW5bRtLsbXgAhbluUNBDjxk+UVz/AD8EQ9ZrsWlrvfv4R4z+/Nvwae+adq9vNldfuU9fL3mqXKK5L+TkNZxDNqul+keUfvr++i6waXHh7d/NEIKQAAAAAAAAAAAAAAAAAAAAAAAAAAAAAAAACTtunep1sYpXxTfhSfGyw4Xp7ZdTXaOlZ3n8EbV5Ipinfx6Nydy58A4a3VLR6Zzl06eL6I06jPTBjnJftH72e8eOclorHiw+o1D1Odyk7b/2jgtRnvnyTkv3n97Ojx4646xWrrotfPQyfcdXzTVo3aXXZ9Lv6Oek+E9njNp8eX1nTLu+bK+ORr0qP7G3JxXWX/v29m0fq8V0eCv9rrHfs0cVd5P/ANmve+ZurxrVxTl3j27dfp8HidBhmd+vsV2TI8k2222+bfMq8l75LTa87zKXWsVjasbQ82eHosBYCwFgLAWAsBYCwFgLAWAsBYCwFgLAWAsBYCwFgLAWAsBYCwFgLA0fZKHu5H1tL92dV/p+sehvP3/KI+qn4lP26x9zQl+rQDI9pNd7Rq+4n7sP1l1+XL5nJ8b1fpMnoa9q9/b+n1XPD8HLTnnvPyVBRrEAAAAAAAAAAAAAAAAAAAAAAAAAAAAAAAAAAAAAAAGl7I/0cnqv2Or4B/sW/wDr8oU3Ev8Acj2fnLQF6rkfcM/suinP8KdevQ1Z8vosVsnlEy946c94r5ywDlbPn0zMzvPd08REdILMBYCwFgLAWAsBYCwFgLAWAsBYCwFgLAWAsBYCwFgLAWAsBYCwFgLAWAsBYCwFgTds2ye4z4cIrnJ8vReLLPQcMvqvtT0r5+fs+qHqdXXD0jrP77tjoNFHQ4O7H1bfNvxZ1+DBjw0imONoUmTJbJbmtPVJNrwou1erWPRrH1m7/wCK/wA0U/GtRFMHo/G3yjv9E/h+KbZObwhk7ORXZYCwFgLAWAsBYCwFgLAWAsBYCwFgLAWAsBYCwFgLA+WBaQ2HNPTxkkn3uNXTSfK7LqOBZ5pFotG894nw/Hqr/wCY44tMTE7eadpOy7kryT7vlHj+rJuDgOOI3zWmZ8o6R9fk0ZOJWn1I29r3qey3u/8AbycfCS+qPebgWG0f07TE++Pr8XmnEskT9qIn4KbPtmXTyp45eqXeXzRT5eE6uk7RXf74n/yU+mtwWjvt7XmG35Z8sWT+1nivC9ZP/HPvj6szrMEf3fNL0ew5dRk96P2cerf0RM0/BM1rf1fsx7d5+jRl4hjiPsdZXz7O4fZ+7Tv8du78fAvf5ZpOTk5I9vj7+6u/i83Nzc309zKa3Sy0WocJc1yfRro0clrNJfTZOS3bwnzj9913gz1zU5o/FwsiNxYHxvgJ7Mv0HbsaxaGCjy7q/VXZ9DxVrWkVr2iOjlrzM2mZ7pJ7eQDA71qXqtzm+ifdXpHh/JxPE805dTafLpH4fru6HR44phj7+vvQbICUWAsBYCwFgLAWAsBYCwFgLAWAsBYCwFgLAWAsBYCwOumxPPqIxX3ml82b9Nh9LmrTzn/34NWa/Jjm3lD9Giu7GvA75zL6AAAAAACr7Qbf7dom0vfhxj5+KIWv0kanDNfHvHt/VI02f0WSJ8PFhziNpjpLoizDINhvNgn9ptGO/Cvk6O60Fptpscz5Q5vUxtmtEeawJbQAYftHt70Wtcl8ORtryfNo5Pi+j9Fk9LXtafdP69/eu9Bn56ck94+SqsqFgWAsBYCwFgLAWAsBYCwFgLAWAsBYCwFgLAWAsBYCwL7sjpPtdW8j5QVL/wCn/j9y/wCB6fe1s0+HSPz/AH7VXxLLtEY49rXnSKgAAAAAAAAz+u7MrUatyjPuKTtqr49aKnUcIw5svpN5jfvEJ2LX3x05dt/JJw9nMGOPGLk/Ft/QkU4bpKRtFIn29fm1W1ee0780/J8n2bwSfKS9JMxbhmjt/ZHxgjWZ4/uWuHEsGJRiqSVJE6tYrERHaEeZmZ3l7MsAFX2k03tO0y8Y+8vy5/pZD4hh9Lp718dt49sdUjS5OTLWf31YOziXRlgLAWAsBYCwFgLAWAsBYCwFgLAWAsBYH09Wpeu02iY3+5iLVntL5Z5ZLA6YMMtRlUYpyk+SRtwYMma/Jjjef33eMmWuOvNaWk0nZS4XkyU/CP8ALOhw8DxRH9W0zP3dI+qpycSvM/YjaGh0WkjotOoQVJfNvxZcYsVMVIpSNohX3va9ua09Xc2PIAAAAAAAAAAAAAAB8lHvxafJ8AMBvG0y2zLx4wbfdl9H5nIcQ4fbTzzx6sz0+77pX+l1cZo5Z9aFdZWphYCwFgLAWAsBYCwFgLAWAsBYCwFgXnZnaVrsvfmvcjyX4pfwi84RoYvPpskdI7fX8Pn7Fbr9TNf6dZ6+LV6vb8erxKM4JpculejR0OTFTLXlvETCope1J3rOyq1vZfHny3CTxqvhStX4kDUcJ0+a3N1r7No/JKxa7Ljjbv7Wcns+WOu+zUG3+Kvdrxso7cK1HpvRxHT/AC8Nv34LONdi9HzzPXy8Wx2fao7Zh4cZv4pePkvI6bS6XHpqctPxnzU2fPbNbmssSS0gAAAAAAAAAAAAAAAAAAo+2EHLaOCupJvyXHiVvFqTbSztG/b5pmgtEZo3+9h7OQ3h0BZkLAWAsBYCwFgLAWAsD6uLMxWZmIjvLEzERvK9j2VzSx33oJ+Fv+C7jgWTbreN/Z+v5Kz+aV39Wfe4Zezmox/cUvSS+ppvwXUx2ms/j+jbXiWGe+8Iz2jOn/Rn8jR/K9X/AIfGPq2fx2n/AMvhP0WO2dmcmfInlX2ceq+8/LyJul4NaZ5s/SPL6z9EbPxGu22Lv5tjgwx0+JRikorgkjo61isbR2VEzMzvLoZYAAAAAAAAAAAAAAAAAAAAAAAHxrvLjxAiT2rDkfHDj/tR4tjpbvET+D1F7R2mVVu3ZiGbG3iXckvu/dfl5Ffq+F4csb0iK2+7t+MfuUvBrsmOftTvDG5IPFkakmmnTT6M5XJjtjtNLRtML2l63rFq9peTw9AAAAAAAAFz2Y2327W95/Bjab830X1LfhOk9Lk9LbtX5/p9Ffr9RyU5I7z8m8OpUYAAAAAAAAAAAAAAAAAAAAAAAAAAAAAAAAMv2v2r7RLNCNtcJpdV0dFPxbRzlrGSkb2j4x+n1WOg1MUnktPSfmyJzM1mJ2ldRMT1gMMgAAAAAANr2LyxltriviUm5Lrx5P8A3wOq4Pek6fljvEzv+M9FFxGtozbz2ns0JaoAAAAAAAAAAAAAAAAAAAAAAAAAAAAAAAAAAFPvuxx3LDcUo5Fydc/JkPWaOmpptPSY7T+/BI02pthtvHbxhi9TtebSzqWKfqk2vyaOaycO1WOdppv7Ov6/Bd01mC8ett7ejzDb8s+WLI/+LPMcP1U9qT8mZ1eCP7ofcu25sULliyJePdZm3D9VWN5pPwn5MV1mCZ2i0IlkNKBETM7QxM7RvKZg2zNqFccU2vGqX6k2nDtVfrFJ/HaPn1RrazBXvb83v/o2fv19jO35cPmev5Xq99uT4x9Xn+O0+2/N8JbbY9ojteDxnJLvS+i8jpdJpMempy17+M+al1Govmtvbt4QsyU0AAAAAAAAAAAAAAAAAAAAAAAAAAAAAAAAAAAAAABWZtlwZc1vFG3z5r9EaL6XBeea1ImfZDbGfLWNotO3tSNNtuLTO4YoJ+NcfmbKY6U9WIj2Rs8Wva3rTMpZ7eQAAAAAAAAAAAAAAAAAAAAAAAAAAAAAAA/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7067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Obdĺžnik 10"/>
          <p:cNvSpPr/>
          <p:nvPr/>
        </p:nvSpPr>
        <p:spPr bwMode="auto">
          <a:xfrm>
            <a:off x="6105399" y="2152420"/>
            <a:ext cx="2914650" cy="10562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800" b="1" dirty="0" smtClean="0">
                <a:latin typeface="Century Gothic" panose="020B0502020202020204" pitchFamily="34" charset="0"/>
              </a:rPr>
              <a:t>Nové riešenie pre balíky</a:t>
            </a:r>
            <a:endParaRPr kumimoji="0" lang="sk-SK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8">
      <a:dk1>
        <a:srgbClr val="003973"/>
      </a:dk1>
      <a:lt1>
        <a:srgbClr val="FFFFFF"/>
      </a:lt1>
      <a:dk2>
        <a:srgbClr val="FABB00"/>
      </a:dk2>
      <a:lt2>
        <a:srgbClr val="DDDDDD"/>
      </a:lt2>
      <a:accent1>
        <a:srgbClr val="003973"/>
      </a:accent1>
      <a:accent2>
        <a:srgbClr val="FABB00"/>
      </a:accent2>
      <a:accent3>
        <a:srgbClr val="FFFFFF"/>
      </a:accent3>
      <a:accent4>
        <a:srgbClr val="002F61"/>
      </a:accent4>
      <a:accent5>
        <a:srgbClr val="AAAEBC"/>
      </a:accent5>
      <a:accent6>
        <a:srgbClr val="E3A900"/>
      </a:accent6>
      <a:hlink>
        <a:srgbClr val="FABB00"/>
      </a:hlink>
      <a:folHlink>
        <a:srgbClr val="003973"/>
      </a:folHlink>
    </a:clrScheme>
    <a:fontScheme name="Výchozí návr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973"/>
        </a:dk1>
        <a:lt1>
          <a:srgbClr val="FFFFFF"/>
        </a:lt1>
        <a:dk2>
          <a:srgbClr val="FABB00"/>
        </a:dk2>
        <a:lt2>
          <a:srgbClr val="DDDDDD"/>
        </a:lt2>
        <a:accent1>
          <a:srgbClr val="003973"/>
        </a:accent1>
        <a:accent2>
          <a:srgbClr val="FABB00"/>
        </a:accent2>
        <a:accent3>
          <a:srgbClr val="FFFFFF"/>
        </a:accent3>
        <a:accent4>
          <a:srgbClr val="002F61"/>
        </a:accent4>
        <a:accent5>
          <a:srgbClr val="AAAEBC"/>
        </a:accent5>
        <a:accent6>
          <a:srgbClr val="E3A900"/>
        </a:accent6>
        <a:hlink>
          <a:srgbClr val="FABB00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8">
      <a:dk1>
        <a:srgbClr val="003973"/>
      </a:dk1>
      <a:lt1>
        <a:srgbClr val="FFFFFF"/>
      </a:lt1>
      <a:dk2>
        <a:srgbClr val="FABB00"/>
      </a:dk2>
      <a:lt2>
        <a:srgbClr val="DDDDDD"/>
      </a:lt2>
      <a:accent1>
        <a:srgbClr val="003973"/>
      </a:accent1>
      <a:accent2>
        <a:srgbClr val="FABB00"/>
      </a:accent2>
      <a:accent3>
        <a:srgbClr val="FFFFFF"/>
      </a:accent3>
      <a:accent4>
        <a:srgbClr val="002F61"/>
      </a:accent4>
      <a:accent5>
        <a:srgbClr val="AAAEBC"/>
      </a:accent5>
      <a:accent6>
        <a:srgbClr val="E3A900"/>
      </a:accent6>
      <a:hlink>
        <a:srgbClr val="FABB00"/>
      </a:hlink>
      <a:folHlink>
        <a:srgbClr val="003973"/>
      </a:folHlink>
    </a:clrScheme>
    <a:fontScheme name="Výchozí návr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sk-S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973"/>
        </a:dk1>
        <a:lt1>
          <a:srgbClr val="FFFFFF"/>
        </a:lt1>
        <a:dk2>
          <a:srgbClr val="FABB00"/>
        </a:dk2>
        <a:lt2>
          <a:srgbClr val="DDDDDD"/>
        </a:lt2>
        <a:accent1>
          <a:srgbClr val="003973"/>
        </a:accent1>
        <a:accent2>
          <a:srgbClr val="FABB00"/>
        </a:accent2>
        <a:accent3>
          <a:srgbClr val="FFFFFF"/>
        </a:accent3>
        <a:accent4>
          <a:srgbClr val="002F61"/>
        </a:accent4>
        <a:accent5>
          <a:srgbClr val="AAAEBC"/>
        </a:accent5>
        <a:accent6>
          <a:srgbClr val="E3A900"/>
        </a:accent6>
        <a:hlink>
          <a:srgbClr val="FABB00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49771</TotalTime>
  <Words>760</Words>
  <Application>Microsoft Office PowerPoint</Application>
  <PresentationFormat>Prezentácia na obrazovke (16:9)</PresentationFormat>
  <Paragraphs>95</Paragraphs>
  <Slides>18</Slides>
  <Notes>18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18</vt:i4>
      </vt:variant>
    </vt:vector>
  </HeadingPairs>
  <TitlesOfParts>
    <vt:vector size="20" baseType="lpstr">
      <vt:lpstr>Výchozí návrh</vt:lpstr>
      <vt:lpstr>1_Výchozí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Všade</vt:lpstr>
      <vt:lpstr>Všade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G1.1 Prezentácia – powerpoint, základný typ</dc:title>
  <dc:creator>Roman Slivka</dc:creator>
  <cp:lastModifiedBy>Sršňová Alexandra</cp:lastModifiedBy>
  <cp:revision>1168</cp:revision>
  <cp:lastPrinted>2014-11-27T07:54:25Z</cp:lastPrinted>
  <dcterms:created xsi:type="dcterms:W3CDTF">2007-11-02T07:17:47Z</dcterms:created>
  <dcterms:modified xsi:type="dcterms:W3CDTF">2014-11-27T09:40:43Z</dcterms:modified>
</cp:coreProperties>
</file>