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4" r:id="rId2"/>
    <p:sldId id="394" r:id="rId3"/>
    <p:sldId id="389" r:id="rId4"/>
    <p:sldId id="366" r:id="rId5"/>
    <p:sldId id="375" r:id="rId6"/>
    <p:sldId id="401" r:id="rId7"/>
    <p:sldId id="408" r:id="rId8"/>
    <p:sldId id="402" r:id="rId9"/>
    <p:sldId id="403" r:id="rId10"/>
    <p:sldId id="370" r:id="rId11"/>
    <p:sldId id="400" r:id="rId12"/>
    <p:sldId id="386" r:id="rId13"/>
    <p:sldId id="388" r:id="rId14"/>
    <p:sldId id="404" r:id="rId15"/>
    <p:sldId id="405" r:id="rId16"/>
    <p:sldId id="406" r:id="rId17"/>
    <p:sldId id="393" r:id="rId18"/>
    <p:sldId id="398" r:id="rId19"/>
    <p:sldId id="390" r:id="rId20"/>
    <p:sldId id="395" r:id="rId21"/>
    <p:sldId id="407" r:id="rId22"/>
    <p:sldId id="396" r:id="rId23"/>
    <p:sldId id="397" r:id="rId24"/>
    <p:sldId id="399" r:id="rId25"/>
  </p:sldIdLst>
  <p:sldSz cx="9144000" cy="6858000" type="screen4x3"/>
  <p:notesSz cx="6669088" cy="992663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as Renco" initials="TR" lastIdx="1" clrIdx="0"/>
  <p:cmAuthor id="1" name="Ing. Martina Behuliaková, ÚGKK SR" initials="M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BE0E3"/>
    <a:srgbClr val="7CFA72"/>
    <a:srgbClr val="FFC000"/>
    <a:srgbClr val="92D05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32" autoAdjust="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73B27F6-C8C8-4F1E-BFF2-3BF8F9CCFD56}" type="datetimeFigureOut">
              <a:rPr lang="sk-SK"/>
              <a:pPr>
                <a:defRPr/>
              </a:pPr>
              <a:t>8.6.2011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80757D9-269F-4601-8179-D9BAE879291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97961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BEFA8-54EB-47AC-B5C7-B2D33BA6095F}" type="datetimeFigureOut">
              <a:rPr lang="sk-SK" smtClean="0"/>
              <a:pPr/>
              <a:t>8.6.2011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349D6-1575-4D31-84F2-C6687323220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56717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Kombinacia</a:t>
            </a:r>
            <a:r>
              <a:rPr lang="sk-SK" dirty="0" smtClean="0"/>
              <a:t> ZBGIS a KN: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zdrojova</a:t>
            </a:r>
            <a:r>
              <a:rPr lang="sk-SK" baseline="0" dirty="0" smtClean="0"/>
              <a:t> mapa KN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 smtClean="0"/>
              <a:t>Kombinacia</a:t>
            </a:r>
            <a:r>
              <a:rPr lang="sk-SK" dirty="0" smtClean="0"/>
              <a:t> ZBGIS a KN: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zdrojova</a:t>
            </a:r>
            <a:r>
              <a:rPr lang="sk-SK" baseline="0" dirty="0" smtClean="0"/>
              <a:t> mapa ZBGIS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Trebuchet MS" pitchFamily="34" charset="0"/>
              <a:buNone/>
            </a:pPr>
            <a:endParaRPr lang="sk-S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1E47E-5085-41E4-81B6-A24B17AE90F7}" type="slidenum">
              <a:rPr lang="sk-SK" smtClean="0"/>
              <a:pPr/>
              <a:t>5</a:t>
            </a:fld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sk-SK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SPI</a:t>
            </a:r>
          </a:p>
          <a:p>
            <a:pPr lvl="1">
              <a:defRPr/>
            </a:pPr>
            <a:r>
              <a:rPr lang="sk-SK" dirty="0" smtClean="0"/>
              <a:t>poskytnutie údajov z SPI (nehnuteľnosti, vlastníci...)</a:t>
            </a:r>
          </a:p>
          <a:p>
            <a:pPr lvl="1">
              <a:defRPr/>
            </a:pPr>
            <a:r>
              <a:rPr lang="sk-SK" dirty="0" smtClean="0"/>
              <a:t>poskytovanie súpisov informácií z SPI (súpis správcov, stavieb, parciel...)</a:t>
            </a:r>
          </a:p>
          <a:p>
            <a:r>
              <a:rPr lang="sk-SK" dirty="0" smtClean="0"/>
              <a:t>SGI</a:t>
            </a:r>
          </a:p>
          <a:p>
            <a:pPr lvl="1">
              <a:defRPr/>
            </a:pPr>
            <a:r>
              <a:rPr lang="sk-SK" dirty="0" smtClean="0"/>
              <a:t>metaúdaje o mapových podkladoch (SGI)</a:t>
            </a:r>
          </a:p>
          <a:p>
            <a:pPr lvl="1">
              <a:defRPr/>
            </a:pPr>
            <a:r>
              <a:rPr lang="sk-SK" dirty="0" smtClean="0"/>
              <a:t>mapové webové služby, prehliadanie údajov SGI</a:t>
            </a:r>
          </a:p>
          <a:p>
            <a:pPr lvl="1">
              <a:defRPr/>
            </a:pPr>
            <a:r>
              <a:rPr lang="sk-SK" dirty="0" smtClean="0"/>
              <a:t>poskytnutie kópie máp, údajov o BPEJ</a:t>
            </a:r>
          </a:p>
          <a:p>
            <a:pPr lvl="1">
              <a:defRPr/>
            </a:pPr>
            <a:r>
              <a:rPr lang="sk-SK" dirty="0" smtClean="0"/>
              <a:t>poskytnutie údajov pre geodetické činnosti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Vyhladavanie</a:t>
            </a:r>
            <a:r>
              <a:rPr lang="sk-SK" dirty="0" smtClean="0"/>
              <a:t> objektov v SPI je </a:t>
            </a:r>
            <a:r>
              <a:rPr lang="sk-SK" dirty="0" err="1" smtClean="0"/>
              <a:t>mozne</a:t>
            </a:r>
            <a:r>
              <a:rPr lang="sk-SK" dirty="0" smtClean="0"/>
              <a:t> </a:t>
            </a:r>
            <a:r>
              <a:rPr lang="sk-SK" dirty="0" err="1" smtClean="0"/>
              <a:t>podla</a:t>
            </a:r>
            <a:r>
              <a:rPr lang="sk-SK" dirty="0" smtClean="0"/>
              <a:t> </a:t>
            </a:r>
            <a:r>
              <a:rPr lang="sk-SK" dirty="0" err="1" smtClean="0"/>
              <a:t>roznych</a:t>
            </a:r>
            <a:r>
              <a:rPr lang="sk-SK" dirty="0" smtClean="0"/>
              <a:t> </a:t>
            </a:r>
            <a:r>
              <a:rPr lang="sk-SK" dirty="0" err="1" smtClean="0"/>
              <a:t>kriterii</a:t>
            </a:r>
            <a:r>
              <a:rPr lang="sk-SK" dirty="0" smtClean="0"/>
              <a:t>... Data </a:t>
            </a:r>
            <a:r>
              <a:rPr lang="sk-SK" dirty="0" err="1" smtClean="0"/>
              <a:t>su</a:t>
            </a:r>
            <a:r>
              <a:rPr lang="sk-SK" dirty="0" smtClean="0"/>
              <a:t> </a:t>
            </a:r>
            <a:r>
              <a:rPr lang="sk-SK" dirty="0" err="1" smtClean="0"/>
              <a:t>chranene</a:t>
            </a:r>
            <a:r>
              <a:rPr lang="sk-SK" dirty="0" smtClean="0"/>
              <a:t> proti </a:t>
            </a:r>
            <a:r>
              <a:rPr lang="sk-SK" dirty="0" err="1" smtClean="0"/>
              <a:t>automatickemu</a:t>
            </a:r>
            <a:r>
              <a:rPr lang="sk-SK" dirty="0" smtClean="0"/>
              <a:t> </a:t>
            </a:r>
            <a:r>
              <a:rPr lang="sk-SK" dirty="0" err="1" smtClean="0"/>
              <a:t>stahovaniu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eDesk</a:t>
            </a:r>
            <a:r>
              <a:rPr lang="sk-SK" dirty="0" smtClean="0"/>
              <a:t> – </a:t>
            </a:r>
            <a:r>
              <a:rPr lang="sk-SK" dirty="0" err="1" smtClean="0"/>
              <a:t>komunikacia</a:t>
            </a:r>
            <a:r>
              <a:rPr lang="sk-SK" dirty="0" smtClean="0"/>
              <a:t> Rezortu</a:t>
            </a:r>
            <a:r>
              <a:rPr lang="sk-SK" baseline="0" dirty="0" smtClean="0"/>
              <a:t> s </a:t>
            </a:r>
            <a:r>
              <a:rPr lang="sk-SK" baseline="0" dirty="0" err="1" smtClean="0"/>
              <a:t>pouzivatelom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zasielaju</a:t>
            </a:r>
            <a:r>
              <a:rPr lang="sk-SK" baseline="0" dirty="0" smtClean="0"/>
              <a:t> sa </a:t>
            </a:r>
            <a:r>
              <a:rPr lang="sk-SK" baseline="0" dirty="0" err="1" smtClean="0"/>
              <a:t>vsetky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spravy</a:t>
            </a:r>
            <a:r>
              <a:rPr lang="sk-SK" baseline="0" dirty="0" smtClean="0"/>
              <a:t> o konaniach, </a:t>
            </a:r>
            <a:r>
              <a:rPr lang="sk-SK" baseline="0" dirty="0" err="1" smtClean="0"/>
              <a:t>ziadostiach</a:t>
            </a:r>
            <a:r>
              <a:rPr lang="sk-SK" baseline="0" dirty="0" smtClean="0"/>
              <a:t> a podobne.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349D6-1575-4D31-84F2-C66873232208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CAB45FD8-B1FA-48CD-A721-BEF4FBA275A1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71986FD5-9CA7-4A86-AE86-A0E6928EA004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765175"/>
            <a:ext cx="2074863" cy="496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765175"/>
            <a:ext cx="6075362" cy="49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D96B1D65-21E6-42A3-865C-B80DA43E9309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CC1B-6142-467E-B96F-59F6B2FAD99F}" type="datetimeFigureOut">
              <a:rPr lang="sk-SK"/>
              <a:pPr>
                <a:defRPr/>
              </a:pPr>
              <a:t>8.6.2011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D6CF-3F09-4370-95E8-1BDACBF1D8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6793"/>
            <a:ext cx="8229600" cy="417725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DF05033C-59BA-4FD0-B13C-D38AE5F82F30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288" y="909191"/>
            <a:ext cx="8229600" cy="43157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8FCDF7A7-4200-477B-AF73-8F36AC795F66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166BAEA6-094A-4340-BA9C-AAD1DC96C8A9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C8DF1DB8-C871-40A2-8CA7-F9347FF3913C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43157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12C586C1-983E-4BE6-BD62-419A24E73E73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2D23CE55-E960-4F0F-B27E-6A1B1CA75E26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DE5B3FFE-B106-4179-8400-9DFCA287825B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Európska únia</a:t>
            </a:r>
            <a:r>
              <a:rPr lang="pl-PL" b="0"/>
              <a:t> </a:t>
            </a:r>
            <a:fld id="{E3BB0F64-F779-4804-8F38-00B588F80F5C}" type="slidenum">
              <a:rPr lang="sk-SK" sz="1400" b="0"/>
              <a:pPr>
                <a:defRPr/>
              </a:pPr>
              <a:t>‹#›</a:t>
            </a:fld>
            <a:endParaRPr lang="sk-SK" sz="14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dirty="0" smtClean="0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5805488"/>
            <a:ext cx="332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TVORÍME VEDOMOSTNÚ SPOLOČNOSŤ</a:t>
            </a:r>
          </a:p>
          <a:p>
            <a:pPr>
              <a:defRPr/>
            </a:pPr>
            <a:r>
              <a:rPr lang="pl-PL"/>
              <a:t>Európsky fond regionálneho rozvoja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Európska únia </a:t>
            </a:r>
            <a:fld id="{47418639-EE2A-4C8F-A0C7-C0A197C62C21}" type="slidenum">
              <a:rPr lang="sk-SK" sz="1400"/>
              <a:pPr>
                <a:defRPr/>
              </a:pPr>
              <a:t>‹#›</a:t>
            </a:fld>
            <a:endParaRPr lang="sk-SK" sz="1400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4213" y="5734050"/>
            <a:ext cx="24812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1725" y="5805488"/>
            <a:ext cx="6969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hlavicka_web_mala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D2E8FD"/>
              </a:clrFrom>
              <a:clrTo>
                <a:srgbClr val="D2E8FD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2843808" y="188640"/>
            <a:ext cx="2951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b="1" smtClean="0"/>
              <a:t>TVORÍME VEDOMOSTNÚ SPOLOČNOSŤ</a:t>
            </a:r>
          </a:p>
          <a:p>
            <a:r>
              <a:rPr lang="pl-PL" smtClean="0"/>
              <a:t>Európsky fond regionálneho rozvoja</a:t>
            </a:r>
            <a:endParaRPr lang="sk-SK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2087562"/>
          </a:xfrm>
        </p:spPr>
        <p:txBody>
          <a:bodyPr/>
          <a:lstStyle/>
          <a:p>
            <a:pPr eaLnBrk="1" hangingPunct="1"/>
            <a:r>
              <a:rPr lang="sk-SK" sz="3200" b="1" dirty="0" smtClean="0"/>
              <a:t>Elektronické služby katastra nehnuteľností </a:t>
            </a:r>
            <a:br>
              <a:rPr lang="sk-SK" sz="3200" b="1" dirty="0" smtClean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endParaRPr lang="sk-SK" sz="32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92600"/>
            <a:ext cx="6400800" cy="1346200"/>
          </a:xfrm>
        </p:spPr>
        <p:txBody>
          <a:bodyPr/>
          <a:lstStyle/>
          <a:p>
            <a:pPr algn="l" eaLnBrk="1" hangingPunct="1"/>
            <a:r>
              <a:rPr lang="sk-SK" sz="1800" dirty="0" smtClean="0"/>
              <a:t>8.jún 2011,</a:t>
            </a:r>
          </a:p>
          <a:p>
            <a:pPr algn="l" eaLnBrk="1" hangingPunct="1"/>
            <a:r>
              <a:rPr lang="sk-SK" sz="1800" dirty="0" smtClean="0"/>
              <a:t>SAEC, “Nové trendy v elektronických službách“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39762"/>
          </a:xfrm>
        </p:spPr>
        <p:txBody>
          <a:bodyPr/>
          <a:lstStyle/>
          <a:p>
            <a:r>
              <a:rPr lang="sk-SK" dirty="0" smtClean="0"/>
              <a:t>Súčasný stav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3826768" cy="4425355"/>
          </a:xfrm>
        </p:spPr>
        <p:txBody>
          <a:bodyPr/>
          <a:lstStyle/>
          <a:p>
            <a:pPr>
              <a:buClr>
                <a:srgbClr val="FF0000"/>
              </a:buClr>
              <a:buSzPct val="75000"/>
              <a:buFont typeface="Arial Black" pitchFamily="34" charset="0"/>
              <a:buChar char="Х"/>
            </a:pPr>
            <a:r>
              <a:rPr lang="sk-SK" sz="1800" dirty="0" smtClean="0"/>
              <a:t>Podania na konania len na správe katastra</a:t>
            </a:r>
          </a:p>
          <a:p>
            <a:pPr>
              <a:buClr>
                <a:srgbClr val="FF0000"/>
              </a:buClr>
              <a:buSzPct val="75000"/>
              <a:buFont typeface="Arial Black" pitchFamily="34" charset="0"/>
              <a:buChar char="Х"/>
            </a:pPr>
            <a:r>
              <a:rPr lang="sk-SK" sz="1800" dirty="0" smtClean="0"/>
              <a:t>Decentralizované údaje na 72 miestach (SK)</a:t>
            </a:r>
          </a:p>
          <a:p>
            <a:pPr>
              <a:buClr>
                <a:srgbClr val="FF0000"/>
              </a:buClr>
              <a:buSzPct val="75000"/>
              <a:buFont typeface="Arial Black" pitchFamily="34" charset="0"/>
              <a:buChar char="Х"/>
            </a:pPr>
            <a:r>
              <a:rPr lang="sk-SK" sz="1800" dirty="0" smtClean="0"/>
              <a:t>Týždenná aktualizácia údajov Portálu</a:t>
            </a:r>
          </a:p>
          <a:p>
            <a:pPr>
              <a:buClr>
                <a:srgbClr val="FF0000"/>
              </a:buClr>
              <a:buSzPct val="75000"/>
              <a:buFont typeface="Arial Black" pitchFamily="34" charset="0"/>
              <a:buChar char="Х"/>
            </a:pPr>
            <a:r>
              <a:rPr lang="sk-SK" sz="1800" dirty="0" smtClean="0"/>
              <a:t>Vlastníci podľa KÚ, problémy so zjednotením</a:t>
            </a:r>
          </a:p>
          <a:p>
            <a:pPr>
              <a:buClr>
                <a:srgbClr val="FF0000"/>
              </a:buClr>
              <a:buSzPct val="75000"/>
              <a:buFont typeface="Arial Black" pitchFamily="34" charset="0"/>
              <a:buChar char="Х"/>
            </a:pPr>
            <a:r>
              <a:rPr lang="sk-SK" sz="1800" dirty="0" smtClean="0"/>
              <a:t>Nutná inštalácia mapového klienta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639762"/>
          </a:xfrm>
        </p:spPr>
        <p:txBody>
          <a:bodyPr/>
          <a:lstStyle/>
          <a:p>
            <a:r>
              <a:rPr lang="sk-SK" dirty="0" smtClean="0"/>
              <a:t>Po zavedení ESKN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5975" y="1700808"/>
            <a:ext cx="4788025" cy="489654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Centralizovaná databáza pre celú SR</a:t>
            </a:r>
          </a:p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Portál zobrazuje aktuálne dáta</a:t>
            </a:r>
          </a:p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Podania na konania elektronicky</a:t>
            </a:r>
          </a:p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Vlastníci zjednotení v rámci SR</a:t>
            </a:r>
          </a:p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Nie je nutná inštalácia mapového klienta</a:t>
            </a:r>
          </a:p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Mapy poskytované cez web služby</a:t>
            </a:r>
          </a:p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Poskytovanie údajov elektronicky</a:t>
            </a:r>
          </a:p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Schránka – komunikácia s rezortom cez osobné schránky</a:t>
            </a:r>
          </a:p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Integrácia máp ZBGIS a ESKN</a:t>
            </a:r>
          </a:p>
          <a:p>
            <a:pPr>
              <a:buClr>
                <a:srgbClr val="00B050"/>
              </a:buClr>
              <a:buSzPct val="125000"/>
              <a:buFont typeface="Wingdings" pitchFamily="2" charset="2"/>
              <a:buChar char="ü"/>
            </a:pPr>
            <a:r>
              <a:rPr lang="sk-SK" sz="1800" dirty="0" smtClean="0"/>
              <a:t>Nižšie ceny elektronických podaní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sk-SK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zákon o </a:t>
            </a:r>
            <a:r>
              <a:rPr lang="sk-SK" sz="2800" dirty="0" err="1" smtClean="0"/>
              <a:t>eGov</a:t>
            </a:r>
            <a:endParaRPr lang="sk-SK" sz="2800" dirty="0" smtClean="0"/>
          </a:p>
          <a:p>
            <a:r>
              <a:rPr lang="sk-SK" sz="2800" dirty="0" smtClean="0"/>
              <a:t>novela katastrálneho zákona</a:t>
            </a:r>
          </a:p>
          <a:p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Legislatíva – nutná podmienka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45 služieb, z toho časť spoplatnených</a:t>
            </a:r>
          </a:p>
          <a:p>
            <a:r>
              <a:rPr lang="sk-SK" dirty="0" smtClean="0"/>
              <a:t>Spoplatnené služby </a:t>
            </a:r>
          </a:p>
          <a:p>
            <a:pPr lvl="1"/>
            <a:r>
              <a:rPr lang="sk-SK" sz="2400" dirty="0" smtClean="0"/>
              <a:t>Podanie na Vklad</a:t>
            </a:r>
          </a:p>
          <a:p>
            <a:pPr lvl="1"/>
            <a:r>
              <a:rPr lang="sk-SK" sz="2400" dirty="0" smtClean="0"/>
              <a:t>Poskytovanie LV na právne účely</a:t>
            </a:r>
          </a:p>
          <a:p>
            <a:pPr lvl="1"/>
            <a:r>
              <a:rPr lang="sk-SK" sz="2400" dirty="0" smtClean="0"/>
              <a:t>Poskytovanie iných údajov z KN</a:t>
            </a:r>
          </a:p>
          <a:p>
            <a:pPr lvl="1"/>
            <a:r>
              <a:rPr lang="sk-SK" sz="2400" dirty="0" smtClean="0"/>
              <a:t>Služby sledovania zmien (notifikačné služby)</a:t>
            </a:r>
          </a:p>
          <a:p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Spoplatnenie služieb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3"/>
            <a:ext cx="8892480" cy="4177258"/>
          </a:xfrm>
        </p:spPr>
        <p:txBody>
          <a:bodyPr>
            <a:normAutofit/>
          </a:bodyPr>
          <a:lstStyle/>
          <a:p>
            <a:r>
              <a:rPr lang="sk-SK" dirty="0" smtClean="0"/>
              <a:t>Prostredníctvom platobného portálu ÚPVS</a:t>
            </a:r>
          </a:p>
          <a:p>
            <a:r>
              <a:rPr lang="sk-SK" dirty="0" smtClean="0"/>
              <a:t>Alternatívne riešenie: </a:t>
            </a:r>
          </a:p>
          <a:p>
            <a:pPr lvl="1"/>
            <a:r>
              <a:rPr lang="sk-SK" sz="2400" dirty="0" smtClean="0"/>
              <a:t>objednávka služby</a:t>
            </a:r>
          </a:p>
          <a:p>
            <a:pPr lvl="1"/>
            <a:r>
              <a:rPr lang="sk-SK" sz="2400" dirty="0" smtClean="0"/>
              <a:t>poskytnutie údajov pre platbu (suma, VS, účet)</a:t>
            </a:r>
          </a:p>
          <a:p>
            <a:pPr lvl="1"/>
            <a:r>
              <a:rPr lang="sk-SK" sz="2400" dirty="0" smtClean="0"/>
              <a:t>úhrada služby klientom na účet ÚGKK</a:t>
            </a:r>
          </a:p>
          <a:p>
            <a:pPr lvl="1"/>
            <a:r>
              <a:rPr lang="sk-SK" sz="2400" dirty="0" smtClean="0"/>
              <a:t>poskytnutie služby po prijatí platby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 úhrady služieb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458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ESKN – etapy a harmonogram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E1591-CC4A-48FD-8CCF-E5D89A7226B8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9" name="Picture 1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61" y="1484784"/>
            <a:ext cx="8862139" cy="361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Úvodná obrazovka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Envirofórum 2011</a:t>
            </a:r>
            <a:endParaRPr lang="sk-SK"/>
          </a:p>
        </p:txBody>
      </p:sp>
      <p:pic>
        <p:nvPicPr>
          <p:cNvPr id="2050" name="Picture 2" descr="D:\Dokumenty\Projekty\Kataster\! Bussiness architekt\Prezentacia Urad 11-2010\Screeny eKN\Uvodny 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21828"/>
            <a:ext cx="5776782" cy="486403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98B7-428F-44DE-B877-A0CD1E3BB536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Vyhľadávanie objektov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Envirofórum 2011</a:t>
            </a:r>
            <a:endParaRPr lang="sk-SK"/>
          </a:p>
        </p:txBody>
      </p:sp>
      <p:pic>
        <p:nvPicPr>
          <p:cNvPr id="1026" name="Picture 2" descr="D:\Dokumenty\Projekty\Kataster\! Bussiness architekt\Prezentacia Urad 11-2010\Screeny eKN\1 Vyhladanie parce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515" y="1785926"/>
            <a:ext cx="5773483" cy="47258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98B7-428F-44DE-B877-A0CD1E3BB536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Poskytnutie LV na právne účely 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696117" cy="285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5578003" cy="293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4355" y="4596419"/>
            <a:ext cx="5769645" cy="22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Osobná schránka ESKN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  <p:pic>
        <p:nvPicPr>
          <p:cNvPr id="8194" name="Picture 2" descr="D:\Dokumenty\Projekty\Kataster\! Bussiness architekt\Prezentacia Urad 11-2010\Screeny eKN\4 eDe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23532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Ukážka služby </a:t>
            </a:r>
            <a:r>
              <a:rPr lang="sk-SK" i="1" dirty="0" smtClean="0"/>
              <a:t>Návrh na vklad</a:t>
            </a:r>
            <a:endParaRPr lang="sk-SK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96385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765175"/>
            <a:ext cx="8964488" cy="1066800"/>
          </a:xfrm>
        </p:spPr>
        <p:txBody>
          <a:bodyPr/>
          <a:lstStyle/>
          <a:p>
            <a:r>
              <a:rPr lang="sk-SK" dirty="0"/>
              <a:t>Elektronické služby </a:t>
            </a:r>
            <a:r>
              <a:rPr lang="sk-SK" dirty="0" smtClean="0"/>
              <a:t>– súčasný stav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32435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ClrTx/>
              <a:buFont typeface="+mj-lt"/>
              <a:buAutoNum type="arabicParenR"/>
              <a:defRPr/>
            </a:pPr>
            <a:r>
              <a:rPr lang="sk-SK" sz="2400" dirty="0" smtClean="0"/>
              <a:t>Katastrálny portál</a:t>
            </a:r>
            <a:endParaRPr lang="sk-SK" sz="2400" b="1" dirty="0" smtClean="0"/>
          </a:p>
          <a:p>
            <a:pPr marL="514350" indent="-514350" fontAlgn="auto">
              <a:spcAft>
                <a:spcPts val="0"/>
              </a:spcAft>
              <a:buClrTx/>
              <a:buFont typeface="+mj-lt"/>
              <a:buAutoNum type="arabicParenR"/>
              <a:defRPr/>
            </a:pPr>
            <a:r>
              <a:rPr lang="sk-SK" sz="2400" dirty="0" smtClean="0"/>
              <a:t>Elektronické podanie prostredníctvom ÚPVS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Mapová časť portálu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Envirofórum 2011</a:t>
            </a:r>
            <a:endParaRPr lang="sk-SK"/>
          </a:p>
        </p:txBody>
      </p:sp>
      <p:pic>
        <p:nvPicPr>
          <p:cNvPr id="27650" name="Picture 2" descr="D:\Dokumenty\Projekty\Kataster\! Bussiness architekt\Prezentacia Urad 11-2010\Screeny eKN\SGI\SGI 1 - detailne info o parc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720" y="1714488"/>
            <a:ext cx="7875916" cy="494534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98B7-428F-44DE-B877-A0CD1E3BB536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431577"/>
          </a:xfrm>
        </p:spPr>
        <p:txBody>
          <a:bodyPr/>
          <a:lstStyle/>
          <a:p>
            <a:r>
              <a:rPr lang="sk-SK" sz="3200" dirty="0" smtClean="0"/>
              <a:t>Kombinácia mapových vrstiev ZBGIS a ESKN</a:t>
            </a:r>
            <a:endParaRPr lang="sk-SK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  <p:pic>
        <p:nvPicPr>
          <p:cNvPr id="30723" name="Picture 3" descr="D:\Dokumenty\Projekty\Kataster\! Bussiness architekt\Prezentacia Urad 11-2010\Screeny eKN\ESK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18" y="1700808"/>
            <a:ext cx="8927478" cy="49781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504" y="12687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Mapa KN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5175"/>
            <a:ext cx="8964488" cy="431577"/>
          </a:xfrm>
        </p:spPr>
        <p:txBody>
          <a:bodyPr/>
          <a:lstStyle/>
          <a:p>
            <a:r>
              <a:rPr lang="sk-SK" sz="3200" dirty="0" smtClean="0"/>
              <a:t>Kombinácia mapových vrstiev ZBGIS a ESKN</a:t>
            </a:r>
            <a:endParaRPr lang="sk-SK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Envirofórum 2011</a:t>
            </a:r>
            <a:endParaRPr lang="sk-SK"/>
          </a:p>
        </p:txBody>
      </p:sp>
      <p:pic>
        <p:nvPicPr>
          <p:cNvPr id="31746" name="Picture 2" descr="D:\Dokumenty\Projekty\Kataster\! Bussiness architekt\Prezentacia Urad 11-2010\Screeny eKN\SGI\ZBGIS_W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47" y="1928802"/>
            <a:ext cx="8504458" cy="47405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50017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Mapová vrstva ZBGIS (publikovaná WMS vrstva)</a:t>
            </a:r>
            <a:endParaRPr lang="sk-SK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98B7-428F-44DE-B877-A0CD1E3BB536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431577"/>
          </a:xfrm>
        </p:spPr>
        <p:txBody>
          <a:bodyPr/>
          <a:lstStyle/>
          <a:p>
            <a:r>
              <a:rPr lang="sk-SK" sz="3200" dirty="0" smtClean="0"/>
              <a:t>Kombinácia mapových vrstiev ZBGIS a ESKN</a:t>
            </a:r>
            <a:endParaRPr lang="sk-SK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Envirofórum 2011</a:t>
            </a:r>
            <a:endParaRPr lang="sk-SK"/>
          </a:p>
        </p:txBody>
      </p:sp>
      <p:pic>
        <p:nvPicPr>
          <p:cNvPr id="29698" name="Picture 2" descr="D:\Dokumenty\Projekty\Kataster\! Bussiness architekt\Prezentacia Urad 11-2010\Screeny eKN\SGI\ZBGIS_ESKN up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45117"/>
            <a:ext cx="8146279" cy="47522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150017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Kombinácia mapy KN a ZBGIS</a:t>
            </a:r>
            <a:endParaRPr lang="sk-SK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98B7-428F-44DE-B877-A0CD1E3BB536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dirty="0" smtClean="0"/>
              <a:t>Ďakujeme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055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7298"/>
          </a:xfrm>
        </p:spPr>
        <p:txBody>
          <a:bodyPr/>
          <a:lstStyle/>
          <a:p>
            <a:pPr>
              <a:buNone/>
            </a:pPr>
            <a:r>
              <a:rPr lang="sk-SK" sz="2800" u="sng" dirty="0" smtClean="0"/>
              <a:t>rok 2010</a:t>
            </a:r>
            <a:endParaRPr lang="sk-SK" sz="2600" u="sng" dirty="0" smtClean="0"/>
          </a:p>
          <a:p>
            <a:r>
              <a:rPr lang="sk-SK" sz="2400" dirty="0" smtClean="0"/>
              <a:t>Návrhy na Vklad – cca 300 000</a:t>
            </a:r>
          </a:p>
          <a:p>
            <a:r>
              <a:rPr lang="sk-SK" sz="2400" dirty="0" smtClean="0"/>
              <a:t>Zápis verejných listín a iných listín – cca 400 000</a:t>
            </a:r>
          </a:p>
          <a:p>
            <a:r>
              <a:rPr lang="sk-SK" sz="2400" dirty="0" smtClean="0"/>
              <a:t>Overenie geometrických plánov  - cca 74 000</a:t>
            </a:r>
          </a:p>
          <a:p>
            <a:r>
              <a:rPr lang="sk-SK" sz="2400" dirty="0" smtClean="0"/>
              <a:t>Poskytovanie informácií z KN – cca 700 000</a:t>
            </a:r>
          </a:p>
          <a:p>
            <a:pPr>
              <a:buNone/>
            </a:pPr>
            <a:endParaRPr lang="sk-SK" sz="1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sz="2800" u="sng" dirty="0" smtClean="0"/>
              <a:t>rok 2011</a:t>
            </a:r>
          </a:p>
          <a:p>
            <a:r>
              <a:rPr lang="sk-SK" sz="2400" dirty="0" smtClean="0"/>
              <a:t>Elektronické podania do KN cez ÚPVS – 3711</a:t>
            </a:r>
          </a:p>
          <a:p>
            <a:pPr>
              <a:buNone/>
            </a:pPr>
            <a:endParaRPr lang="sk-SK" sz="2800" dirty="0" smtClean="0">
              <a:solidFill>
                <a:srgbClr val="FF0000"/>
              </a:solidFill>
            </a:endParaRPr>
          </a:p>
          <a:p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Štatistika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b="1" smtClean="0"/>
              <a:t>TVORÍME VEDOMOSTNÚ SPOLOČNOSŤ</a:t>
            </a:r>
          </a:p>
          <a:p>
            <a:r>
              <a:rPr lang="pl-PL" smtClean="0"/>
              <a:t>Európsky fond regionálneho rozvoja</a:t>
            </a:r>
            <a:endParaRPr lang="sk-SK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496944" cy="4536504"/>
          </a:xfrm>
        </p:spPr>
        <p:txBody>
          <a:bodyPr/>
          <a:lstStyle/>
          <a:p>
            <a:pPr indent="-252000" eaLnBrk="1" hangingPunct="1"/>
            <a:r>
              <a:rPr lang="sk-SK" sz="2000" dirty="0" smtClean="0"/>
              <a:t>poskytovanie </a:t>
            </a:r>
            <a:r>
              <a:rPr lang="sk-SK" sz="2000" b="1" dirty="0" smtClean="0"/>
              <a:t>elektronických služieb KN</a:t>
            </a:r>
          </a:p>
          <a:p>
            <a:pPr indent="-252000" eaLnBrk="1" hangingPunct="1">
              <a:buNone/>
            </a:pPr>
            <a:r>
              <a:rPr lang="sk-SK" sz="2000" dirty="0" smtClean="0"/>
              <a:t>    s možnosťou ich využitia aj na </a:t>
            </a:r>
            <a:r>
              <a:rPr lang="sk-SK" sz="2000" b="1" dirty="0" smtClean="0"/>
              <a:t>právne úkony</a:t>
            </a:r>
          </a:p>
          <a:p>
            <a:pPr indent="-252000" eaLnBrk="1" hangingPunct="1">
              <a:buNone/>
            </a:pPr>
            <a:r>
              <a:rPr lang="sk-SK" sz="2000" dirty="0" smtClean="0"/>
              <a:t>	Podávanie žiadostí, návrhov a poskytovanie informácií z KN</a:t>
            </a:r>
          </a:p>
          <a:p>
            <a:pPr lvl="1" indent="-252000" eaLnBrk="1" hangingPunct="1"/>
            <a:r>
              <a:rPr lang="sk-SK" sz="1600" dirty="0" smtClean="0"/>
              <a:t>elektronicky na Portáli alebo </a:t>
            </a:r>
          </a:p>
          <a:p>
            <a:pPr lvl="1" indent="-252000" eaLnBrk="1" hangingPunct="1"/>
            <a:r>
              <a:rPr lang="sk-SK" sz="1600" dirty="0" smtClean="0"/>
              <a:t>elektronicky/papierovo na ktorejkoľvek správe katastra v SR.</a:t>
            </a:r>
          </a:p>
          <a:p>
            <a:pPr indent="-252000" eaLnBrk="1" hangingPunct="1"/>
            <a:r>
              <a:rPr lang="sk-SK" sz="2000" b="1" dirty="0" smtClean="0"/>
              <a:t>centralizácia údajov KN </a:t>
            </a:r>
          </a:p>
          <a:p>
            <a:pPr indent="-252000" eaLnBrk="1" hangingPunct="1"/>
            <a:r>
              <a:rPr lang="sk-SK" sz="2000" dirty="0" smtClean="0"/>
              <a:t>integrácia na spoločné moduly </a:t>
            </a:r>
            <a:r>
              <a:rPr lang="sk-SK" sz="2000" dirty="0" err="1" smtClean="0"/>
              <a:t>eGov</a:t>
            </a:r>
            <a:endParaRPr lang="sk-SK" sz="2000" dirty="0" smtClean="0"/>
          </a:p>
          <a:p>
            <a:pPr indent="-252000" eaLnBrk="1" hangingPunct="1"/>
            <a:r>
              <a:rPr lang="sk-SK" sz="2000" dirty="0" smtClean="0"/>
              <a:t>zjednodušenie a </a:t>
            </a:r>
            <a:r>
              <a:rPr lang="sk-SK" sz="2000" b="1" dirty="0" smtClean="0"/>
              <a:t>zefektívnenie výkonu rezortu </a:t>
            </a:r>
            <a:r>
              <a:rPr lang="sk-SK" sz="2000" dirty="0" smtClean="0"/>
              <a:t>vo vzťahu k občanom, podnikateľským subjektom a ostatným organizáciám verejnej správy</a:t>
            </a:r>
          </a:p>
          <a:p>
            <a:pPr eaLnBrk="1" hangingPunct="1">
              <a:buFontTx/>
              <a:buNone/>
            </a:pPr>
            <a:endParaRPr lang="sk-SK" sz="2800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0" y="706016"/>
            <a:ext cx="89644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sk-SK" dirty="0" smtClean="0"/>
              <a:t>Elektronické služby – budúci stav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b="1" smtClean="0">
                <a:latin typeface="Arial" pitchFamily="34" charset="0"/>
              </a:rPr>
              <a:t>TVORÍME VEDOMOSTNÚ SPOLOČNOSŤ</a:t>
            </a:r>
          </a:p>
          <a:p>
            <a:r>
              <a:rPr lang="pl-PL" smtClean="0">
                <a:latin typeface="Arial" pitchFamily="34" charset="0"/>
              </a:rPr>
              <a:t>Európsky fond regionálneho rozvoja</a:t>
            </a:r>
            <a:endParaRPr lang="sk-SK" smtClean="0">
              <a:latin typeface="Arial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50825" y="3933825"/>
            <a:ext cx="8229600" cy="2144246"/>
          </a:xfrm>
        </p:spPr>
        <p:txBody>
          <a:bodyPr/>
          <a:lstStyle/>
          <a:p>
            <a:pPr eaLnBrk="1" hangingPunct="1"/>
            <a:r>
              <a:rPr lang="sk-SK" sz="1600" dirty="0" smtClean="0">
                <a:cs typeface="Arial" pitchFamily="34" charset="0"/>
              </a:rPr>
              <a:t>Služby iniciujú podanie , ktoré príjme Portál, spracuje CSKN, CERS – podľa typu založí konanie, objednávku a pod. </a:t>
            </a:r>
          </a:p>
          <a:p>
            <a:pPr eaLnBrk="1" hangingPunct="1"/>
            <a:r>
              <a:rPr lang="sk-SK" sz="1600" dirty="0" smtClean="0">
                <a:cs typeface="Arial" pitchFamily="34" charset="0"/>
              </a:rPr>
              <a:t>Nespoplatnené služby, ktoré nepotrebujú evidovať výsledok poskytnutia</a:t>
            </a:r>
          </a:p>
          <a:p>
            <a:pPr eaLnBrk="1" hangingPunct="1">
              <a:buNone/>
            </a:pPr>
            <a:r>
              <a:rPr lang="sk-SK" sz="1600" dirty="0" smtClean="0">
                <a:cs typeface="Arial" pitchFamily="34" charset="0"/>
              </a:rPr>
              <a:t>	 sa eventuálne spracujú portálom bez založenia podania. </a:t>
            </a:r>
          </a:p>
          <a:p>
            <a:pPr eaLnBrk="1" hangingPunct="1"/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sk-SK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4213" y="1412875"/>
            <a:ext cx="7343775" cy="2243138"/>
            <a:chOff x="755576" y="2132856"/>
            <a:chExt cx="7344493" cy="188326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55576" y="2132856"/>
              <a:ext cx="2448272" cy="1873675"/>
              <a:chOff x="0" y="1014265"/>
              <a:chExt cx="2448272" cy="187367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0" y="1014265"/>
                <a:ext cx="2327502" cy="187393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55567" y="1068911"/>
                <a:ext cx="2392597" cy="17646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000" tIns="76200" rIns="72000" bIns="76200" spcCol="1270"/>
              <a:lstStyle/>
              <a:p>
                <a:pPr algn="ctr" defTabSz="889000">
                  <a:lnSpc>
                    <a:spcPct val="90000"/>
                  </a:lnSpc>
                  <a:spcAft>
                    <a:spcPts val="200"/>
                  </a:spcAft>
                  <a:defRPr/>
                </a:pPr>
                <a:r>
                  <a:rPr lang="sk-SK" sz="1800" dirty="0">
                    <a:solidFill>
                      <a:srgbClr val="002060"/>
                    </a:solidFill>
                    <a:cs typeface="Arial" pitchFamily="34" charset="0"/>
                  </a:rPr>
                  <a:t>Vstupné</a:t>
                </a:r>
              </a:p>
              <a:p>
                <a:pPr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Podávanie podaní, návrhov a informácií do rezortu katastra od používateľov portálu</a:t>
                </a:r>
              </a:p>
              <a:p>
                <a:pPr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Podanie </a:t>
                </a:r>
              </a:p>
              <a:p>
                <a:pPr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-návrhov na katastrálne konania</a:t>
                </a:r>
              </a:p>
              <a:p>
                <a:pPr>
                  <a:buFontTx/>
                  <a:buChar char="-"/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žiadostí na poskytnutie </a:t>
                </a:r>
                <a:endParaRPr lang="sk-SK" sz="1050" dirty="0" smtClean="0">
                  <a:solidFill>
                    <a:srgbClr val="002060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sk-SK" sz="1050" dirty="0" smtClean="0">
                    <a:solidFill>
                      <a:srgbClr val="002060"/>
                    </a:solidFill>
                    <a:cs typeface="Arial" pitchFamily="34" charset="0"/>
                  </a:rPr>
                  <a:t>  údajov </a:t>
                </a: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KN</a:t>
                </a:r>
              </a:p>
              <a:p>
                <a:pPr>
                  <a:buFontTx/>
                  <a:buChar char="-"/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 informácie do </a:t>
                </a:r>
                <a:r>
                  <a:rPr lang="sk-SK" sz="1050" dirty="0" smtClean="0">
                    <a:solidFill>
                      <a:srgbClr val="002060"/>
                    </a:solidFill>
                    <a:cs typeface="Arial" pitchFamily="34" charset="0"/>
                  </a:rPr>
                  <a:t>elektronického</a:t>
                </a:r>
              </a:p>
              <a:p>
                <a:pPr>
                  <a:defRPr/>
                </a:pPr>
                <a:r>
                  <a:rPr lang="sk-SK" sz="1050" dirty="0" smtClean="0">
                    <a:solidFill>
                      <a:srgbClr val="002060"/>
                    </a:solidFill>
                    <a:cs typeface="Arial" pitchFamily="34" charset="0"/>
                  </a:rPr>
                  <a:t>  registratúrneho </a:t>
                </a: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strediska KN</a:t>
                </a:r>
              </a:p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/>
                </a:r>
                <a:b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</a:b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/>
                </a:r>
                <a:b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</a:br>
                <a:endParaRPr lang="sk-SK" sz="1050" dirty="0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264245" y="2142449"/>
              <a:ext cx="2327154" cy="1873675"/>
              <a:chOff x="2508669" y="1023858"/>
              <a:chExt cx="2327154" cy="187367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2508495" y="1023595"/>
                <a:ext cx="2327503" cy="187393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6"/>
              <p:cNvSpPr/>
              <p:nvPr/>
            </p:nvSpPr>
            <p:spPr>
              <a:xfrm>
                <a:off x="2564062" y="1078240"/>
                <a:ext cx="2216367" cy="17646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k-SK" sz="1800" dirty="0">
                    <a:solidFill>
                      <a:srgbClr val="002060"/>
                    </a:solidFill>
                    <a:cs typeface="Arial" pitchFamily="34" charset="0"/>
                  </a:rPr>
                  <a:t>Výstupné</a:t>
                </a:r>
              </a:p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Informovanie sa o ...,</a:t>
                </a:r>
              </a:p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Poskytnutie informácie z KN</a:t>
                </a:r>
                <a:b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</a:b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Poskytnutie výpisu</a:t>
                </a:r>
                <a:b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</a:b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Poskytnutie grafickej informácie</a:t>
                </a:r>
                <a:b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</a:b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Poskytnutie dokumentov,</a:t>
                </a:r>
                <a:b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</a:br>
                <a:endParaRPr lang="sk-SK" sz="900" dirty="0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5772915" y="2132856"/>
              <a:ext cx="2327154" cy="1873675"/>
              <a:chOff x="5017339" y="1014265"/>
              <a:chExt cx="2327154" cy="187367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016990" y="1014265"/>
                <a:ext cx="2327503" cy="187393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8"/>
              <p:cNvSpPr/>
              <p:nvPr/>
            </p:nvSpPr>
            <p:spPr>
              <a:xfrm>
                <a:off x="5072557" y="1068911"/>
                <a:ext cx="2216367" cy="17646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000" tIns="76200" rIns="36000" bIns="76200" spcCol="1270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k-SK" sz="1800" dirty="0">
                    <a:solidFill>
                      <a:srgbClr val="002060"/>
                    </a:solidFill>
                    <a:cs typeface="Arial" pitchFamily="34" charset="0"/>
                  </a:rPr>
                  <a:t>Stavové</a:t>
                </a:r>
              </a:p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Zisťovanie stavu spracovania:</a:t>
                </a:r>
              </a:p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 - katastrálnych konaní</a:t>
                </a:r>
              </a:p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  <a:defRPr/>
                </a:pPr>
                <a:r>
                  <a:rPr lang="sk-SK" sz="1050" dirty="0" smtClean="0">
                    <a:solidFill>
                      <a:srgbClr val="002060"/>
                    </a:solidFill>
                    <a:cs typeface="Arial" pitchFamily="34" charset="0"/>
                  </a:rPr>
                  <a:t>prijatých </a:t>
                </a:r>
                <a:r>
                  <a:rPr lang="sk-SK" sz="1050" dirty="0">
                    <a:solidFill>
                      <a:srgbClr val="002060"/>
                    </a:solidFill>
                    <a:cs typeface="Arial" pitchFamily="34" charset="0"/>
                  </a:rPr>
                  <a:t>žiadostí na poskytnutie údajov </a:t>
                </a:r>
                <a:r>
                  <a:rPr lang="sk-SK" sz="1050" dirty="0" smtClean="0">
                    <a:solidFill>
                      <a:srgbClr val="002060"/>
                    </a:solidFill>
                    <a:cs typeface="Arial" pitchFamily="34" charset="0"/>
                  </a:rPr>
                  <a:t>KN</a:t>
                </a:r>
              </a:p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  <a:defRPr/>
                </a:pPr>
                <a:r>
                  <a:rPr lang="sk-SK" sz="1050" dirty="0" smtClean="0">
                    <a:solidFill>
                      <a:srgbClr val="002060"/>
                    </a:solidFill>
                    <a:cs typeface="Arial" pitchFamily="34" charset="0"/>
                  </a:rPr>
                  <a:t> poskytnutie sledovania zmien na listoch vlastníctva v KN</a:t>
                </a:r>
                <a:endParaRPr lang="sk-SK" sz="1050" dirty="0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6" name="Title 3"/>
          <p:cNvSpPr txBox="1">
            <a:spLocks/>
          </p:cNvSpPr>
          <p:nvPr/>
        </p:nvSpPr>
        <p:spPr>
          <a:xfrm>
            <a:off x="539552" y="620688"/>
            <a:ext cx="7805266" cy="828675"/>
          </a:xfrm>
          <a:prstGeom prst="rect">
            <a:avLst/>
          </a:prstGeom>
          <a:effectLst/>
        </p:spPr>
        <p:txBody>
          <a:bodyPr anchor="ctr" anchorCtr="0"/>
          <a:lstStyle/>
          <a:p>
            <a:pPr marL="0" marR="0" lvl="0" indent="0" algn="ctr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Elektronick</a:t>
            </a:r>
            <a:r>
              <a:rPr lang="cs-CZ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 služby</a:t>
            </a:r>
            <a:endParaRPr lang="sk-SK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b="1" smtClean="0"/>
              <a:t>Envirofórum 2011</a:t>
            </a:r>
            <a:endParaRPr lang="sk-SK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000240"/>
            <a:ext cx="4391719" cy="37338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000" dirty="0" smtClean="0"/>
              <a:t>1. Centrálny systém katastra nehnuteľností (CSKN)</a:t>
            </a:r>
          </a:p>
          <a:p>
            <a:pPr eaLnBrk="1" hangingPunct="1">
              <a:buFontTx/>
              <a:buNone/>
            </a:pPr>
            <a:r>
              <a:rPr lang="sk-SK" sz="2000" dirty="0" smtClean="0"/>
              <a:t>2. Centrálne elektronické registratúrne stredisko (CERS)</a:t>
            </a:r>
          </a:p>
          <a:p>
            <a:pPr eaLnBrk="1" hangingPunct="1">
              <a:buFontTx/>
              <a:buNone/>
            </a:pPr>
            <a:r>
              <a:rPr lang="sk-SK" sz="2000" dirty="0" smtClean="0"/>
              <a:t>3. Rezortná elektronická podateľňa (REP)</a:t>
            </a:r>
          </a:p>
          <a:p>
            <a:pPr eaLnBrk="1" hangingPunct="1">
              <a:buFontTx/>
              <a:buNone/>
            </a:pPr>
            <a:r>
              <a:rPr lang="sk-SK" sz="2000" dirty="0" smtClean="0"/>
              <a:t>4. Riešenie informačnej bezpečnosti</a:t>
            </a:r>
          </a:p>
          <a:p>
            <a:pPr eaLnBrk="1" hangingPunct="1">
              <a:buFontTx/>
              <a:buNone/>
            </a:pPr>
            <a:r>
              <a:rPr lang="sk-SK" sz="2000" dirty="0" smtClean="0"/>
              <a:t>5. Spoločná infraštruktúra – rozhranie pre výmenu dát s inými 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8662" y="180963"/>
            <a:ext cx="8215338" cy="1462087"/>
          </a:xfrm>
        </p:spPr>
        <p:txBody>
          <a:bodyPr/>
          <a:lstStyle/>
          <a:p>
            <a:r>
              <a:rPr lang="sk-SK" dirty="0" smtClean="0"/>
              <a:t>Obsah projektu – hlavné aktivity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5805264"/>
            <a:ext cx="2664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  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1628800"/>
            <a:ext cx="4644008" cy="51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E1591-CC4A-48FD-8CCF-E5D89A7226B8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TVORÍME VEDOMOSTNÚ SPOLOČNOSŤ</a:t>
            </a:r>
          </a:p>
          <a:p>
            <a:pPr>
              <a:defRPr/>
            </a:pPr>
            <a:r>
              <a:rPr lang="pl-PL" smtClean="0"/>
              <a:t>Európsky fond regionálneho rozvoja</a:t>
            </a:r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859256" cy="475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1403648" y="836712"/>
            <a:ext cx="6696744" cy="2448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403648" y="3356992"/>
            <a:ext cx="6696744" cy="2448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Vstupné elektronické služby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817937"/>
          </a:xfrm>
        </p:spPr>
        <p:txBody>
          <a:bodyPr/>
          <a:lstStyle/>
          <a:p>
            <a:r>
              <a:rPr lang="sk-SK" sz="2000" b="1" dirty="0" smtClean="0"/>
              <a:t>Podanie</a:t>
            </a:r>
            <a:endParaRPr lang="sk-SK" sz="2000" dirty="0" smtClean="0"/>
          </a:p>
          <a:p>
            <a:pPr lvl="1"/>
            <a:r>
              <a:rPr lang="sk-SK" sz="1800" dirty="0" smtClean="0"/>
              <a:t>návrhov na katastrálne konania</a:t>
            </a:r>
          </a:p>
          <a:p>
            <a:pPr lvl="1"/>
            <a:r>
              <a:rPr lang="sk-SK" sz="1800" dirty="0" smtClean="0"/>
              <a:t>žiadostí na poskytnutie údajov KN</a:t>
            </a:r>
          </a:p>
          <a:p>
            <a:pPr lvl="1"/>
            <a:r>
              <a:rPr lang="sk-SK" sz="1800" dirty="0" smtClean="0"/>
              <a:t>informácie do elektronického registratúrneho strediska KN</a:t>
            </a:r>
          </a:p>
          <a:p>
            <a:pPr lvl="1"/>
            <a:r>
              <a:rPr lang="sk-SK" sz="1800" dirty="0" smtClean="0"/>
              <a:t>žiadosti na overovanie listín</a:t>
            </a:r>
          </a:p>
          <a:p>
            <a:r>
              <a:rPr lang="sk-SK" sz="2000" b="1" dirty="0" smtClean="0"/>
              <a:t>Zisťovanie stavu</a:t>
            </a:r>
          </a:p>
          <a:p>
            <a:pPr lvl="1"/>
            <a:r>
              <a:rPr lang="sk-SK" sz="1800" dirty="0" smtClean="0"/>
              <a:t>katastrálnych konaní </a:t>
            </a:r>
          </a:p>
          <a:p>
            <a:pPr lvl="1"/>
            <a:r>
              <a:rPr lang="sk-SK" sz="1800" dirty="0" smtClean="0"/>
              <a:t>žiadostí na poskytnutie údajov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E1591-CC4A-48FD-8CCF-E5D89A7226B8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Výstupné elektronické služby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889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2000" b="1" dirty="0" smtClean="0"/>
              <a:t>Poskytovanie údajov z KN</a:t>
            </a:r>
          </a:p>
          <a:p>
            <a:pPr lvl="1">
              <a:defRPr/>
            </a:pPr>
            <a:r>
              <a:rPr lang="sk-SK" sz="1800" dirty="0" smtClean="0"/>
              <a:t>Popisné údaje – vlastníci, nehnuteľnosti, právne vzťahy</a:t>
            </a:r>
          </a:p>
          <a:p>
            <a:pPr lvl="1">
              <a:defRPr/>
            </a:pPr>
            <a:r>
              <a:rPr lang="sk-SK" sz="1800" dirty="0" smtClean="0"/>
              <a:t>Mapové údaje – zobrazenie máp KN, údaje o  BPEJ, webové mapové služby WMS , WFS, CSW </a:t>
            </a:r>
          </a:p>
          <a:p>
            <a:pPr lvl="1">
              <a:defRPr/>
            </a:pPr>
            <a:r>
              <a:rPr lang="sk-SK" sz="1800" dirty="0" smtClean="0"/>
              <a:t>Údaje pre geodetov</a:t>
            </a:r>
          </a:p>
          <a:p>
            <a:pPr>
              <a:defRPr/>
            </a:pPr>
            <a:r>
              <a:rPr lang="sk-SK" sz="2000" b="1" dirty="0" smtClean="0"/>
              <a:t>Poskytovanie informácií a dokumentov z elektronického registratúrneho strediska(CERS)</a:t>
            </a:r>
          </a:p>
          <a:p>
            <a:pPr>
              <a:defRPr/>
            </a:pPr>
            <a:r>
              <a:rPr lang="sk-SK" sz="2000" b="1" dirty="0" smtClean="0"/>
              <a:t>Notifikačné služby – služby sledovania</a:t>
            </a:r>
          </a:p>
          <a:p>
            <a:pPr lvl="1"/>
            <a:r>
              <a:rPr lang="sk-SK" sz="1800" dirty="0" smtClean="0"/>
              <a:t>Sledovanie zmien na LV</a:t>
            </a:r>
          </a:p>
          <a:p>
            <a:pPr lvl="1"/>
            <a:r>
              <a:rPr lang="sk-SK" sz="1800" dirty="0" smtClean="0"/>
              <a:t>Sledovanie stavu katastrálneho konania</a:t>
            </a:r>
          </a:p>
          <a:p>
            <a:pPr lvl="1"/>
            <a:r>
              <a:rPr lang="sk-SK" sz="1800" dirty="0" smtClean="0"/>
              <a:t>Sledovanie stavu overenia výsledkov geodet. činností</a:t>
            </a:r>
          </a:p>
          <a:p>
            <a:pPr>
              <a:defRPr/>
            </a:pPr>
            <a:endParaRPr lang="sk-SK" dirty="0" smtClean="0"/>
          </a:p>
          <a:p>
            <a:pPr lvl="1">
              <a:defRPr/>
            </a:pP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E1591-CC4A-48FD-8CCF-E5D89A7226B8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redvolený návrh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5426</TotalTime>
  <Words>774</Words>
  <Application>Microsoft Office PowerPoint</Application>
  <PresentationFormat>Prezentácia na obrazovke (4:3)</PresentationFormat>
  <Paragraphs>184</Paragraphs>
  <Slides>24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Predvolený návrh</vt:lpstr>
      <vt:lpstr>Elektronické služby katastra nehnuteľností   </vt:lpstr>
      <vt:lpstr>Elektronické služby – súčasný stav </vt:lpstr>
      <vt:lpstr>Štatistika </vt:lpstr>
      <vt:lpstr>Snímka 4</vt:lpstr>
      <vt:lpstr>Snímka 5</vt:lpstr>
      <vt:lpstr>Obsah projektu – hlavné aktivity</vt:lpstr>
      <vt:lpstr>Snímka 7</vt:lpstr>
      <vt:lpstr>Vstupné elektronické služby</vt:lpstr>
      <vt:lpstr>Výstupné elektronické služby</vt:lpstr>
      <vt:lpstr>Snímka 10</vt:lpstr>
      <vt:lpstr>Legislatíva – nutná podmienka</vt:lpstr>
      <vt:lpstr>Spoplatnenie služieb</vt:lpstr>
      <vt:lpstr>Spôsob úhrady služieb</vt:lpstr>
      <vt:lpstr>ESKN – etapy a harmonogram</vt:lpstr>
      <vt:lpstr>Úvodná obrazovka</vt:lpstr>
      <vt:lpstr>Vyhľadávanie objektov</vt:lpstr>
      <vt:lpstr>Poskytnutie LV na právne účely </vt:lpstr>
      <vt:lpstr>Osobná schránka ESKN</vt:lpstr>
      <vt:lpstr>Ukážka služby Návrh na vklad</vt:lpstr>
      <vt:lpstr>Mapová časť portálu</vt:lpstr>
      <vt:lpstr>Kombinácia mapových vrstiev ZBGIS a ESKN</vt:lpstr>
      <vt:lpstr>Kombinácia mapových vrstiev ZBGIS a ESKN</vt:lpstr>
      <vt:lpstr>Kombinácia mapových vrstiev ZBGIS a ESKN</vt:lpstr>
      <vt:lpstr>Ďakujeme za pozornosť</vt:lpstr>
    </vt:vector>
  </TitlesOfParts>
  <Company>UGKK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Broňa Tóthová</dc:creator>
  <cp:lastModifiedBy>Katarína Leitmannová</cp:lastModifiedBy>
  <cp:revision>217</cp:revision>
  <dcterms:created xsi:type="dcterms:W3CDTF">2010-08-25T09:18:55Z</dcterms:created>
  <dcterms:modified xsi:type="dcterms:W3CDTF">2011-06-08T10:31:53Z</dcterms:modified>
</cp:coreProperties>
</file>