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1" r:id="rId2"/>
  </p:sldMasterIdLst>
  <p:notesMasterIdLst>
    <p:notesMasterId r:id="rId16"/>
  </p:notesMasterIdLst>
  <p:handoutMasterIdLst>
    <p:handoutMasterId r:id="rId17"/>
  </p:handoutMasterIdLst>
  <p:sldIdLst>
    <p:sldId id="304" r:id="rId3"/>
    <p:sldId id="317" r:id="rId4"/>
    <p:sldId id="329" r:id="rId5"/>
    <p:sldId id="330" r:id="rId6"/>
    <p:sldId id="316" r:id="rId7"/>
    <p:sldId id="306" r:id="rId8"/>
    <p:sldId id="308" r:id="rId9"/>
    <p:sldId id="309" r:id="rId10"/>
    <p:sldId id="310" r:id="rId11"/>
    <p:sldId id="307" r:id="rId12"/>
    <p:sldId id="328" r:id="rId13"/>
    <p:sldId id="331" r:id="rId14"/>
    <p:sldId id="294" r:id="rId15"/>
  </p:sldIdLst>
  <p:sldSz cx="9144000" cy="6858000" type="screen4x3"/>
  <p:notesSz cx="6797675" cy="9928225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morgan" initials="" lastIdx="12" clrIdx="0"/>
  <p:cmAuthor id="1" name="Cody York" initials="" lastIdx="14" clrIdx="1"/>
  <p:cmAuthor id="2" name="Amy Grove" initials="" lastIdx="1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3AF34"/>
    <a:srgbClr val="7F7F7F"/>
    <a:srgbClr val="171717"/>
    <a:srgbClr val="808080"/>
    <a:srgbClr val="777777"/>
    <a:srgbClr val="5F5F5F"/>
    <a:srgbClr val="009CEC"/>
    <a:srgbClr val="008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1" autoAdjust="0"/>
    <p:restoredTop sz="97040" autoAdjust="0"/>
  </p:normalViewPr>
  <p:slideViewPr>
    <p:cSldViewPr snapToGrid="0">
      <p:cViewPr>
        <p:scale>
          <a:sx n="70" d="100"/>
          <a:sy n="70" d="100"/>
        </p:scale>
        <p:origin x="-2094" y="-1026"/>
      </p:cViewPr>
      <p:guideLst>
        <p:guide orient="horz" pos="718"/>
        <p:guide pos="2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3366" y="-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042" cy="49605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 defTabSz="924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544" y="0"/>
            <a:ext cx="2945041" cy="49605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 defTabSz="924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85D301-12CB-43FB-891D-1E89AF7E8DF0}" type="datetimeFigureOut">
              <a:rPr lang="en-US"/>
              <a:pPr>
                <a:defRPr/>
              </a:pPr>
              <a:t>11/14/2014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97"/>
            <a:ext cx="2945042" cy="49605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 defTabSz="924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544" y="9429797"/>
            <a:ext cx="2945041" cy="49605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 defTabSz="924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43AF1E-B5EE-4457-8729-783B313C7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26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042" cy="49605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 defTabSz="924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544" y="0"/>
            <a:ext cx="2945041" cy="49605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 defTabSz="924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E90DC4-6EC7-4762-A568-C12E4BCE8764}" type="datetimeFigureOut">
              <a:rPr lang="en-US"/>
              <a:pPr>
                <a:defRPr/>
              </a:pPr>
              <a:t>11/14/2014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728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877" y="4716087"/>
            <a:ext cx="5439012" cy="4466870"/>
          </a:xfrm>
          <a:prstGeom prst="rect">
            <a:avLst/>
          </a:prstGeom>
        </p:spPr>
        <p:txBody>
          <a:bodyPr vert="horz" lIns="92437" tIns="46218" rIns="92437" bIns="4621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797"/>
            <a:ext cx="2945042" cy="49605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 defTabSz="924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544" y="9429797"/>
            <a:ext cx="2945041" cy="49605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 defTabSz="924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B52AF0-8B19-4DEF-9AFE-A9C9C79E3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84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7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2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7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43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57200" y="2827867"/>
            <a:ext cx="8241133" cy="33436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0" i="0" cap="none" spc="50" baseline="0">
                <a:solidFill>
                  <a:srgbClr val="FFFFFF"/>
                </a:solidFill>
                <a:latin typeface="+mj-lt"/>
                <a:cs typeface="Myriad Roman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72513" y="6329363"/>
            <a:ext cx="344487" cy="211137"/>
          </a:xfrm>
          <a:prstGeom prst="rect">
            <a:avLst/>
          </a:prstGeom>
        </p:spPr>
        <p:txBody>
          <a:bodyPr lIns="0" tIns="0" rIns="0" bIns="0"/>
          <a:lstStyle>
            <a:lvl1pPr algn="l" defTabSz="914310" fontAlgn="auto">
              <a:spcBef>
                <a:spcPts val="0"/>
              </a:spcBef>
              <a:spcAft>
                <a:spcPts val="0"/>
              </a:spcAft>
              <a:defRPr sz="750" b="0" i="0">
                <a:solidFill>
                  <a:srgbClr val="F26334"/>
                </a:solidFill>
                <a:latin typeface="+mn-lt"/>
                <a:cs typeface="Myriad Roman"/>
              </a:defRPr>
            </a:lvl1pPr>
          </a:lstStyle>
          <a:p>
            <a:pPr>
              <a:defRPr/>
            </a:pPr>
            <a:fld id="{7BAD3CD8-D194-4400-94D0-91FC3EB539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1844-AD9F-4D8E-9743-9D0B5DEFD414}" type="datetimeFigureOut">
              <a:rPr lang="sk-SK" smtClean="0"/>
              <a:t>14. 11. 2014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A20-A61E-4332-9E10-24BE42FF0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667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1844-AD9F-4D8E-9743-9D0B5DEFD414}" type="datetimeFigureOut">
              <a:rPr lang="sk-SK" smtClean="0"/>
              <a:t>14. 11. 2014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A20-A61E-4332-9E10-24BE42FF0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481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1844-AD9F-4D8E-9743-9D0B5DEFD414}" type="datetimeFigureOut">
              <a:rPr lang="sk-SK" smtClean="0"/>
              <a:t>14. 11. 2014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A20-A61E-4332-9E10-24BE42FF0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277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1844-AD9F-4D8E-9743-9D0B5DEFD414}" type="datetimeFigureOut">
              <a:rPr lang="sk-SK" smtClean="0"/>
              <a:t>14. 11. 2014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A20-A61E-4332-9E10-24BE42FF0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6185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1844-AD9F-4D8E-9743-9D0B5DEFD414}" type="datetimeFigureOut">
              <a:rPr lang="sk-SK" smtClean="0"/>
              <a:t>14. 11. 2014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A20-A61E-4332-9E10-24BE42FF0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336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1844-AD9F-4D8E-9743-9D0B5DEFD414}" type="datetimeFigureOut">
              <a:rPr lang="sk-SK" smtClean="0"/>
              <a:t>14. 11. 2014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A20-A61E-4332-9E10-24BE42FF0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046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1844-AD9F-4D8E-9743-9D0B5DEFD414}" type="datetimeFigureOut">
              <a:rPr lang="sk-SK" smtClean="0"/>
              <a:t>14. 11. 2014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A20-A61E-4332-9E10-24BE42FF0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033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1844-AD9F-4D8E-9743-9D0B5DEFD414}" type="datetimeFigureOut">
              <a:rPr lang="sk-SK" smtClean="0"/>
              <a:t>14. 11. 2014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A20-A61E-4332-9E10-24BE42FF0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508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1844-AD9F-4D8E-9743-9D0B5DEFD414}" type="datetimeFigureOut">
              <a:rPr lang="sk-SK" smtClean="0"/>
              <a:t>14. 11. 2014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A20-A61E-4332-9E10-24BE42FF0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838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1844-AD9F-4D8E-9743-9D0B5DEFD414}" type="datetimeFigureOut">
              <a:rPr lang="sk-SK" smtClean="0"/>
              <a:t>14. 11. 2014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A20-A61E-4332-9E10-24BE42FF0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452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1844-AD9F-4D8E-9743-9D0B5DEFD414}" type="datetimeFigureOut">
              <a:rPr lang="sk-SK" smtClean="0"/>
              <a:t>14. 11. 2014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BA20-A61E-4332-9E10-24BE42FF0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467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8" r:id="rId2"/>
    <p:sldLayoutId id="2147483699" r:id="rId3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2600" kern="1200" cap="all" spc="1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155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6pPr>
      <a:lvl7pPr marL="914310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7pPr>
      <a:lvl8pPr marL="1371466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8pPr>
      <a:lvl9pPr marL="1828622" algn="l" defTabSz="457155" rtl="0" eaLnBrk="1" fontAlgn="base" hangingPunct="1">
        <a:spcBef>
          <a:spcPct val="0"/>
        </a:spcBef>
        <a:spcAft>
          <a:spcPct val="0"/>
        </a:spcAft>
        <a:defRPr sz="2600">
          <a:solidFill>
            <a:srgbClr val="002C6C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270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F26334"/>
        </a:buClr>
        <a:buFont typeface="Arial" charset="0"/>
        <a:buChar char="•"/>
        <a:defRPr kern="1200">
          <a:solidFill>
            <a:srgbClr val="4C4C4C"/>
          </a:solidFill>
          <a:latin typeface="Arial" charset="0"/>
          <a:ea typeface="ＭＳ Ｐゴシック" charset="0"/>
          <a:cs typeface="ＭＳ Ｐゴシック" charset="0"/>
        </a:defRPr>
      </a:lvl1pPr>
      <a:lvl2pPr marL="4556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F26334"/>
        </a:buClr>
        <a:buFont typeface="Arial" charset="0"/>
        <a:buChar char="–"/>
        <a:defRPr kern="1200">
          <a:solidFill>
            <a:srgbClr val="4C4C4C"/>
          </a:solidFill>
          <a:latin typeface="Arial" charset="0"/>
          <a:ea typeface="ＭＳ Ｐゴシック" charset="0"/>
          <a:cs typeface="+mn-cs"/>
        </a:defRPr>
      </a:lvl2pPr>
      <a:lvl3pPr marL="6842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F26334"/>
        </a:buClr>
        <a:buFont typeface="Arial" charset="0"/>
        <a:buChar char="•"/>
        <a:defRPr kern="1200">
          <a:solidFill>
            <a:srgbClr val="4C4C4C"/>
          </a:solidFill>
          <a:latin typeface="Arial" charset="0"/>
          <a:ea typeface="ＭＳ Ｐゴシック" charset="0"/>
          <a:cs typeface="+mn-cs"/>
        </a:defRPr>
      </a:lvl3pPr>
      <a:lvl4pPr marL="9128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F26334"/>
        </a:buClr>
        <a:buFont typeface="Arial" charset="0"/>
        <a:buChar char="–"/>
        <a:defRPr kern="1200">
          <a:solidFill>
            <a:srgbClr val="4C4C4C"/>
          </a:solidFill>
          <a:latin typeface="Arial" charset="0"/>
          <a:ea typeface="ＭＳ Ｐゴシック" charset="0"/>
          <a:cs typeface="+mn-cs"/>
        </a:defRPr>
      </a:lvl4pPr>
      <a:lvl5pPr marL="1141413" indent="-227013" algn="l" defTabSz="455613" rtl="0" eaLnBrk="0" fontAlgn="base" hangingPunct="0">
        <a:spcBef>
          <a:spcPct val="20000"/>
        </a:spcBef>
        <a:spcAft>
          <a:spcPct val="0"/>
        </a:spcAft>
        <a:buClr>
          <a:srgbClr val="F26334"/>
        </a:buClr>
        <a:buFont typeface="Arial" charset="0"/>
        <a:buChar char="»"/>
        <a:defRPr kern="1200">
          <a:solidFill>
            <a:srgbClr val="4C4C4C"/>
          </a:solidFill>
          <a:latin typeface="Arial" charset="0"/>
          <a:ea typeface="ＭＳ Ｐゴシック" charset="0"/>
          <a:cs typeface="+mn-cs"/>
        </a:defRPr>
      </a:lvl5pPr>
      <a:lvl6pPr marL="251435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5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1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2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7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3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51844-AD9F-4D8E-9743-9D0B5DEFD414}" type="datetimeFigureOut">
              <a:rPr lang="sk-SK" smtClean="0"/>
              <a:t>14. 11. 2014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2BA20-A61E-4332-9E10-24BE42FF08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211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ase_potraviny/NP%20seminar/EU_1169_2011_sk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3" descr="1388960398_73fwQsKp_groceries5B1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6225" y="1130300"/>
            <a:ext cx="3043238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0" y="155338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k-SK" sz="4000" dirty="0" smtClean="0">
                <a:solidFill>
                  <a:schemeClr val="accent1"/>
                </a:solidFill>
                <a:latin typeface="Gill Sans MT Condensed" pitchFamily="34" charset="-18"/>
              </a:rPr>
              <a:t>Nariadenie 1169/2011</a:t>
            </a:r>
            <a:endParaRPr lang="sk-SK" sz="4000" dirty="0">
              <a:solidFill>
                <a:schemeClr val="accent1"/>
              </a:solidFill>
              <a:latin typeface="Gill Sans MT Condensed" pitchFamily="34" charset="-18"/>
            </a:endParaRPr>
          </a:p>
          <a:p>
            <a:pPr algn="ctr"/>
            <a:r>
              <a:rPr lang="sk-SK" sz="4000" dirty="0">
                <a:solidFill>
                  <a:schemeClr val="accent1"/>
                </a:solidFill>
                <a:latin typeface="Gill Sans MT Condensed" pitchFamily="34" charset="-18"/>
              </a:rPr>
              <a:t>o poskytovaní informácií o potravinách spotrebiteľom </a:t>
            </a:r>
          </a:p>
          <a:p>
            <a:pPr algn="ctr"/>
            <a:endParaRPr lang="sk-SK" sz="4000" dirty="0">
              <a:solidFill>
                <a:schemeClr val="accent1"/>
              </a:solidFill>
              <a:latin typeface="Gill Sans MT Condensed" pitchFamily="34" charset="-18"/>
            </a:endParaRPr>
          </a:p>
          <a:p>
            <a:pPr algn="ctr"/>
            <a:endParaRPr lang="sk-SK" sz="4000" dirty="0">
              <a:solidFill>
                <a:schemeClr val="accent1"/>
              </a:solidFill>
              <a:latin typeface="Gill Sans MT Condensed" pitchFamily="34" charset="-18"/>
            </a:endParaRPr>
          </a:p>
          <a:p>
            <a:pPr algn="ctr"/>
            <a:endParaRPr lang="sk-SK" sz="4000" dirty="0" smtClean="0">
              <a:solidFill>
                <a:schemeClr val="accent1"/>
              </a:solidFill>
              <a:latin typeface="Gill Sans MT Condensed" pitchFamily="34" charset="-18"/>
            </a:endParaRPr>
          </a:p>
          <a:p>
            <a:pPr algn="ctr"/>
            <a:endParaRPr lang="sk-SK" sz="4000" dirty="0">
              <a:solidFill>
                <a:schemeClr val="accent1"/>
              </a:solidFill>
              <a:latin typeface="Gill Sans MT Condensed" pitchFamily="34" charset="-18"/>
            </a:endParaRPr>
          </a:p>
          <a:p>
            <a:pPr algn="ctr"/>
            <a:endParaRPr lang="sk-SK" sz="4000" dirty="0">
              <a:solidFill>
                <a:schemeClr val="accent1"/>
              </a:solidFill>
              <a:latin typeface="Gill Sans MT Condensed" pitchFamily="34" charset="-18"/>
            </a:endParaRPr>
          </a:p>
          <a:p>
            <a:pPr algn="ctr"/>
            <a:endParaRPr lang="sk-SK" sz="4000" dirty="0" smtClean="0">
              <a:solidFill>
                <a:schemeClr val="accent1"/>
              </a:solidFill>
              <a:latin typeface="Gill Sans MT Condensed" pitchFamily="34" charset="-18"/>
            </a:endParaRPr>
          </a:p>
          <a:p>
            <a:pPr algn="ctr"/>
            <a:r>
              <a:rPr lang="sk-SK" sz="4000" b="1" dirty="0">
                <a:solidFill>
                  <a:schemeClr val="accent1"/>
                </a:solidFill>
                <a:latin typeface="Gill Sans MT Condensed" pitchFamily="34" charset="-18"/>
              </a:rPr>
              <a:t>Nová legislatíva pri predaji potravín cez internet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0" y="0"/>
            <a:ext cx="9144000" cy="5815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18434" name="Picture 3" descr="logo_tex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60350"/>
            <a:ext cx="6029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62113"/>
            <a:ext cx="8105775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2825" y="4210050"/>
            <a:ext cx="43211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m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688" y="0"/>
            <a:ext cx="105251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738188" y="1225550"/>
            <a:ext cx="411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sk-SK" sz="2000" b="1">
                <a:solidFill>
                  <a:srgbClr val="4C4C4C"/>
                </a:solidFill>
              </a:rPr>
              <a:t>Používateľské prostredie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logo_tex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9838" y="430213"/>
            <a:ext cx="6029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5" descr="carrot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" y="403225"/>
            <a:ext cx="23764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566988" y="1176338"/>
            <a:ext cx="539115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sk-SK" sz="2000" b="1">
                <a:solidFill>
                  <a:srgbClr val="4C4C4C"/>
                </a:solidFill>
              </a:rPr>
              <a:t>Mobilná aplikácia</a:t>
            </a:r>
          </a:p>
          <a:p>
            <a:pPr defTabSz="914400">
              <a:buClr>
                <a:schemeClr val="tx2"/>
              </a:buClr>
            </a:pPr>
            <a:endParaRPr lang="sk-SK">
              <a:solidFill>
                <a:srgbClr val="4C4C4C"/>
              </a:solidFill>
            </a:endParaRPr>
          </a:p>
          <a:p>
            <a:pPr defTabSz="914400"/>
            <a:endParaRPr lang="sk-SK" sz="2000" b="1">
              <a:solidFill>
                <a:srgbClr val="4C4C4C"/>
              </a:solidFill>
            </a:endParaRPr>
          </a:p>
          <a:p>
            <a:pPr defTabSz="914400"/>
            <a:endParaRPr lang="sk-SK" sz="2000" b="1"/>
          </a:p>
        </p:txBody>
      </p:sp>
      <p:pic>
        <p:nvPicPr>
          <p:cNvPr id="2253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79588"/>
            <a:ext cx="2205038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3850" y="1677988"/>
            <a:ext cx="2141538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84388" y="2693988"/>
            <a:ext cx="214153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07075" y="2598738"/>
            <a:ext cx="218598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53263" y="1660525"/>
            <a:ext cx="2090737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ChangeArrowheads="1"/>
          </p:cNvSpPr>
          <p:nvPr/>
        </p:nvSpPr>
        <p:spPr bwMode="auto">
          <a:xfrm>
            <a:off x="0" y="0"/>
            <a:ext cx="9144000" cy="5815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12291" name="Picture 5" descr="wine_bott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5888"/>
            <a:ext cx="10541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336587" y="1561139"/>
            <a:ext cx="847082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sk-SK" sz="2000" dirty="0" smtClean="0"/>
              <a:t>Informácie </a:t>
            </a:r>
            <a:r>
              <a:rPr lang="sk-SK" sz="2000" dirty="0"/>
              <a:t>o výrobku musia byť k dispozícii zákazníkovi na webovej stránke pred uskutočnením nákupu</a:t>
            </a:r>
            <a:r>
              <a:rPr lang="sk-SK" sz="2000" dirty="0" smtClean="0"/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sk-SK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sk-SK" sz="2000" dirty="0"/>
              <a:t>Ak informácie nie sú k dispozícii, tak výrobok nemôže byť predávaný cez internet</a:t>
            </a:r>
            <a:r>
              <a:rPr lang="sk-SK" sz="2000" dirty="0" smtClean="0"/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sk-SK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sk-SK" sz="2000" dirty="0"/>
              <a:t>Ak vlastník značky alebo výrobca neposkytne obchodníkovi údaje vo „web priateľskom“ formáte, tak pre obchodníka môže byť zložité výrobok predávať</a:t>
            </a:r>
            <a:r>
              <a:rPr lang="sk-SK" sz="2000" dirty="0" smtClean="0"/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sk-SK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sk-SK" sz="2000" dirty="0"/>
              <a:t>Na zabezpečenie zobrazovania kompletných, správnych a dôveryhodných informácií zákazníkovi bude potrebný/vhodný systém kooperácie medzi výrobcom a obchodníkom.</a:t>
            </a:r>
          </a:p>
          <a:p>
            <a:pPr marL="180975" indent="-180975" defTabSz="914400"/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620220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3C332-7B79-4EC8-98F0-56FA8F2618CE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808038" y="2506663"/>
            <a:ext cx="4572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sk-SK">
                <a:solidFill>
                  <a:schemeClr val="bg1"/>
                </a:solidFill>
              </a:rPr>
              <a:t>GS1 Slovakia</a:t>
            </a:r>
          </a:p>
          <a:p>
            <a:pPr defTabSz="914400"/>
            <a:r>
              <a:rPr lang="sk-SK" b="1">
                <a:solidFill>
                  <a:schemeClr val="bg1"/>
                </a:solidFill>
              </a:rPr>
              <a:t>Ladislav Janco</a:t>
            </a:r>
          </a:p>
          <a:p>
            <a:pPr defTabSz="914400"/>
            <a:r>
              <a:rPr lang="sk-SK">
                <a:solidFill>
                  <a:schemeClr val="bg1"/>
                </a:solidFill>
              </a:rPr>
              <a:t>projektový manažér</a:t>
            </a:r>
          </a:p>
          <a:p>
            <a:pPr defTabSz="914400"/>
            <a:r>
              <a:rPr lang="sk-SK">
                <a:solidFill>
                  <a:schemeClr val="bg1"/>
                </a:solidFill>
              </a:rPr>
              <a:t>janco@gs1sk.org</a:t>
            </a:r>
          </a:p>
          <a:p>
            <a:pPr defTabSz="914400"/>
            <a:r>
              <a:rPr lang="sk-SK">
                <a:solidFill>
                  <a:schemeClr val="bg1"/>
                </a:solidFill>
              </a:rPr>
              <a:t>041 5651185</a:t>
            </a:r>
          </a:p>
          <a:p>
            <a:pPr defTabSz="914400"/>
            <a:r>
              <a:rPr lang="sk-SK">
                <a:solidFill>
                  <a:schemeClr val="bg1"/>
                </a:solidFill>
              </a:rPr>
              <a:t>0918 844 137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ChangeArrowheads="1"/>
          </p:cNvSpPr>
          <p:nvPr/>
        </p:nvSpPr>
        <p:spPr bwMode="auto">
          <a:xfrm>
            <a:off x="0" y="0"/>
            <a:ext cx="9144000" cy="5815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9219" name="Picture 5" descr="oliv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8913"/>
            <a:ext cx="1028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639763" y="1900238"/>
            <a:ext cx="771207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defTabSz="914400"/>
            <a:r>
              <a:rPr lang="sk-SK" b="1" dirty="0">
                <a:solidFill>
                  <a:srgbClr val="4C4C4C"/>
                </a:solidFill>
              </a:rPr>
              <a:t>Nariadenie EÚ </a:t>
            </a:r>
            <a:r>
              <a:rPr lang="sk-SK" b="1" dirty="0">
                <a:solidFill>
                  <a:srgbClr val="4C4C4C"/>
                </a:solidFill>
                <a:hlinkClick r:id="rId3" action="ppaction://hlinkfile"/>
              </a:rPr>
              <a:t>1169/2011</a:t>
            </a:r>
            <a:r>
              <a:rPr lang="sk-SK" b="1" dirty="0">
                <a:solidFill>
                  <a:srgbClr val="4C4C4C"/>
                </a:solidFill>
              </a:rPr>
              <a:t> o poskytovaní informácií o potravinách spotrebiteľom</a:t>
            </a:r>
            <a:r>
              <a:rPr lang="sk-SK" dirty="0">
                <a:solidFill>
                  <a:srgbClr val="4C4C4C"/>
                </a:solidFill>
              </a:rPr>
              <a:t> </a:t>
            </a:r>
          </a:p>
          <a:p>
            <a:pPr marL="180975" indent="-180975" defTabSz="914400"/>
            <a:endParaRPr lang="sk-SK" dirty="0">
              <a:solidFill>
                <a:srgbClr val="4C4C4C"/>
              </a:solidFill>
            </a:endParaRP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r>
              <a:rPr lang="sk-SK" dirty="0" smtClean="0">
                <a:solidFill>
                  <a:srgbClr val="4C4C4C"/>
                </a:solidFill>
              </a:rPr>
              <a:t>Povinné údaje</a:t>
            </a:r>
            <a:endParaRPr lang="sk-SK" dirty="0">
              <a:solidFill>
                <a:srgbClr val="4C4C4C"/>
              </a:solidFill>
            </a:endParaRP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endParaRPr lang="sk-SK" dirty="0">
              <a:solidFill>
                <a:srgbClr val="4C4C4C"/>
              </a:solidFill>
            </a:endParaRP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r>
              <a:rPr lang="sk-SK" dirty="0" smtClean="0">
                <a:solidFill>
                  <a:srgbClr val="4C4C4C"/>
                </a:solidFill>
              </a:rPr>
              <a:t>Zodpovednosť</a:t>
            </a:r>
            <a:endParaRPr lang="sk-SK" dirty="0">
              <a:solidFill>
                <a:srgbClr val="4C4C4C"/>
              </a:solidFill>
            </a:endParaRP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endParaRPr lang="sk-SK" dirty="0">
              <a:solidFill>
                <a:srgbClr val="4C4C4C"/>
              </a:solidFill>
            </a:endParaRP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r>
              <a:rPr lang="sk-SK" dirty="0" smtClean="0">
                <a:solidFill>
                  <a:srgbClr val="4C4C4C"/>
                </a:solidFill>
              </a:rPr>
              <a:t>Predaj na diaľku</a:t>
            </a: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endParaRPr lang="sk-SK" dirty="0">
              <a:solidFill>
                <a:srgbClr val="4C4C4C"/>
              </a:solidFill>
            </a:endParaRP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endParaRPr lang="sk-SK" dirty="0" smtClean="0">
              <a:solidFill>
                <a:srgbClr val="4C4C4C"/>
              </a:solidFill>
            </a:endParaRPr>
          </a:p>
          <a:p>
            <a:pPr defTabSz="914400">
              <a:buClr>
                <a:schemeClr val="tx2"/>
              </a:buClr>
            </a:pPr>
            <a:r>
              <a:rPr lang="sk-SK" dirty="0" smtClean="0">
                <a:solidFill>
                  <a:srgbClr val="4C4C4C"/>
                </a:solidFill>
              </a:rPr>
              <a:t>Platí od 13. 12. 2014</a:t>
            </a:r>
            <a:endParaRPr lang="sk-SK" dirty="0">
              <a:solidFill>
                <a:srgbClr val="4C4C4C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ChangeArrowheads="1"/>
          </p:cNvSpPr>
          <p:nvPr/>
        </p:nvSpPr>
        <p:spPr bwMode="auto">
          <a:xfrm>
            <a:off x="0" y="0"/>
            <a:ext cx="9144000" cy="5815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639762" y="1484313"/>
            <a:ext cx="77120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i="1" dirty="0" smtClean="0"/>
              <a:t>Článok </a:t>
            </a:r>
            <a:r>
              <a:rPr lang="sk-SK" i="1" dirty="0"/>
              <a:t>14 </a:t>
            </a:r>
            <a:endParaRPr lang="sk-SK" dirty="0"/>
          </a:p>
          <a:p>
            <a:r>
              <a:rPr lang="sk-SK" b="1" dirty="0"/>
              <a:t>Predaj na diaľku </a:t>
            </a:r>
            <a:endParaRPr lang="sk-SK" dirty="0"/>
          </a:p>
          <a:p>
            <a:r>
              <a:rPr lang="sk-SK" dirty="0"/>
              <a:t>1. Bez toho, aby boli dotknuté požiadavky na informácie ustanovené v článku 9, ak ide o balené potraviny ponúkané na predaj prostriedkami komunikácie na diaľku: </a:t>
            </a:r>
          </a:p>
          <a:p>
            <a:r>
              <a:rPr lang="sk-SK" dirty="0"/>
              <a:t>a) povinné informácie o potravinách okrem údajov uvedených v článku 9 ods. 1 písm. f) sú k dispozícii pred uskutočnením kúpy a uvádzajú sa v materiáloch podporujúcich predaj na diaľku alebo sa poskytujú inými vhodnými prostriedkami, ktoré jasne určí prevádzkovateľ potravinárskeho podniku. Ak sa použijú iné vhodné prostriedky, povinné informácie o potravinách sa poskytujú bez toho, aby prevádzkovateľ potravinárskeho podniku účtoval spotrebiteľovi dodatočné náklady; </a:t>
            </a:r>
            <a:endParaRPr lang="sk-SK" dirty="0">
              <a:solidFill>
                <a:srgbClr val="4C4C4C"/>
              </a:solidFill>
            </a:endParaRPr>
          </a:p>
        </p:txBody>
      </p:sp>
      <p:pic>
        <p:nvPicPr>
          <p:cNvPr id="5" name="Picture 5" descr="carrot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371475"/>
            <a:ext cx="2114993" cy="140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0917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ChangeArrowheads="1"/>
          </p:cNvSpPr>
          <p:nvPr/>
        </p:nvSpPr>
        <p:spPr bwMode="auto">
          <a:xfrm>
            <a:off x="0" y="0"/>
            <a:ext cx="9144000" cy="5815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639762" y="1484313"/>
            <a:ext cx="77120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i="1" dirty="0"/>
              <a:t>Článok 8 </a:t>
            </a:r>
            <a:endParaRPr lang="sk-SK" dirty="0"/>
          </a:p>
          <a:p>
            <a:r>
              <a:rPr lang="sk-SK" b="1" dirty="0"/>
              <a:t>Zodpovednosť </a:t>
            </a:r>
            <a:endParaRPr lang="sk-SK" dirty="0"/>
          </a:p>
          <a:p>
            <a:r>
              <a:rPr lang="sk-SK" dirty="0"/>
              <a:t>1. Za informácie o potravine je zodpovedný ten prevádzkovateľ potravinárskeho podniku, pod ktorého menom alebo obchodným menom sa potravina umiestňuje na trh, alebo ak tento prevádzkovateľ nie je usadený v Únii, dovozca na trh Únie. </a:t>
            </a:r>
          </a:p>
        </p:txBody>
      </p:sp>
      <p:pic>
        <p:nvPicPr>
          <p:cNvPr id="5" name="Picture 4" descr="co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0" y="150813"/>
            <a:ext cx="16541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26956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87350" y="2122488"/>
            <a:ext cx="7688263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defTabSz="914400">
              <a:buClr>
                <a:schemeClr val="tx2"/>
              </a:buClr>
              <a:buFontTx/>
              <a:buChar char="•"/>
            </a:pPr>
            <a:r>
              <a:rPr lang="sk-SK">
                <a:solidFill>
                  <a:srgbClr val="4C4C4C"/>
                </a:solidFill>
              </a:rPr>
              <a:t>Zákazníci stále častejšie používajú moderné technológie pri nákupe a tieto významne ovplyvňujú ich správanie.</a:t>
            </a: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endParaRPr lang="sk-SK">
              <a:solidFill>
                <a:srgbClr val="4C4C4C"/>
              </a:solidFill>
            </a:endParaRP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endParaRPr lang="sk-SK">
              <a:solidFill>
                <a:srgbClr val="4C4C4C"/>
              </a:solidFill>
            </a:endParaRP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r>
              <a:rPr lang="sk-SK">
                <a:solidFill>
                  <a:srgbClr val="4C4C4C"/>
                </a:solidFill>
              </a:rPr>
              <a:t>Zákazníci hľadajú informácie o výrobkoch z iných zdrojov ako je predajca.</a:t>
            </a: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endParaRPr lang="sk-SK">
              <a:solidFill>
                <a:srgbClr val="4C4C4C"/>
              </a:solidFill>
            </a:endParaRP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endParaRPr lang="sk-SK">
              <a:solidFill>
                <a:srgbClr val="4C4C4C"/>
              </a:solidFill>
            </a:endParaRP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r>
              <a:rPr lang="sk-SK">
                <a:solidFill>
                  <a:srgbClr val="4C4C4C"/>
                </a:solidFill>
              </a:rPr>
              <a:t>Zákazníci chcú zdravé a bezpečné potraviny.</a:t>
            </a: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endParaRPr lang="sk-SK">
              <a:solidFill>
                <a:srgbClr val="4C4C4C"/>
              </a:solidFill>
            </a:endParaRP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endParaRPr lang="sk-SK">
              <a:solidFill>
                <a:srgbClr val="4C4C4C"/>
              </a:solidFill>
            </a:endParaRP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r>
              <a:rPr lang="sk-SK">
                <a:solidFill>
                  <a:srgbClr val="4C4C4C"/>
                </a:solidFill>
              </a:rPr>
              <a:t>Zákazníkov zaujíma zloženie výrobkov a nutričné hodnoty.</a:t>
            </a:r>
          </a:p>
          <a:p>
            <a:pPr marL="180975" indent="-180975" defTabSz="914400"/>
            <a:endParaRPr lang="sk-SK"/>
          </a:p>
        </p:txBody>
      </p:sp>
      <p:pic>
        <p:nvPicPr>
          <p:cNvPr id="8195" name="Picture 5" descr="carrot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371475"/>
            <a:ext cx="23764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5337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242" name="Oval 3"/>
          <p:cNvSpPr>
            <a:spLocks noChangeArrowheads="1"/>
          </p:cNvSpPr>
          <p:nvPr/>
        </p:nvSpPr>
        <p:spPr bwMode="auto">
          <a:xfrm>
            <a:off x="376238" y="860425"/>
            <a:ext cx="1152525" cy="1150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 dirty="0">
                <a:solidFill>
                  <a:schemeClr val="bg1"/>
                </a:solidFill>
                <a:latin typeface="Gill Sans MT Condensed" pitchFamily="34" charset="-18"/>
              </a:rPr>
              <a:t>Dodávateľ</a:t>
            </a:r>
          </a:p>
          <a:p>
            <a:pPr algn="ctr"/>
            <a:r>
              <a:rPr lang="sk-SK" dirty="0" smtClean="0">
                <a:solidFill>
                  <a:schemeClr val="bg1"/>
                </a:solidFill>
                <a:latin typeface="Gill Sans MT Condensed" pitchFamily="34" charset="-18"/>
              </a:rPr>
              <a:t>Výrobca</a:t>
            </a:r>
            <a:endParaRPr lang="sk-SK" dirty="0">
              <a:solidFill>
                <a:schemeClr val="bg1"/>
              </a:solidFill>
              <a:latin typeface="Gill Sans MT Condensed" pitchFamily="34" charset="-18"/>
            </a:endParaRPr>
          </a:p>
        </p:txBody>
      </p:sp>
      <p:sp>
        <p:nvSpPr>
          <p:cNvPr id="10243" name="Oval 4"/>
          <p:cNvSpPr>
            <a:spLocks noChangeArrowheads="1"/>
          </p:cNvSpPr>
          <p:nvPr/>
        </p:nvSpPr>
        <p:spPr bwMode="auto">
          <a:xfrm>
            <a:off x="358775" y="3730625"/>
            <a:ext cx="1152525" cy="1150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 dirty="0">
                <a:solidFill>
                  <a:schemeClr val="bg1"/>
                </a:solidFill>
                <a:latin typeface="Gill Sans MT Condensed" pitchFamily="34" charset="-18"/>
              </a:rPr>
              <a:t>Dodávateľ</a:t>
            </a:r>
          </a:p>
          <a:p>
            <a:pPr algn="ctr"/>
            <a:r>
              <a:rPr lang="sk-SK" dirty="0" smtClean="0">
                <a:solidFill>
                  <a:schemeClr val="bg1"/>
                </a:solidFill>
                <a:latin typeface="Gill Sans MT Condensed" pitchFamily="34" charset="-18"/>
              </a:rPr>
              <a:t>Veľkoobchod</a:t>
            </a:r>
            <a:endParaRPr lang="sk-SK" dirty="0">
              <a:solidFill>
                <a:schemeClr val="bg1"/>
              </a:solidFill>
              <a:latin typeface="Gill Sans MT Condensed" pitchFamily="34" charset="-18"/>
            </a:endParaRPr>
          </a:p>
        </p:txBody>
      </p:sp>
      <p:sp>
        <p:nvSpPr>
          <p:cNvPr id="10244" name="Oval 5"/>
          <p:cNvSpPr>
            <a:spLocks noChangeArrowheads="1"/>
          </p:cNvSpPr>
          <p:nvPr/>
        </p:nvSpPr>
        <p:spPr bwMode="auto">
          <a:xfrm>
            <a:off x="374650" y="2362200"/>
            <a:ext cx="1152525" cy="1150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 dirty="0">
                <a:solidFill>
                  <a:schemeClr val="bg1"/>
                </a:solidFill>
                <a:latin typeface="Gill Sans MT Condensed" pitchFamily="34" charset="-18"/>
              </a:rPr>
              <a:t>Dodávateľ</a:t>
            </a:r>
          </a:p>
          <a:p>
            <a:pPr algn="ctr"/>
            <a:r>
              <a:rPr lang="sk-SK" dirty="0" smtClean="0">
                <a:solidFill>
                  <a:schemeClr val="bg1"/>
                </a:solidFill>
                <a:latin typeface="Gill Sans MT Condensed" pitchFamily="34" charset="-18"/>
              </a:rPr>
              <a:t>Distribútor</a:t>
            </a:r>
            <a:endParaRPr lang="sk-SK" dirty="0">
              <a:solidFill>
                <a:schemeClr val="bg1"/>
              </a:solidFill>
              <a:latin typeface="Gill Sans MT Condensed" pitchFamily="34" charset="-18"/>
            </a:endParaRPr>
          </a:p>
        </p:txBody>
      </p:sp>
      <p:sp>
        <p:nvSpPr>
          <p:cNvPr id="10245" name="Oval 6"/>
          <p:cNvSpPr>
            <a:spLocks noChangeArrowheads="1"/>
          </p:cNvSpPr>
          <p:nvPr/>
        </p:nvSpPr>
        <p:spPr bwMode="auto">
          <a:xfrm>
            <a:off x="7423150" y="473075"/>
            <a:ext cx="1152525" cy="11509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 b="1">
                <a:latin typeface="Gill Sans MT Condensed" pitchFamily="34" charset="-18"/>
              </a:rPr>
              <a:t>Zákazník</a:t>
            </a:r>
          </a:p>
        </p:txBody>
      </p:sp>
      <p:sp>
        <p:nvSpPr>
          <p:cNvPr id="10246" name="Oval 7"/>
          <p:cNvSpPr>
            <a:spLocks noChangeArrowheads="1"/>
          </p:cNvSpPr>
          <p:nvPr/>
        </p:nvSpPr>
        <p:spPr bwMode="auto">
          <a:xfrm>
            <a:off x="7412038" y="1725613"/>
            <a:ext cx="1152525" cy="11509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 b="1">
                <a:latin typeface="Gill Sans MT Condensed" pitchFamily="34" charset="-18"/>
              </a:rPr>
              <a:t>Zákazník</a:t>
            </a:r>
          </a:p>
        </p:txBody>
      </p:sp>
      <p:sp>
        <p:nvSpPr>
          <p:cNvPr id="10247" name="Oval 8"/>
          <p:cNvSpPr>
            <a:spLocks noChangeArrowheads="1"/>
          </p:cNvSpPr>
          <p:nvPr/>
        </p:nvSpPr>
        <p:spPr bwMode="auto">
          <a:xfrm>
            <a:off x="7440613" y="3009900"/>
            <a:ext cx="1152525" cy="11509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 b="1">
                <a:latin typeface="Gill Sans MT Condensed" pitchFamily="34" charset="-18"/>
              </a:rPr>
              <a:t>Zákazník</a:t>
            </a:r>
          </a:p>
        </p:txBody>
      </p:sp>
      <p:sp>
        <p:nvSpPr>
          <p:cNvPr id="10248" name="Oval 9"/>
          <p:cNvSpPr>
            <a:spLocks noChangeArrowheads="1"/>
          </p:cNvSpPr>
          <p:nvPr/>
        </p:nvSpPr>
        <p:spPr bwMode="auto">
          <a:xfrm>
            <a:off x="7451725" y="4378325"/>
            <a:ext cx="1152525" cy="11509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 b="1">
                <a:latin typeface="Gill Sans MT Condensed" pitchFamily="34" charset="-18"/>
              </a:rPr>
              <a:t>Zákazník</a:t>
            </a:r>
          </a:p>
        </p:txBody>
      </p:sp>
      <p:sp>
        <p:nvSpPr>
          <p:cNvPr id="10249" name="Oval 10"/>
          <p:cNvSpPr>
            <a:spLocks noChangeArrowheads="1"/>
          </p:cNvSpPr>
          <p:nvPr/>
        </p:nvSpPr>
        <p:spPr bwMode="auto">
          <a:xfrm>
            <a:off x="4664075" y="1065213"/>
            <a:ext cx="1152525" cy="11509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>
                <a:latin typeface="Gill Sans MT Condensed" pitchFamily="34" charset="-18"/>
              </a:rPr>
              <a:t>Odberateľ </a:t>
            </a:r>
          </a:p>
          <a:p>
            <a:pPr algn="ctr"/>
            <a:r>
              <a:rPr lang="sk-SK">
                <a:latin typeface="Gill Sans MT Condensed" pitchFamily="34" charset="-18"/>
              </a:rPr>
              <a:t>Údajov</a:t>
            </a:r>
          </a:p>
          <a:p>
            <a:pPr algn="ctr"/>
            <a:r>
              <a:rPr lang="sk-SK">
                <a:latin typeface="Gill Sans MT Condensed" pitchFamily="34" charset="-18"/>
              </a:rPr>
              <a:t>Obchodník</a:t>
            </a:r>
          </a:p>
        </p:txBody>
      </p:sp>
      <p:sp>
        <p:nvSpPr>
          <p:cNvPr id="10250" name="Oval 11"/>
          <p:cNvSpPr>
            <a:spLocks noChangeArrowheads="1"/>
          </p:cNvSpPr>
          <p:nvPr/>
        </p:nvSpPr>
        <p:spPr bwMode="auto">
          <a:xfrm>
            <a:off x="4664075" y="2506663"/>
            <a:ext cx="1152525" cy="11509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>
                <a:latin typeface="Gill Sans MT Condensed" pitchFamily="34" charset="-18"/>
              </a:rPr>
              <a:t>Odberateľ </a:t>
            </a:r>
          </a:p>
          <a:p>
            <a:pPr algn="ctr"/>
            <a:r>
              <a:rPr lang="sk-SK">
                <a:latin typeface="Gill Sans MT Condensed" pitchFamily="34" charset="-18"/>
              </a:rPr>
              <a:t>Údajov</a:t>
            </a:r>
          </a:p>
          <a:p>
            <a:pPr algn="ctr"/>
            <a:r>
              <a:rPr lang="sk-SK">
                <a:latin typeface="Gill Sans MT Condensed" pitchFamily="34" charset="-18"/>
              </a:rPr>
              <a:t>Mobilná </a:t>
            </a:r>
          </a:p>
          <a:p>
            <a:pPr algn="ctr"/>
            <a:r>
              <a:rPr lang="sk-SK">
                <a:latin typeface="Gill Sans MT Condensed" pitchFamily="34" charset="-18"/>
              </a:rPr>
              <a:t>aplikácia</a:t>
            </a:r>
          </a:p>
        </p:txBody>
      </p:sp>
      <p:sp>
        <p:nvSpPr>
          <p:cNvPr id="10251" name="Oval 12"/>
          <p:cNvSpPr>
            <a:spLocks noChangeArrowheads="1"/>
          </p:cNvSpPr>
          <p:nvPr/>
        </p:nvSpPr>
        <p:spPr bwMode="auto">
          <a:xfrm>
            <a:off x="4735513" y="4090988"/>
            <a:ext cx="1152525" cy="115093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>
                <a:latin typeface="Gill Sans MT Condensed" pitchFamily="34" charset="-18"/>
              </a:rPr>
              <a:t>Odberateľ </a:t>
            </a:r>
          </a:p>
          <a:p>
            <a:pPr algn="ctr"/>
            <a:r>
              <a:rPr lang="sk-SK">
                <a:latin typeface="Gill Sans MT Condensed" pitchFamily="34" charset="-18"/>
              </a:rPr>
              <a:t>Údajov</a:t>
            </a:r>
          </a:p>
          <a:p>
            <a:pPr algn="ctr"/>
            <a:r>
              <a:rPr lang="sk-SK">
                <a:latin typeface="Gill Sans MT Condensed" pitchFamily="34" charset="-18"/>
              </a:rPr>
              <a:t>WEB stránka</a:t>
            </a:r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>
            <a:off x="1495425" y="1641475"/>
            <a:ext cx="309562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>
            <a:off x="1566863" y="2938463"/>
            <a:ext cx="3097212" cy="71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 flipV="1">
            <a:off x="1576388" y="1714500"/>
            <a:ext cx="3014662" cy="261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0255" name="Line 16"/>
          <p:cNvSpPr>
            <a:spLocks noChangeShapeType="1"/>
          </p:cNvSpPr>
          <p:nvPr/>
        </p:nvSpPr>
        <p:spPr bwMode="auto">
          <a:xfrm flipV="1">
            <a:off x="5834063" y="1141413"/>
            <a:ext cx="1603375" cy="409575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0256" name="Line 17"/>
          <p:cNvSpPr>
            <a:spLocks noChangeShapeType="1"/>
          </p:cNvSpPr>
          <p:nvPr/>
        </p:nvSpPr>
        <p:spPr bwMode="auto">
          <a:xfrm flipV="1">
            <a:off x="5824538" y="1147763"/>
            <a:ext cx="1581150" cy="186055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0257" name="Line 18"/>
          <p:cNvSpPr>
            <a:spLocks noChangeShapeType="1"/>
          </p:cNvSpPr>
          <p:nvPr/>
        </p:nvSpPr>
        <p:spPr bwMode="auto">
          <a:xfrm flipV="1">
            <a:off x="5854700" y="1173163"/>
            <a:ext cx="1577975" cy="3311525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0258" name="Line 19"/>
          <p:cNvSpPr>
            <a:spLocks noChangeShapeType="1"/>
          </p:cNvSpPr>
          <p:nvPr/>
        </p:nvSpPr>
        <p:spPr bwMode="auto">
          <a:xfrm flipV="1">
            <a:off x="5842000" y="2306638"/>
            <a:ext cx="1562100" cy="688975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0259" name="Line 20"/>
          <p:cNvSpPr>
            <a:spLocks noChangeShapeType="1"/>
          </p:cNvSpPr>
          <p:nvPr/>
        </p:nvSpPr>
        <p:spPr bwMode="auto">
          <a:xfrm flipV="1">
            <a:off x="5830888" y="3516313"/>
            <a:ext cx="1612900" cy="944562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0260" name="Line 21"/>
          <p:cNvSpPr>
            <a:spLocks noChangeShapeType="1"/>
          </p:cNvSpPr>
          <p:nvPr/>
        </p:nvSpPr>
        <p:spPr bwMode="auto">
          <a:xfrm>
            <a:off x="5843588" y="4470400"/>
            <a:ext cx="1620837" cy="312738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0261" name="Line 22"/>
          <p:cNvSpPr>
            <a:spLocks noChangeShapeType="1"/>
          </p:cNvSpPr>
          <p:nvPr/>
        </p:nvSpPr>
        <p:spPr bwMode="auto">
          <a:xfrm>
            <a:off x="5816600" y="2992438"/>
            <a:ext cx="1627188" cy="5588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0262" name="Line 23"/>
          <p:cNvSpPr>
            <a:spLocks noChangeShapeType="1"/>
          </p:cNvSpPr>
          <p:nvPr/>
        </p:nvSpPr>
        <p:spPr bwMode="auto">
          <a:xfrm>
            <a:off x="5834063" y="1516063"/>
            <a:ext cx="1620837" cy="2016125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0263" name="Line 24"/>
          <p:cNvSpPr>
            <a:spLocks noChangeShapeType="1"/>
          </p:cNvSpPr>
          <p:nvPr/>
        </p:nvSpPr>
        <p:spPr bwMode="auto">
          <a:xfrm>
            <a:off x="5853113" y="3001963"/>
            <a:ext cx="1609725" cy="1789112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0264" name="Line 25"/>
          <p:cNvSpPr>
            <a:spLocks noChangeShapeType="1"/>
          </p:cNvSpPr>
          <p:nvPr/>
        </p:nvSpPr>
        <p:spPr bwMode="auto">
          <a:xfrm>
            <a:off x="1495425" y="1641475"/>
            <a:ext cx="3168650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0265" name="Line 26"/>
          <p:cNvSpPr>
            <a:spLocks noChangeShapeType="1"/>
          </p:cNvSpPr>
          <p:nvPr/>
        </p:nvSpPr>
        <p:spPr bwMode="auto">
          <a:xfrm>
            <a:off x="1495425" y="1641475"/>
            <a:ext cx="3240088" cy="3024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0266" name="Line 27"/>
          <p:cNvSpPr>
            <a:spLocks noChangeShapeType="1"/>
          </p:cNvSpPr>
          <p:nvPr/>
        </p:nvSpPr>
        <p:spPr bwMode="auto">
          <a:xfrm flipV="1">
            <a:off x="1566863" y="1714500"/>
            <a:ext cx="3024187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0267" name="Line 28"/>
          <p:cNvSpPr>
            <a:spLocks noChangeShapeType="1"/>
          </p:cNvSpPr>
          <p:nvPr/>
        </p:nvSpPr>
        <p:spPr bwMode="auto">
          <a:xfrm flipV="1">
            <a:off x="1576388" y="3009900"/>
            <a:ext cx="3087687" cy="1317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0268" name="Line 29"/>
          <p:cNvSpPr>
            <a:spLocks noChangeShapeType="1"/>
          </p:cNvSpPr>
          <p:nvPr/>
        </p:nvSpPr>
        <p:spPr bwMode="auto">
          <a:xfrm>
            <a:off x="1544638" y="4338638"/>
            <a:ext cx="3190875" cy="327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0269" name="Line 30"/>
          <p:cNvSpPr>
            <a:spLocks noChangeShapeType="1"/>
          </p:cNvSpPr>
          <p:nvPr/>
        </p:nvSpPr>
        <p:spPr bwMode="auto">
          <a:xfrm>
            <a:off x="1566863" y="2938463"/>
            <a:ext cx="3168650" cy="172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460375" y="127000"/>
            <a:ext cx="8105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sk-SK"/>
              <a:t>Ako čo najjednoduchšie dostať pravdivé produktové informácie k zákazníkovi?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ChangeArrowheads="1"/>
          </p:cNvSpPr>
          <p:nvPr/>
        </p:nvSpPr>
        <p:spPr bwMode="auto">
          <a:xfrm>
            <a:off x="0" y="0"/>
            <a:ext cx="9144000" cy="5815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266" name="Oval 3"/>
          <p:cNvSpPr>
            <a:spLocks noChangeArrowheads="1"/>
          </p:cNvSpPr>
          <p:nvPr/>
        </p:nvSpPr>
        <p:spPr bwMode="auto">
          <a:xfrm>
            <a:off x="428625" y="647700"/>
            <a:ext cx="1152525" cy="1150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 dirty="0">
                <a:solidFill>
                  <a:schemeClr val="bg1"/>
                </a:solidFill>
                <a:latin typeface="Gill Sans MT Condensed" pitchFamily="34" charset="-18"/>
              </a:rPr>
              <a:t>Dodávateľ</a:t>
            </a:r>
          </a:p>
          <a:p>
            <a:pPr algn="ctr"/>
            <a:r>
              <a:rPr lang="sk-SK" dirty="0" smtClean="0">
                <a:solidFill>
                  <a:schemeClr val="bg1"/>
                </a:solidFill>
                <a:latin typeface="Gill Sans MT Condensed" pitchFamily="34" charset="-18"/>
              </a:rPr>
              <a:t>Výrobca</a:t>
            </a:r>
            <a:endParaRPr lang="sk-SK" dirty="0">
              <a:solidFill>
                <a:schemeClr val="bg1"/>
              </a:solidFill>
              <a:latin typeface="Gill Sans MT Condensed" pitchFamily="34" charset="-18"/>
            </a:endParaRPr>
          </a:p>
        </p:txBody>
      </p:sp>
      <p:sp>
        <p:nvSpPr>
          <p:cNvPr id="11267" name="Oval 4"/>
          <p:cNvSpPr>
            <a:spLocks noChangeArrowheads="1"/>
          </p:cNvSpPr>
          <p:nvPr/>
        </p:nvSpPr>
        <p:spPr bwMode="auto">
          <a:xfrm>
            <a:off x="403225" y="3529013"/>
            <a:ext cx="1152525" cy="1150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 dirty="0">
                <a:solidFill>
                  <a:schemeClr val="bg1"/>
                </a:solidFill>
                <a:latin typeface="Gill Sans MT Condensed" pitchFamily="34" charset="-18"/>
              </a:rPr>
              <a:t>Dodávateľ</a:t>
            </a:r>
          </a:p>
          <a:p>
            <a:pPr algn="ctr"/>
            <a:r>
              <a:rPr lang="sk-SK" dirty="0" smtClean="0">
                <a:solidFill>
                  <a:schemeClr val="bg1"/>
                </a:solidFill>
                <a:latin typeface="Gill Sans MT Condensed" pitchFamily="34" charset="-18"/>
              </a:rPr>
              <a:t>Veľkoobchod</a:t>
            </a:r>
            <a:endParaRPr lang="sk-SK" dirty="0">
              <a:solidFill>
                <a:schemeClr val="bg1"/>
              </a:solidFill>
              <a:latin typeface="Gill Sans MT Condensed" pitchFamily="34" charset="-18"/>
            </a:endParaRPr>
          </a:p>
        </p:txBody>
      </p:sp>
      <p:sp>
        <p:nvSpPr>
          <p:cNvPr id="11268" name="Oval 5"/>
          <p:cNvSpPr>
            <a:spLocks noChangeArrowheads="1"/>
          </p:cNvSpPr>
          <p:nvPr/>
        </p:nvSpPr>
        <p:spPr bwMode="auto">
          <a:xfrm>
            <a:off x="419100" y="2160588"/>
            <a:ext cx="1152525" cy="1150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 dirty="0" smtClean="0">
                <a:solidFill>
                  <a:schemeClr val="bg1"/>
                </a:solidFill>
                <a:latin typeface="Gill Sans MT Condensed" pitchFamily="34" charset="-18"/>
              </a:rPr>
              <a:t>Dodávateľ</a:t>
            </a:r>
            <a:endParaRPr lang="sk-SK" dirty="0">
              <a:solidFill>
                <a:schemeClr val="bg1"/>
              </a:solidFill>
              <a:latin typeface="Gill Sans MT Condensed" pitchFamily="34" charset="-18"/>
            </a:endParaRPr>
          </a:p>
          <a:p>
            <a:pPr algn="ctr"/>
            <a:r>
              <a:rPr lang="sk-SK" dirty="0">
                <a:solidFill>
                  <a:schemeClr val="bg1"/>
                </a:solidFill>
                <a:latin typeface="Gill Sans MT Condensed" pitchFamily="34" charset="-18"/>
              </a:rPr>
              <a:t>Distribútor</a:t>
            </a:r>
          </a:p>
        </p:txBody>
      </p:sp>
      <p:sp>
        <p:nvSpPr>
          <p:cNvPr id="11269" name="Oval 6"/>
          <p:cNvSpPr>
            <a:spLocks noChangeArrowheads="1"/>
          </p:cNvSpPr>
          <p:nvPr/>
        </p:nvSpPr>
        <p:spPr bwMode="auto">
          <a:xfrm>
            <a:off x="7445375" y="282575"/>
            <a:ext cx="1152525" cy="1150938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 b="1">
                <a:latin typeface="Gill Sans MT Condensed" pitchFamily="34" charset="-18"/>
              </a:rPr>
              <a:t>Zákazník</a:t>
            </a:r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>
            <a:off x="2660650" y="2089150"/>
            <a:ext cx="1152525" cy="1150938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 sz="2400" b="1">
                <a:latin typeface="Gill Sans MT Condensed" pitchFamily="34" charset="-18"/>
              </a:rPr>
              <a:t>Naše</a:t>
            </a:r>
          </a:p>
          <a:p>
            <a:pPr algn="ctr"/>
            <a:r>
              <a:rPr lang="sk-SK" sz="2400" b="1">
                <a:latin typeface="Gill Sans MT Condensed" pitchFamily="34" charset="-18"/>
              </a:rPr>
              <a:t>potraviny</a:t>
            </a:r>
          </a:p>
        </p:txBody>
      </p:sp>
      <p:sp>
        <p:nvSpPr>
          <p:cNvPr id="11271" name="Oval 8"/>
          <p:cNvSpPr>
            <a:spLocks noChangeArrowheads="1"/>
          </p:cNvSpPr>
          <p:nvPr/>
        </p:nvSpPr>
        <p:spPr bwMode="auto">
          <a:xfrm>
            <a:off x="7446963" y="1576388"/>
            <a:ext cx="1152525" cy="11509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 b="1">
                <a:latin typeface="Gill Sans MT Condensed" pitchFamily="34" charset="-18"/>
              </a:rPr>
              <a:t>Zákazník</a:t>
            </a:r>
          </a:p>
        </p:txBody>
      </p:sp>
      <p:sp>
        <p:nvSpPr>
          <p:cNvPr id="11272" name="Oval 9"/>
          <p:cNvSpPr>
            <a:spLocks noChangeArrowheads="1"/>
          </p:cNvSpPr>
          <p:nvPr/>
        </p:nvSpPr>
        <p:spPr bwMode="auto">
          <a:xfrm>
            <a:off x="7453313" y="2808288"/>
            <a:ext cx="1152525" cy="11509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 b="1">
                <a:latin typeface="Gill Sans MT Condensed" pitchFamily="34" charset="-18"/>
              </a:rPr>
              <a:t>Zákazník</a:t>
            </a:r>
          </a:p>
        </p:txBody>
      </p:sp>
      <p:sp>
        <p:nvSpPr>
          <p:cNvPr id="11273" name="Oval 10"/>
          <p:cNvSpPr>
            <a:spLocks noChangeArrowheads="1"/>
          </p:cNvSpPr>
          <p:nvPr/>
        </p:nvSpPr>
        <p:spPr bwMode="auto">
          <a:xfrm>
            <a:off x="7451725" y="4103688"/>
            <a:ext cx="1152525" cy="1150937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 b="1">
                <a:latin typeface="Gill Sans MT Condensed" pitchFamily="34" charset="-18"/>
              </a:rPr>
              <a:t>Zákazník</a:t>
            </a:r>
          </a:p>
        </p:txBody>
      </p:sp>
      <p:sp>
        <p:nvSpPr>
          <p:cNvPr id="11274" name="Oval 11"/>
          <p:cNvSpPr>
            <a:spLocks noChangeArrowheads="1"/>
          </p:cNvSpPr>
          <p:nvPr/>
        </p:nvSpPr>
        <p:spPr bwMode="auto">
          <a:xfrm>
            <a:off x="4749800" y="863600"/>
            <a:ext cx="1152525" cy="11509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 b="1">
                <a:latin typeface="Gill Sans MT Condensed" pitchFamily="34" charset="-18"/>
              </a:rPr>
              <a:t>Odberateľ </a:t>
            </a:r>
          </a:p>
          <a:p>
            <a:pPr algn="ctr"/>
            <a:r>
              <a:rPr lang="sk-SK" b="1">
                <a:latin typeface="Gill Sans MT Condensed" pitchFamily="34" charset="-18"/>
              </a:rPr>
              <a:t>Údajov</a:t>
            </a:r>
          </a:p>
          <a:p>
            <a:pPr algn="ctr"/>
            <a:r>
              <a:rPr lang="sk-SK" b="1">
                <a:latin typeface="Gill Sans MT Condensed" pitchFamily="34" charset="-18"/>
              </a:rPr>
              <a:t>Obchodník</a:t>
            </a:r>
          </a:p>
        </p:txBody>
      </p:sp>
      <p:sp>
        <p:nvSpPr>
          <p:cNvPr id="11275" name="Oval 12"/>
          <p:cNvSpPr>
            <a:spLocks noChangeArrowheads="1"/>
          </p:cNvSpPr>
          <p:nvPr/>
        </p:nvSpPr>
        <p:spPr bwMode="auto">
          <a:xfrm>
            <a:off x="4738688" y="2219325"/>
            <a:ext cx="1152525" cy="11509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 b="1">
                <a:latin typeface="Gill Sans MT Condensed" pitchFamily="34" charset="-18"/>
              </a:rPr>
              <a:t>Odberateľ </a:t>
            </a:r>
          </a:p>
          <a:p>
            <a:pPr algn="ctr"/>
            <a:r>
              <a:rPr lang="sk-SK" b="1">
                <a:latin typeface="Gill Sans MT Condensed" pitchFamily="34" charset="-18"/>
              </a:rPr>
              <a:t>Údajov</a:t>
            </a:r>
          </a:p>
          <a:p>
            <a:pPr algn="ctr"/>
            <a:r>
              <a:rPr lang="sk-SK" b="1">
                <a:latin typeface="Gill Sans MT Condensed" pitchFamily="34" charset="-18"/>
              </a:rPr>
              <a:t>Mobilná </a:t>
            </a:r>
          </a:p>
          <a:p>
            <a:pPr algn="ctr"/>
            <a:r>
              <a:rPr lang="sk-SK" b="1">
                <a:latin typeface="Gill Sans MT Condensed" pitchFamily="34" charset="-18"/>
              </a:rPr>
              <a:t>aplikácia</a:t>
            </a:r>
          </a:p>
        </p:txBody>
      </p:sp>
      <p:sp>
        <p:nvSpPr>
          <p:cNvPr id="11276" name="Oval 13"/>
          <p:cNvSpPr>
            <a:spLocks noChangeArrowheads="1"/>
          </p:cNvSpPr>
          <p:nvPr/>
        </p:nvSpPr>
        <p:spPr bwMode="auto">
          <a:xfrm>
            <a:off x="4810125" y="3581400"/>
            <a:ext cx="1152525" cy="11509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k-SK" b="1">
                <a:latin typeface="Gill Sans MT Condensed" pitchFamily="34" charset="-18"/>
              </a:rPr>
              <a:t>Odberateľ </a:t>
            </a:r>
          </a:p>
          <a:p>
            <a:pPr algn="ctr"/>
            <a:r>
              <a:rPr lang="sk-SK" b="1">
                <a:latin typeface="Gill Sans MT Condensed" pitchFamily="34" charset="-18"/>
              </a:rPr>
              <a:t>Údajov</a:t>
            </a:r>
          </a:p>
          <a:p>
            <a:pPr algn="ctr"/>
            <a:r>
              <a:rPr lang="sk-SK" b="1">
                <a:latin typeface="Gill Sans MT Condensed" pitchFamily="34" charset="-18"/>
              </a:rPr>
              <a:t>WEB stránka</a:t>
            </a:r>
          </a:p>
        </p:txBody>
      </p:sp>
      <p:sp>
        <p:nvSpPr>
          <p:cNvPr id="11277" name="Line 14"/>
          <p:cNvSpPr>
            <a:spLocks noChangeShapeType="1"/>
          </p:cNvSpPr>
          <p:nvPr/>
        </p:nvSpPr>
        <p:spPr bwMode="auto">
          <a:xfrm>
            <a:off x="1484313" y="1544638"/>
            <a:ext cx="1270000" cy="81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1278" name="Line 15"/>
          <p:cNvSpPr>
            <a:spLocks noChangeShapeType="1"/>
          </p:cNvSpPr>
          <p:nvPr/>
        </p:nvSpPr>
        <p:spPr bwMode="auto">
          <a:xfrm>
            <a:off x="1609725" y="2736850"/>
            <a:ext cx="1050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1279" name="Line 16"/>
          <p:cNvSpPr>
            <a:spLocks noChangeShapeType="1"/>
          </p:cNvSpPr>
          <p:nvPr/>
        </p:nvSpPr>
        <p:spPr bwMode="auto">
          <a:xfrm flipV="1">
            <a:off x="1566863" y="3054350"/>
            <a:ext cx="1216025" cy="933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1280" name="Line 17"/>
          <p:cNvSpPr>
            <a:spLocks noChangeShapeType="1"/>
          </p:cNvSpPr>
          <p:nvPr/>
        </p:nvSpPr>
        <p:spPr bwMode="auto">
          <a:xfrm flipV="1">
            <a:off x="3730625" y="1617663"/>
            <a:ext cx="1073150" cy="706437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1281" name="Line 18"/>
          <p:cNvSpPr>
            <a:spLocks noChangeShapeType="1"/>
          </p:cNvSpPr>
          <p:nvPr/>
        </p:nvSpPr>
        <p:spPr bwMode="auto">
          <a:xfrm>
            <a:off x="3830638" y="2706688"/>
            <a:ext cx="898525" cy="90487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1282" name="Line 19"/>
          <p:cNvSpPr>
            <a:spLocks noChangeShapeType="1"/>
          </p:cNvSpPr>
          <p:nvPr/>
        </p:nvSpPr>
        <p:spPr bwMode="auto">
          <a:xfrm>
            <a:off x="3738563" y="3006725"/>
            <a:ext cx="1103312" cy="922338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1283" name="Line 20"/>
          <p:cNvSpPr>
            <a:spLocks noChangeShapeType="1"/>
          </p:cNvSpPr>
          <p:nvPr/>
        </p:nvSpPr>
        <p:spPr bwMode="auto">
          <a:xfrm flipV="1">
            <a:off x="5886450" y="1014413"/>
            <a:ext cx="1582738" cy="4191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1284" name="Line 21"/>
          <p:cNvSpPr>
            <a:spLocks noChangeShapeType="1"/>
          </p:cNvSpPr>
          <p:nvPr/>
        </p:nvSpPr>
        <p:spPr bwMode="auto">
          <a:xfrm flipV="1">
            <a:off x="5899150" y="998538"/>
            <a:ext cx="1549400" cy="1839912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1285" name="Line 22"/>
          <p:cNvSpPr>
            <a:spLocks noChangeShapeType="1"/>
          </p:cNvSpPr>
          <p:nvPr/>
        </p:nvSpPr>
        <p:spPr bwMode="auto">
          <a:xfrm flipV="1">
            <a:off x="5972175" y="982663"/>
            <a:ext cx="1492250" cy="3236912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1286" name="Line 23"/>
          <p:cNvSpPr>
            <a:spLocks noChangeShapeType="1"/>
          </p:cNvSpPr>
          <p:nvPr/>
        </p:nvSpPr>
        <p:spPr bwMode="auto">
          <a:xfrm flipV="1">
            <a:off x="5884863" y="2178050"/>
            <a:ext cx="1541462" cy="6477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1287" name="Line 24"/>
          <p:cNvSpPr>
            <a:spLocks noChangeShapeType="1"/>
          </p:cNvSpPr>
          <p:nvPr/>
        </p:nvSpPr>
        <p:spPr bwMode="auto">
          <a:xfrm flipV="1">
            <a:off x="5957888" y="3367088"/>
            <a:ext cx="1485900" cy="86995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1288" name="Line 25"/>
          <p:cNvSpPr>
            <a:spLocks noChangeShapeType="1"/>
          </p:cNvSpPr>
          <p:nvPr/>
        </p:nvSpPr>
        <p:spPr bwMode="auto">
          <a:xfrm>
            <a:off x="5938838" y="4214813"/>
            <a:ext cx="1525587" cy="4191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1289" name="Line 26"/>
          <p:cNvSpPr>
            <a:spLocks noChangeShapeType="1"/>
          </p:cNvSpPr>
          <p:nvPr/>
        </p:nvSpPr>
        <p:spPr bwMode="auto">
          <a:xfrm>
            <a:off x="5891213" y="2822575"/>
            <a:ext cx="1552575" cy="579438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1290" name="Line 27"/>
          <p:cNvSpPr>
            <a:spLocks noChangeShapeType="1"/>
          </p:cNvSpPr>
          <p:nvPr/>
        </p:nvSpPr>
        <p:spPr bwMode="auto">
          <a:xfrm>
            <a:off x="5907088" y="1398588"/>
            <a:ext cx="1547812" cy="1984375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1291" name="Line 28"/>
          <p:cNvSpPr>
            <a:spLocks noChangeShapeType="1"/>
          </p:cNvSpPr>
          <p:nvPr/>
        </p:nvSpPr>
        <p:spPr bwMode="auto">
          <a:xfrm>
            <a:off x="5916613" y="2852738"/>
            <a:ext cx="1546225" cy="1789112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ChangeArrowheads="1"/>
          </p:cNvSpPr>
          <p:nvPr/>
        </p:nvSpPr>
        <p:spPr bwMode="auto">
          <a:xfrm>
            <a:off x="0" y="0"/>
            <a:ext cx="9144000" cy="5815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12290" name="Picture 4" descr="logo_tex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60350"/>
            <a:ext cx="6029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wine_bott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5888"/>
            <a:ext cx="105410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on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205038"/>
            <a:ext cx="40322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428625" y="2552700"/>
            <a:ext cx="33670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0975" indent="-180975" defTabSz="914400">
              <a:buClr>
                <a:schemeClr val="tx2"/>
              </a:buClr>
              <a:buFontTx/>
              <a:buChar char="•"/>
            </a:pPr>
            <a:r>
              <a:rPr lang="sk-SK" sz="2400">
                <a:solidFill>
                  <a:srgbClr val="4C4C4C"/>
                </a:solidFill>
              </a:rPr>
              <a:t>Web stránky</a:t>
            </a: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r>
              <a:rPr lang="sk-SK" sz="2400">
                <a:solidFill>
                  <a:srgbClr val="4C4C4C"/>
                </a:solidFill>
              </a:rPr>
              <a:t>Mobilné aplikácie</a:t>
            </a: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r>
              <a:rPr lang="sk-SK" sz="2400">
                <a:solidFill>
                  <a:srgbClr val="4C4C4C"/>
                </a:solidFill>
              </a:rPr>
              <a:t>Katalógy obchodníkov</a:t>
            </a: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r>
              <a:rPr lang="sk-SK" sz="2400">
                <a:solidFill>
                  <a:srgbClr val="4C4C4C"/>
                </a:solidFill>
              </a:rPr>
              <a:t>Online obchody</a:t>
            </a:r>
          </a:p>
          <a:p>
            <a:pPr marL="180975" indent="-180975" defTabSz="914400"/>
            <a:endParaRPr lang="sk-SK" sz="2400"/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2401888" y="1077913"/>
            <a:ext cx="292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 b="1"/>
              <a:t>Odberatelia údajov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ChangeArrowheads="1"/>
          </p:cNvSpPr>
          <p:nvPr/>
        </p:nvSpPr>
        <p:spPr bwMode="auto">
          <a:xfrm>
            <a:off x="0" y="0"/>
            <a:ext cx="9144000" cy="5815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13314" name="Picture 3" descr="logo_tex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60350"/>
            <a:ext cx="6029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cok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150813"/>
            <a:ext cx="16541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411413" y="950913"/>
            <a:ext cx="5363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 b="1" dirty="0"/>
              <a:t>Prínos pre </a:t>
            </a:r>
            <a:r>
              <a:rPr lang="sk-SK" sz="2400" b="1" dirty="0" smtClean="0"/>
              <a:t>dodávateľa a odberateľa</a:t>
            </a:r>
            <a:endParaRPr lang="sk-SK" sz="2400" b="1" dirty="0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614150" y="1408113"/>
            <a:ext cx="724715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defTabSz="914400">
              <a:buClr>
                <a:schemeClr val="tx2"/>
              </a:buClr>
              <a:buFontTx/>
              <a:buChar char="•"/>
            </a:pPr>
            <a:r>
              <a:rPr lang="sk-SK" sz="1600" dirty="0" smtClean="0">
                <a:solidFill>
                  <a:srgbClr val="4C4C4C"/>
                </a:solidFill>
                <a:ea typeface="ＭＳ Ｐゴシック" pitchFamily="34" charset="-128"/>
              </a:rPr>
              <a:t>Zabezpečené konzistentné </a:t>
            </a:r>
            <a:r>
              <a:rPr lang="sk-SK" sz="1600" dirty="0">
                <a:solidFill>
                  <a:srgbClr val="4C4C4C"/>
                </a:solidFill>
                <a:ea typeface="ＭＳ Ｐゴシック" pitchFamily="34" charset="-128"/>
              </a:rPr>
              <a:t>a </a:t>
            </a:r>
            <a:r>
              <a:rPr lang="sk-SK" sz="1600" b="1" dirty="0">
                <a:solidFill>
                  <a:srgbClr val="4C4C4C"/>
                </a:solidFill>
                <a:ea typeface="ＭＳ Ｐゴシック" pitchFamily="34" charset="-128"/>
              </a:rPr>
              <a:t>v</a:t>
            </a:r>
            <a:r>
              <a:rPr lang="sk-SK" sz="1600" b="1" dirty="0">
                <a:solidFill>
                  <a:srgbClr val="4C4C4C"/>
                </a:solidFill>
              </a:rPr>
              <a:t>ž</a:t>
            </a:r>
            <a:r>
              <a:rPr lang="sk-SK" sz="1600" b="1" dirty="0">
                <a:solidFill>
                  <a:srgbClr val="4C4C4C"/>
                </a:solidFill>
                <a:ea typeface="ＭＳ Ｐゴシック" pitchFamily="34" charset="-128"/>
              </a:rPr>
              <a:t>dy aktuálne </a:t>
            </a:r>
            <a:r>
              <a:rPr lang="sk-SK" sz="1600" dirty="0">
                <a:solidFill>
                  <a:srgbClr val="4C4C4C"/>
                </a:solidFill>
                <a:ea typeface="ＭＳ Ｐゴシック" pitchFamily="34" charset="-128"/>
              </a:rPr>
              <a:t>informácie pre zákazníka</a:t>
            </a:r>
            <a:r>
              <a:rPr lang="sk-SK" sz="1600" dirty="0">
                <a:solidFill>
                  <a:srgbClr val="4C4C4C"/>
                </a:solidFill>
              </a:rPr>
              <a:t> a odberateľov</a:t>
            </a: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endParaRPr lang="sk-SK" sz="1600" dirty="0">
              <a:solidFill>
                <a:srgbClr val="4C4C4C"/>
              </a:solidFill>
              <a:ea typeface="ＭＳ Ｐゴシック" pitchFamily="34" charset="-128"/>
            </a:endParaRP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r>
              <a:rPr lang="sk-SK" sz="1600" dirty="0">
                <a:solidFill>
                  <a:srgbClr val="4C4C4C"/>
                </a:solidFill>
                <a:ea typeface="ＭＳ Ｐゴシック" pitchFamily="34" charset="-128"/>
              </a:rPr>
              <a:t>Jeden zdroj informácií pre </a:t>
            </a:r>
            <a:r>
              <a:rPr lang="sk-SK" sz="1600" dirty="0" smtClean="0">
                <a:solidFill>
                  <a:srgbClr val="4C4C4C"/>
                </a:solidFill>
                <a:ea typeface="ＭＳ Ｐゴシック" pitchFamily="34" charset="-128"/>
              </a:rPr>
              <a:t>ka</a:t>
            </a:r>
            <a:r>
              <a:rPr lang="sk-SK" sz="1600" dirty="0" smtClean="0">
                <a:solidFill>
                  <a:srgbClr val="4C4C4C"/>
                </a:solidFill>
              </a:rPr>
              <a:t>ž</a:t>
            </a:r>
            <a:r>
              <a:rPr lang="sk-SK" sz="1600" dirty="0" smtClean="0">
                <a:solidFill>
                  <a:srgbClr val="4C4C4C"/>
                </a:solidFill>
                <a:ea typeface="ＭＳ Ｐゴシック" pitchFamily="34" charset="-128"/>
              </a:rPr>
              <a:t>dého</a:t>
            </a: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endParaRPr lang="sk-SK" sz="1600" dirty="0">
              <a:solidFill>
                <a:srgbClr val="4C4C4C"/>
              </a:solidFill>
              <a:ea typeface="ＭＳ Ｐゴシック" pitchFamily="34" charset="-128"/>
            </a:endParaRP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r>
              <a:rPr lang="sk-SK" sz="1600" dirty="0" smtClean="0">
                <a:solidFill>
                  <a:srgbClr val="4C4C4C"/>
                </a:solidFill>
                <a:ea typeface="ＭＳ Ｐゴシック" pitchFamily="34" charset="-128"/>
              </a:rPr>
              <a:t>Uľahčenie distribúcie multimediálneho obsahu </a:t>
            </a:r>
            <a:endParaRPr lang="sk-SK" sz="1600" dirty="0">
              <a:solidFill>
                <a:srgbClr val="4C4C4C"/>
              </a:solidFill>
              <a:ea typeface="ＭＳ Ｐゴシック" pitchFamily="34" charset="-128"/>
            </a:endParaRP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endParaRPr lang="sk-SK" sz="1600" dirty="0">
              <a:solidFill>
                <a:srgbClr val="4C4C4C"/>
              </a:solidFill>
              <a:ea typeface="ＭＳ Ｐゴシック" pitchFamily="34" charset="-128"/>
            </a:endParaRP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r>
              <a:rPr lang="sk-SK" sz="1600" dirty="0">
                <a:solidFill>
                  <a:srgbClr val="4C4C4C"/>
                </a:solidFill>
                <a:ea typeface="ＭＳ Ｐゴシック" pitchFamily="34" charset="-128"/>
              </a:rPr>
              <a:t>Jednoduchý spôsob splnenia nariadenia EU 1169/2011</a:t>
            </a: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endParaRPr lang="sk-SK" sz="1600" dirty="0" smtClean="0">
              <a:solidFill>
                <a:srgbClr val="4C4C4C"/>
              </a:solidFill>
              <a:ea typeface="ＭＳ Ｐゴシック" pitchFamily="34" charset="-128"/>
            </a:endParaRPr>
          </a:p>
          <a:p>
            <a:pPr marL="180975" indent="-180975" defTabSz="263525">
              <a:buClr>
                <a:schemeClr val="tx2"/>
              </a:buClr>
              <a:buFontTx/>
              <a:buChar char="•"/>
            </a:pPr>
            <a:r>
              <a:rPr lang="sk-SK" sz="1600" dirty="0">
                <a:solidFill>
                  <a:srgbClr val="4C4C4C"/>
                </a:solidFill>
              </a:rPr>
              <a:t>Vyhľadávanie potravín podľa kategórií, zloženia, výživovej hodnoty </a:t>
            </a:r>
            <a:endParaRPr lang="sk-SK" sz="1600" dirty="0" smtClean="0">
              <a:solidFill>
                <a:srgbClr val="4C4C4C"/>
              </a:solidFill>
            </a:endParaRPr>
          </a:p>
          <a:p>
            <a:pPr marL="180975" indent="-180975" defTabSz="263525">
              <a:buClr>
                <a:schemeClr val="tx2"/>
              </a:buClr>
              <a:buFontTx/>
              <a:buChar char="•"/>
            </a:pPr>
            <a:endParaRPr lang="sk-SK" sz="1600" dirty="0">
              <a:solidFill>
                <a:srgbClr val="4C4C4C"/>
              </a:solidFill>
            </a:endParaRPr>
          </a:p>
          <a:p>
            <a:pPr marL="180975" indent="-180975" defTabSz="263525">
              <a:buClr>
                <a:schemeClr val="tx2"/>
              </a:buClr>
              <a:buFontTx/>
              <a:buChar char="•"/>
            </a:pPr>
            <a:r>
              <a:rPr lang="sk-SK" sz="1600" dirty="0">
                <a:solidFill>
                  <a:srgbClr val="4C4C4C"/>
                </a:solidFill>
              </a:rPr>
              <a:t>Mobilné aplikácie</a:t>
            </a:r>
          </a:p>
          <a:p>
            <a:pPr marL="627063" lvl="1" indent="-266700" defTabSz="263525">
              <a:buClr>
                <a:schemeClr val="tx2"/>
              </a:buClr>
              <a:buFont typeface="Arial" charset="0"/>
              <a:buChar char="–"/>
            </a:pPr>
            <a:r>
              <a:rPr lang="sk-SK" sz="1600" dirty="0">
                <a:solidFill>
                  <a:srgbClr val="4C4C4C"/>
                </a:solidFill>
              </a:rPr>
              <a:t>Špeciálna výživa</a:t>
            </a:r>
          </a:p>
          <a:p>
            <a:pPr marL="627063" lvl="1" indent="-266700" defTabSz="263525">
              <a:buClr>
                <a:schemeClr val="tx2"/>
              </a:buClr>
              <a:buFont typeface="Arial" charset="0"/>
              <a:buChar char="–"/>
            </a:pPr>
            <a:r>
              <a:rPr lang="sk-SK" sz="1600" dirty="0">
                <a:solidFill>
                  <a:srgbClr val="4C4C4C"/>
                </a:solidFill>
              </a:rPr>
              <a:t>Alergény</a:t>
            </a:r>
          </a:p>
          <a:p>
            <a:pPr marL="627063" lvl="1" indent="-266700" defTabSz="263525">
              <a:buClr>
                <a:schemeClr val="tx2"/>
              </a:buClr>
              <a:buFont typeface="Arial" charset="0"/>
              <a:buChar char="–"/>
            </a:pPr>
            <a:r>
              <a:rPr lang="sk-SK" sz="1600" dirty="0">
                <a:solidFill>
                  <a:srgbClr val="4C4C4C"/>
                </a:solidFill>
              </a:rPr>
              <a:t>Emulgátory</a:t>
            </a:r>
          </a:p>
          <a:p>
            <a:pPr marL="180975" indent="-180975" defTabSz="263525">
              <a:buClr>
                <a:schemeClr val="tx2"/>
              </a:buClr>
              <a:buFontTx/>
              <a:buChar char="•"/>
            </a:pPr>
            <a:r>
              <a:rPr lang="sk-SK" sz="1600" dirty="0" smtClean="0">
                <a:solidFill>
                  <a:srgbClr val="4C4C4C"/>
                </a:solidFill>
              </a:rPr>
              <a:t>Možnosť </a:t>
            </a:r>
            <a:r>
              <a:rPr lang="sk-SK" sz="1600" dirty="0">
                <a:solidFill>
                  <a:srgbClr val="4C4C4C"/>
                </a:solidFill>
              </a:rPr>
              <a:t>„ohmatať“ výrobok cez 360</a:t>
            </a:r>
            <a:r>
              <a:rPr lang="en-US" sz="1600" dirty="0">
                <a:solidFill>
                  <a:srgbClr val="4C4C4C"/>
                </a:solidFill>
              </a:rPr>
              <a:t>º</a:t>
            </a:r>
            <a:r>
              <a:rPr lang="sk-SK" sz="1600" dirty="0">
                <a:solidFill>
                  <a:srgbClr val="4C4C4C"/>
                </a:solidFill>
              </a:rPr>
              <a:t> fotografiu</a:t>
            </a:r>
          </a:p>
          <a:p>
            <a:pPr marL="180975" indent="-180975" defTabSz="914400">
              <a:buClr>
                <a:schemeClr val="tx2"/>
              </a:buClr>
              <a:buFontTx/>
              <a:buChar char="•"/>
            </a:pPr>
            <a:endParaRPr lang="sk-SK" dirty="0">
              <a:solidFill>
                <a:srgbClr val="4C4C4C"/>
              </a:solidFill>
              <a:ea typeface="ＭＳ Ｐゴシック" pitchFamily="34" charset="-128"/>
            </a:endParaRPr>
          </a:p>
          <a:p>
            <a:pPr marL="180975" indent="-180975" defTabSz="914400"/>
            <a:endParaRPr lang="sk-SK" dirty="0">
              <a:solidFill>
                <a:srgbClr val="4C4C4C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F-PPT-Template-112211-v1">
  <a:themeElements>
    <a:clrScheme name="!GS1US_THEME_COLOR_FINAL">
      <a:dk1>
        <a:srgbClr val="4C4C4C"/>
      </a:dk1>
      <a:lt1>
        <a:sysClr val="window" lastClr="FFFFFF"/>
      </a:lt1>
      <a:dk2>
        <a:srgbClr val="F26334"/>
      </a:dk2>
      <a:lt2>
        <a:srgbClr val="BFBFBF"/>
      </a:lt2>
      <a:accent1>
        <a:srgbClr val="00306C"/>
      </a:accent1>
      <a:accent2>
        <a:srgbClr val="CA3092"/>
      </a:accent2>
      <a:accent3>
        <a:srgbClr val="E31B23"/>
      </a:accent3>
      <a:accent4>
        <a:srgbClr val="00B1B0"/>
      </a:accent4>
      <a:accent5>
        <a:srgbClr val="00AFEF"/>
      </a:accent5>
      <a:accent6>
        <a:srgbClr val="00B259"/>
      </a:accent6>
      <a:hlink>
        <a:srgbClr val="00B7F1"/>
      </a:hlink>
      <a:folHlink>
        <a:srgbClr val="F3901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23904</TotalTime>
  <Words>366</Words>
  <Application>Microsoft Office PowerPoint</Application>
  <PresentationFormat>Prezentácia na obrazovke (4:3)</PresentationFormat>
  <Paragraphs>120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13</vt:i4>
      </vt:variant>
    </vt:vector>
  </HeadingPairs>
  <TitlesOfParts>
    <vt:vector size="15" baseType="lpstr">
      <vt:lpstr>NRF-PPT-Template-112211-v1</vt:lpstr>
      <vt:lpstr>Vlastný návrh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GS1 US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GS1 US General Overview</dc:title>
  <dc:subject>GS1 US General Overview</dc:subject>
  <dc:creator>Ladislav Janco</dc:creator>
  <cp:lastModifiedBy>Ladislav Janco</cp:lastModifiedBy>
  <cp:revision>1506</cp:revision>
  <cp:lastPrinted>2014-04-23T13:03:51Z</cp:lastPrinted>
  <dcterms:created xsi:type="dcterms:W3CDTF">2010-10-04T18:30:38Z</dcterms:created>
  <dcterms:modified xsi:type="dcterms:W3CDTF">2014-11-14T14:23:01Z</dcterms:modified>
</cp:coreProperties>
</file>