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7" r:id="rId1"/>
    <p:sldMasterId id="2147484131" r:id="rId2"/>
    <p:sldMasterId id="2147484119" r:id="rId3"/>
    <p:sldMasterId id="2147484143" r:id="rId4"/>
  </p:sldMasterIdLst>
  <p:notesMasterIdLst>
    <p:notesMasterId r:id="rId22"/>
  </p:notesMasterIdLst>
  <p:handoutMasterIdLst>
    <p:handoutMasterId r:id="rId23"/>
  </p:handoutMasterIdLst>
  <p:sldIdLst>
    <p:sldId id="313" r:id="rId5"/>
    <p:sldId id="314" r:id="rId6"/>
    <p:sldId id="315" r:id="rId7"/>
    <p:sldId id="316" r:id="rId8"/>
    <p:sldId id="318" r:id="rId9"/>
    <p:sldId id="320" r:id="rId10"/>
    <p:sldId id="319" r:id="rId11"/>
    <p:sldId id="322" r:id="rId12"/>
    <p:sldId id="327" r:id="rId13"/>
    <p:sldId id="326" r:id="rId14"/>
    <p:sldId id="324" r:id="rId15"/>
    <p:sldId id="330" r:id="rId16"/>
    <p:sldId id="329" r:id="rId17"/>
    <p:sldId id="332" r:id="rId18"/>
    <p:sldId id="331" r:id="rId19"/>
    <p:sldId id="334" r:id="rId20"/>
    <p:sldId id="335" r:id="rId21"/>
  </p:sldIdLst>
  <p:sldSz cx="9144000" cy="6858000" type="screen4x3"/>
  <p:notesSz cx="9928225" cy="679767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698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sk-SK" altLang="sk-SK"/>
              <a:t>Bratislava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698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7447EA-93CC-49E3-99D2-41CB679A176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8084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8" y="0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sk-SK" altLang="sk-SK"/>
              <a:t>Bratislava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k-SK" altLang="sk-SK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8" y="6456612"/>
            <a:ext cx="4302231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1098E6D-77B1-488F-8AA2-5DC31ED2CA4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2321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22299-0DAC-442E-BB39-1301F394BD28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DE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DEB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3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9400" y="6343650"/>
            <a:ext cx="4599977" cy="2400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</a:rPr>
              <a:t>Aktuálne otázky legislatívy v oblasti ochrany spotrebiteľa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1027" name="Straight Connector 12"/>
          <p:cNvCxnSpPr>
            <a:cxnSpLocks noChangeShapeType="1"/>
          </p:cNvCxnSpPr>
          <p:nvPr userDrawn="1"/>
        </p:nvCxnSpPr>
        <p:spPr bwMode="auto">
          <a:xfrm>
            <a:off x="279400" y="66929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 Box 3"/>
          <p:cNvSpPr txBox="1">
            <a:spLocks noChangeArrowheads="1"/>
          </p:cNvSpPr>
          <p:nvPr userDrawn="1"/>
        </p:nvSpPr>
        <p:spPr bwMode="auto">
          <a:xfrm>
            <a:off x="5214942" y="6357958"/>
            <a:ext cx="2994025" cy="17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bIns="0">
            <a:spAutoFit/>
          </a:bodyPr>
          <a:lstStyle/>
          <a:p>
            <a:pPr defTabSz="400050">
              <a:lnSpc>
                <a:spcPct val="105000"/>
              </a:lnSpc>
              <a:tabLst>
                <a:tab pos="114300" algn="ctr"/>
              </a:tabLst>
              <a:defRPr/>
            </a:pP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fld id="{DBF7896C-ACE9-4C66-AA1E-B2F61A0CA11A}" type="slidenum">
              <a:rPr lang="en-US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400050">
                <a:lnSpc>
                  <a:spcPct val="105000"/>
                </a:lnSpc>
                <a:tabLst>
                  <a:tab pos="114300" algn="ctr"/>
                </a:tabLst>
                <a:defRPr/>
              </a:pPr>
              <a:t>‹#›</a:t>
            </a:fld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 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.2013  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29" name="Straight Connector 14"/>
          <p:cNvCxnSpPr>
            <a:cxnSpLocks noChangeShapeType="1"/>
          </p:cNvCxnSpPr>
          <p:nvPr userDrawn="1"/>
        </p:nvCxnSpPr>
        <p:spPr bwMode="auto">
          <a:xfrm>
            <a:off x="279400" y="10160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0" name="Obrázo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939182"/>
            <a:ext cx="952500" cy="65689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70A2-078C-43FD-AE9A-3BA48304F2B5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825F-A939-4A79-ACF8-7606DAD9B9D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BBB7-30FA-4860-AA21-7597EBC43CC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35BC-CB4D-403D-86F8-10FBAC0978E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79400" y="6343650"/>
            <a:ext cx="4599978" cy="24006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</a:rPr>
              <a:t>Aktuálne otázky legislatívy</a:t>
            </a:r>
            <a:r>
              <a:rPr lang="sk-SK" sz="1200" baseline="0" dirty="0" smtClean="0">
                <a:solidFill>
                  <a:schemeClr val="tx1"/>
                </a:solidFill>
                <a:latin typeface="Verdana" pitchFamily="34" charset="0"/>
              </a:rPr>
              <a:t> v oblasti 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</a:rPr>
              <a:t>ochrany </a:t>
            </a:r>
            <a:r>
              <a:rPr lang="sk-SK" sz="1200" dirty="0">
                <a:solidFill>
                  <a:schemeClr val="tx1"/>
                </a:solidFill>
                <a:latin typeface="Verdana" pitchFamily="34" charset="0"/>
              </a:rPr>
              <a:t>spotrebiteľa</a:t>
            </a:r>
            <a:endParaRPr lang="en-US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1027" name="Straight Connector 12"/>
          <p:cNvCxnSpPr>
            <a:cxnSpLocks noChangeShapeType="1"/>
          </p:cNvCxnSpPr>
          <p:nvPr userDrawn="1"/>
        </p:nvCxnSpPr>
        <p:spPr bwMode="auto">
          <a:xfrm>
            <a:off x="279400" y="66929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 Box 3"/>
          <p:cNvSpPr txBox="1">
            <a:spLocks noChangeArrowheads="1"/>
          </p:cNvSpPr>
          <p:nvPr userDrawn="1"/>
        </p:nvSpPr>
        <p:spPr bwMode="auto">
          <a:xfrm>
            <a:off x="5357818" y="6357958"/>
            <a:ext cx="2928937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bIns="0">
            <a:spAutoFit/>
          </a:bodyPr>
          <a:lstStyle/>
          <a:p>
            <a:pPr defTabSz="400050">
              <a:lnSpc>
                <a:spcPct val="105000"/>
              </a:lnSpc>
              <a:tabLst>
                <a:tab pos="114300" algn="ctr"/>
              </a:tabLst>
              <a:defRPr/>
            </a:pPr>
            <a:r>
              <a:rPr lang="en-US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fld id="{85D0CB2A-B1DF-44FD-B957-47841FC914B3}" type="slidenum">
              <a:rPr lang="en-US" sz="12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400050">
                <a:lnSpc>
                  <a:spcPct val="105000"/>
                </a:lnSpc>
                <a:tabLst>
                  <a:tab pos="114300" algn="ctr"/>
                </a:tabLst>
                <a:defRPr/>
              </a:pPr>
              <a:t>‹#›</a:t>
            </a:fld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 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sk-SK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2013  </a:t>
            </a:r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29" name="Straight Connector 14"/>
          <p:cNvCxnSpPr>
            <a:cxnSpLocks noChangeShapeType="1"/>
          </p:cNvCxnSpPr>
          <p:nvPr userDrawn="1"/>
        </p:nvCxnSpPr>
        <p:spPr bwMode="auto">
          <a:xfrm>
            <a:off x="279400" y="1016000"/>
            <a:ext cx="8597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8" name="Obrázo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939182"/>
            <a:ext cx="952500" cy="65689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ChangeArrowheads="1"/>
          </p:cNvSpPr>
          <p:nvPr/>
        </p:nvSpPr>
        <p:spPr bwMode="auto">
          <a:xfrm>
            <a:off x="0" y="3924300"/>
            <a:ext cx="9144000" cy="135255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0" y="1533525"/>
            <a:ext cx="9144000" cy="2398713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5" name="Rectangle 108"/>
          <p:cNvSpPr txBox="1">
            <a:spLocks noChangeArrowheads="1"/>
          </p:cNvSpPr>
          <p:nvPr/>
        </p:nvSpPr>
        <p:spPr>
          <a:xfrm>
            <a:off x="3182938" y="1222375"/>
            <a:ext cx="5961062" cy="2587625"/>
          </a:xfrm>
          <a:prstGeom prst="rect">
            <a:avLst/>
          </a:prstGeom>
          <a:effectLst/>
        </p:spPr>
        <p:txBody>
          <a:bodyPr anchor="b"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3600" kern="0" dirty="0" smtClean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rPr>
              <a:t>Aktuálne otázky legislatívy v oblasti ochrany spotrebiteľa</a:t>
            </a:r>
            <a:endParaRPr lang="en-US" sz="3600" kern="0" dirty="0">
              <a:solidFill>
                <a:schemeClr val="tx1"/>
              </a:solidFill>
              <a:latin typeface="Verdana" pitchFamily="34" charset="0"/>
              <a:ea typeface="+mj-ea"/>
              <a:cs typeface="+mj-cs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kern="0" dirty="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3182938" y="4157663"/>
            <a:ext cx="5716587" cy="1230312"/>
          </a:xfrm>
          <a:prstGeom prst="rect">
            <a:avLst/>
          </a:prstGeom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15365" name="Picture 2" descr="C:\Users\linderm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" y="1931988"/>
            <a:ext cx="1914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9"/>
          <p:cNvSpPr txBox="1">
            <a:spLocks noChangeArrowheads="1"/>
          </p:cNvSpPr>
          <p:nvPr/>
        </p:nvSpPr>
        <p:spPr>
          <a:xfrm>
            <a:off x="3182938" y="4071942"/>
            <a:ext cx="5716587" cy="1428760"/>
          </a:xfrm>
          <a:prstGeom prst="rect">
            <a:avLst/>
          </a:prstGeom>
          <a:effectLst/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sk-SK" altLang="sk-SK" sz="1600" b="1" dirty="0">
                <a:solidFill>
                  <a:schemeClr val="bg1"/>
                </a:solidFill>
              </a:rPr>
              <a:t>Ivana </a:t>
            </a:r>
            <a:r>
              <a:rPr lang="sk-SK" altLang="sk-SK" sz="1600" b="1" dirty="0" err="1">
                <a:solidFill>
                  <a:schemeClr val="bg1"/>
                </a:solidFill>
              </a:rPr>
              <a:t>Kopčanová</a:t>
            </a:r>
            <a:endParaRPr lang="sk-SK" altLang="sk-SK" sz="1600" b="1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  <a:defRPr/>
            </a:pPr>
            <a:endParaRPr lang="sk-SK" altLang="sk-SK" sz="200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  <a:defRPr/>
            </a:pPr>
            <a:r>
              <a:rPr lang="sk-SK" altLang="sk-SK" sz="1600" dirty="0">
                <a:solidFill>
                  <a:schemeClr val="bg1"/>
                </a:solidFill>
              </a:rPr>
              <a:t>Ministerstvo hospodárstva Slovenskej republiky</a:t>
            </a:r>
          </a:p>
          <a:p>
            <a:pPr algn="r">
              <a:lnSpc>
                <a:spcPct val="90000"/>
              </a:lnSpc>
              <a:defRPr/>
            </a:pPr>
            <a:r>
              <a:rPr lang="sk-SK" altLang="sk-SK" sz="1600" dirty="0" smtClean="0">
                <a:solidFill>
                  <a:schemeClr val="bg1"/>
                </a:solidFill>
              </a:rPr>
              <a:t>Odbor </a:t>
            </a:r>
            <a:r>
              <a:rPr lang="sk-SK" altLang="sk-SK" sz="1600" dirty="0">
                <a:solidFill>
                  <a:schemeClr val="bg1"/>
                </a:solidFill>
              </a:rPr>
              <a:t>ochrany spotrebiteľa a vnútorného trhu</a:t>
            </a:r>
          </a:p>
          <a:p>
            <a:pPr algn="r">
              <a:lnSpc>
                <a:spcPct val="90000"/>
              </a:lnSpc>
              <a:defRPr/>
            </a:pPr>
            <a:r>
              <a:rPr lang="sk-SK" altLang="sk-SK" sz="1600" dirty="0">
                <a:solidFill>
                  <a:schemeClr val="bg1"/>
                </a:solidFill>
              </a:rPr>
              <a:t>Bratislava, 26.11.2013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smtClean="0"/>
              <a:t>Nová definícia </a:t>
            </a:r>
            <a:r>
              <a:rPr lang="sk-SK" sz="2400" dirty="0" smtClean="0"/>
              <a:t>spotrebiteľa a predávajúceho</a:t>
            </a:r>
            <a:endParaRPr lang="sk-SK" sz="2400" dirty="0" smtClean="0"/>
          </a:p>
          <a:p>
            <a:pPr>
              <a:buNone/>
            </a:pPr>
            <a:endParaRPr lang="sk-SK" sz="200" dirty="0" smtClean="0"/>
          </a:p>
          <a:p>
            <a:pPr lvl="1">
              <a:buFontTx/>
              <a:buChar char="-"/>
            </a:pPr>
            <a:r>
              <a:rPr lang="sk-SK" sz="1800" i="1" dirty="0" smtClean="0"/>
              <a:t>„spotrebiteľom fyzická osoba, ktorá pri uzatváraní a plnení spotrebiteľskej zmluvy nekoná v rámci predmetu svojej podnikateľskej činnosti alebo povolania, alebo právnická osoba, ktorá pri uzatváraní a plnení spotrebiteľskej zmluvy koná za účelom poskytovania všeobecne prospešných služieb, podporovania verejnoprospešného účelu alebo napĺňania verejnoprospešného cieľa </a:t>
            </a:r>
            <a:r>
              <a:rPr lang="sk-SK" sz="1800" i="1" dirty="0" smtClean="0"/>
              <a:t>združovania“</a:t>
            </a:r>
            <a:endParaRPr lang="sk-SK" sz="1800" i="1" dirty="0" smtClean="0"/>
          </a:p>
          <a:p>
            <a:pPr lvl="1">
              <a:buFontTx/>
              <a:buChar char="-"/>
            </a:pPr>
            <a:endParaRPr lang="sk-SK" sz="800" i="1" dirty="0" smtClean="0"/>
          </a:p>
          <a:p>
            <a:pPr lvl="1">
              <a:buFontTx/>
              <a:buChar char="-"/>
            </a:pPr>
            <a:r>
              <a:rPr lang="sk-SK" sz="1800" i="1" dirty="0"/>
              <a:t>„predávajúcim osoba, ktorá pri uzatváraní a plnení spotrebiteľskej zmluvy koná v rámci predmetu svojej podnikateľskej činnosti alebo povolania, alebo osoba konajúca v jej mene a v jej </a:t>
            </a:r>
            <a:r>
              <a:rPr lang="sk-SK" sz="1800" i="1" dirty="0" smtClean="0"/>
              <a:t>záujme“</a:t>
            </a:r>
            <a:endParaRPr lang="sk-SK" sz="1800" i="1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smtClean="0"/>
              <a:t>§ 4a</a:t>
            </a:r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2200" dirty="0" smtClean="0"/>
              <a:t>Zákaz poplatku za použitie platobného prostriedku a za iný spôsob platby nad rámec skutočných nákladov</a:t>
            </a:r>
          </a:p>
          <a:p>
            <a:pPr lvl="1"/>
            <a:endParaRPr lang="sk-SK" sz="200" dirty="0" smtClean="0"/>
          </a:p>
          <a:p>
            <a:pPr lvl="1"/>
            <a:endParaRPr lang="sk-SK" sz="200" dirty="0" smtClean="0"/>
          </a:p>
          <a:p>
            <a:pPr lvl="1"/>
            <a:r>
              <a:rPr lang="sk-SK" sz="2200" dirty="0" smtClean="0"/>
              <a:t>Zákaz využívania audiotextových čísel pre bežný telefonický kontakt</a:t>
            </a:r>
          </a:p>
          <a:p>
            <a:pPr lvl="1"/>
            <a:endParaRPr lang="sk-SK" sz="200" dirty="0" smtClean="0"/>
          </a:p>
          <a:p>
            <a:pPr lvl="1"/>
            <a:endParaRPr lang="sk-SK" sz="200" dirty="0" smtClean="0"/>
          </a:p>
          <a:p>
            <a:pPr lvl="1"/>
            <a:r>
              <a:rPr lang="sk-SK" sz="2200" dirty="0" smtClean="0"/>
              <a:t>Úprava úhrady vedľajších platieb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smtClean="0"/>
              <a:t>§ 5a – zabezpečenie záväzkov spotrebiteľa</a:t>
            </a:r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2000" dirty="0" smtClean="0"/>
              <a:t>Dohoda o zrážkach zo mzdy – osobitná listina, poučenie, možnosť spotrebiteľa ju odmietnuť</a:t>
            </a:r>
          </a:p>
          <a:p>
            <a:pPr lvl="1"/>
            <a:r>
              <a:rPr lang="sk-SK" sz="2000" dirty="0" smtClean="0"/>
              <a:t>Zmenka, šek – zakázané</a:t>
            </a:r>
          </a:p>
          <a:p>
            <a:pPr lvl="1"/>
            <a:r>
              <a:rPr lang="sk-SK" sz="2000" dirty="0" smtClean="0"/>
              <a:t>Zákaz určenia osoby, ktorá má konať v mene spotrebiteľa predávajúcim</a:t>
            </a:r>
          </a:p>
          <a:p>
            <a:pPr lvl="1"/>
            <a:r>
              <a:rPr lang="sk-SK" sz="2000" dirty="0" smtClean="0"/>
              <a:t>Zákaz vopred uznať dlh alebo sa k tomu zaviazať</a:t>
            </a:r>
          </a:p>
          <a:p>
            <a:pPr lvl="1"/>
            <a:r>
              <a:rPr lang="sk-SK" sz="2000" dirty="0" smtClean="0"/>
              <a:t>Nemožnosť splnomocniť tretiu osobu na zabezpečenie záväzku spotrebiteľa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300" dirty="0" smtClean="0"/>
              <a:t>§ 10a – informačné povinnosti pred uzavretím zmluvy (neuplatní sa, ak sú dané aj osobitným predpisom)</a:t>
            </a:r>
          </a:p>
          <a:p>
            <a:pPr>
              <a:buNone/>
            </a:pPr>
            <a:endParaRPr lang="sk-SK" sz="800" dirty="0" smtClean="0"/>
          </a:p>
          <a:p>
            <a:r>
              <a:rPr lang="sk-SK" sz="2300" dirty="0" smtClean="0"/>
              <a:t>§ 18 – povinnosť vydať spotrebiteľovi kópiu odborného posúdenia pri zamietnutej reklamácii</a:t>
            </a:r>
          </a:p>
          <a:p>
            <a:pPr>
              <a:buNone/>
            </a:pPr>
            <a:endParaRPr lang="sk-SK" sz="800" dirty="0" smtClean="0"/>
          </a:p>
          <a:p>
            <a:r>
              <a:rPr lang="sk-SK" sz="2300" dirty="0" smtClean="0"/>
              <a:t>§ 18a – náležitosti odborného posúdenia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zákona č. 250/2007 Z. z.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err="1" smtClean="0"/>
              <a:t>Rebuplikačná</a:t>
            </a:r>
            <a:r>
              <a:rPr lang="sk-SK" sz="2400" dirty="0" smtClean="0"/>
              <a:t> klauzula</a:t>
            </a:r>
          </a:p>
          <a:p>
            <a:pPr>
              <a:buNone/>
            </a:pPr>
            <a:endParaRPr lang="sk-SK" sz="800" dirty="0" smtClean="0"/>
          </a:p>
          <a:p>
            <a:r>
              <a:rPr lang="sk-SK" sz="2400" dirty="0" smtClean="0"/>
              <a:t>Delená účinnosť – 1.4.2014 a 13.6.2014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Legislatíva po roku 2014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Spotrebiteľský kódex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sk-SK" sz="2400" dirty="0" smtClean="0"/>
              <a:t>Cieľ: komplexná úprava v oblasti ochrany spotrebiteľa (okrem finančných služieb) v jednom zákone</a:t>
            </a:r>
          </a:p>
          <a:p>
            <a:pPr>
              <a:buNone/>
            </a:pPr>
            <a:endParaRPr lang="sk-SK" sz="800" dirty="0" smtClean="0"/>
          </a:p>
          <a:p>
            <a:pPr>
              <a:buNone/>
            </a:pPr>
            <a:r>
              <a:rPr lang="sk-SK" sz="2400" dirty="0" smtClean="0"/>
              <a:t>-  Nahradí:</a:t>
            </a:r>
          </a:p>
          <a:p>
            <a:pPr lvl="1"/>
            <a:r>
              <a:rPr lang="sk-SK" sz="1800" dirty="0" smtClean="0"/>
              <a:t>250/2007 Z. z. o ochrane spotrebiteľa</a:t>
            </a:r>
          </a:p>
          <a:p>
            <a:pPr lvl="1"/>
            <a:r>
              <a:rPr lang="sk-SK" sz="1800" dirty="0" smtClean="0"/>
              <a:t>Príslušné ustanovenia Občianskeho zákonníka</a:t>
            </a:r>
          </a:p>
          <a:p>
            <a:pPr lvl="1"/>
            <a:r>
              <a:rPr lang="sk-SK" sz="1800" dirty="0" smtClean="0"/>
              <a:t>Zákon o ochrane spotrebiteľa pri predaji tovaru alebo poskytovaní služieb na základe zmluvy uzavretej na diaľku alebo zmluvy uzavretej mimo prevádzkových priestorov predávajúceho a o zmene a doplnení niektorých zákonov</a:t>
            </a:r>
          </a:p>
          <a:p>
            <a:pPr lvl="1"/>
            <a:r>
              <a:rPr lang="sk-SK" sz="1800" dirty="0" smtClean="0"/>
              <a:t>Zákon č. 147/2000 Z. z. </a:t>
            </a:r>
            <a:r>
              <a:rPr lang="sk-SK" sz="1800" smtClean="0"/>
              <a:t>o </a:t>
            </a:r>
            <a:r>
              <a:rPr lang="sk-SK" sz="1800" smtClean="0"/>
              <a:t>reklame</a:t>
            </a:r>
            <a:endParaRPr lang="sk-SK" sz="180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Legislatíva po roku 2014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Spotrebiteľský kódex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2400" dirty="0" smtClean="0"/>
              <a:t>-  Transpozícia smernice o ADR</a:t>
            </a:r>
          </a:p>
          <a:p>
            <a:pPr>
              <a:buNone/>
            </a:pPr>
            <a:r>
              <a:rPr lang="sk-SK" sz="2400" dirty="0" smtClean="0"/>
              <a:t>-  Pracovná skupina</a:t>
            </a:r>
          </a:p>
          <a:p>
            <a:pPr>
              <a:buNone/>
            </a:pPr>
            <a:r>
              <a:rPr lang="sk-SK" sz="2400" dirty="0" smtClean="0"/>
              <a:t>-  Predloženie do vlády 31.12.2014</a:t>
            </a:r>
          </a:p>
          <a:p>
            <a:pPr>
              <a:buNone/>
            </a:pPr>
            <a:r>
              <a:rPr lang="sk-SK" sz="2400" dirty="0" smtClean="0"/>
              <a:t>-  Účinnosť – rok 2015</a:t>
            </a:r>
          </a:p>
          <a:p>
            <a:pPr lvl="2">
              <a:buNone/>
            </a:pPr>
            <a:endParaRPr lang="sk-SK" sz="800" dirty="0" smtClean="0"/>
          </a:p>
          <a:p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Nový zákon o SOI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ChangeArrowheads="1"/>
          </p:cNvSpPr>
          <p:nvPr/>
        </p:nvSpPr>
        <p:spPr bwMode="auto">
          <a:xfrm>
            <a:off x="0" y="3932238"/>
            <a:ext cx="9144000" cy="1139836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0" y="1671638"/>
            <a:ext cx="9144000" cy="22606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5" name="Rectangle 108"/>
          <p:cNvSpPr txBox="1">
            <a:spLocks noChangeArrowheads="1"/>
          </p:cNvSpPr>
          <p:nvPr/>
        </p:nvSpPr>
        <p:spPr>
          <a:xfrm>
            <a:off x="3254375" y="1249363"/>
            <a:ext cx="5486400" cy="2587625"/>
          </a:xfrm>
          <a:prstGeom prst="rect">
            <a:avLst/>
          </a:prstGeom>
          <a:effectLst/>
        </p:spPr>
        <p:txBody>
          <a:bodyPr anchor="b"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400" dirty="0" smtClean="0">
                <a:solidFill>
                  <a:schemeClr val="tx1"/>
                </a:solidFill>
                <a:latin typeface="Verdana" pitchFamily="34" charset="0"/>
              </a:rPr>
              <a:t>Ivana </a:t>
            </a:r>
            <a:r>
              <a:rPr lang="sk-SK" sz="2400" dirty="0" err="1" smtClean="0">
                <a:solidFill>
                  <a:schemeClr val="tx1"/>
                </a:solidFill>
                <a:latin typeface="Verdana" pitchFamily="34" charset="0"/>
              </a:rPr>
              <a:t>Kopčanová</a:t>
            </a:r>
            <a:endParaRPr lang="sk-SK" sz="24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400" dirty="0">
                <a:solidFill>
                  <a:schemeClr val="tx1"/>
                </a:solidFill>
                <a:latin typeface="Verdana" pitchFamily="34" charset="0"/>
              </a:rPr>
              <a:t>Ministerstvo hospodárstva SR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Odbor </a:t>
            </a:r>
            <a:r>
              <a:rPr lang="sk-SK" sz="2400" dirty="0">
                <a:solidFill>
                  <a:schemeClr val="tx1"/>
                </a:solidFill>
              </a:rPr>
              <a:t>ochrany spotrebiteľa a vnútorného trhu</a:t>
            </a:r>
            <a:endParaRPr lang="sk-SK" sz="24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sk-SK" sz="2400" dirty="0" err="1" smtClean="0">
                <a:solidFill>
                  <a:schemeClr val="tx1"/>
                </a:solidFill>
                <a:latin typeface="Verdana" pitchFamily="34" charset="0"/>
              </a:rPr>
              <a:t>kopcanova@mhsr.sk</a:t>
            </a:r>
            <a:endParaRPr lang="sk-SK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3254375" y="4572008"/>
            <a:ext cx="4643438" cy="500066"/>
          </a:xfrm>
          <a:prstGeom prst="rect">
            <a:avLst/>
          </a:prstGeom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sk-SK" sz="2600" b="1" kern="0" dirty="0">
                <a:solidFill>
                  <a:schemeClr val="bg1"/>
                </a:solidFill>
                <a:latin typeface="Verdana" pitchFamily="34" charset="0"/>
              </a:rPr>
              <a:t>Ďakujem za </a:t>
            </a:r>
            <a:r>
              <a:rPr lang="sk-SK" sz="2600" b="1" kern="0" dirty="0" smtClean="0">
                <a:solidFill>
                  <a:schemeClr val="bg1"/>
                </a:solidFill>
                <a:latin typeface="Verdana" pitchFamily="34" charset="0"/>
              </a:rPr>
              <a:t>pozornosť</a:t>
            </a:r>
            <a:endParaRPr lang="en-US" sz="2600" b="1" kern="0" dirty="0">
              <a:solidFill>
                <a:schemeClr val="bg1"/>
              </a:solidFill>
              <a:latin typeface="Verdana" pitchFamily="34" charset="0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bg1"/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5605" name="Picture 2" descr="C:\Users\linderm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1931988"/>
            <a:ext cx="19145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Návrh zákona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sk-SK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o ochrane spotrebiteľa pri predaji tovaru alebo poskytovaní služieb na základe zmluvy uzavretej na diaľku alebo zmluvy uzavretej mimo prevádzkových priestorov predávajúceho a o zmene a doplnení niektorých zákonov</a:t>
            </a:r>
            <a:endParaRPr lang="sk-SK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spcBef>
                <a:spcPts val="528"/>
              </a:spcBef>
            </a:pPr>
            <a:r>
              <a:rPr lang="sk-SK" altLang="sk-SK" sz="2400" dirty="0" smtClean="0"/>
              <a:t>Transpozícia smernice 2011/83/EÚ o právach spotrebiteľov</a:t>
            </a:r>
          </a:p>
          <a:p>
            <a:pPr>
              <a:spcBef>
                <a:spcPts val="528"/>
              </a:spcBef>
              <a:buNone/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2400" dirty="0" smtClean="0"/>
              <a:t>Smernica 2011/83/EÚ</a:t>
            </a:r>
          </a:p>
          <a:p>
            <a:pPr>
              <a:spcBef>
                <a:spcPts val="528"/>
              </a:spcBef>
              <a:buNone/>
            </a:pPr>
            <a:endParaRPr lang="sk-SK" altLang="sk-SK" sz="200" dirty="0" smtClean="0"/>
          </a:p>
          <a:p>
            <a:pPr marL="866775" lvl="2" indent="-469900">
              <a:buFontTx/>
              <a:buChar char="-"/>
            </a:pPr>
            <a:r>
              <a:rPr lang="sk-SK" altLang="sk-SK" sz="2000" dirty="0" smtClean="0"/>
              <a:t>Komplexná úprava ochrany spotrebiteľa pri zmluvách na diaľku a zmluvách uzatváraných mimo prevádzkových priestorov</a:t>
            </a:r>
          </a:p>
          <a:p>
            <a:pPr marL="866775" lvl="2" indent="-469900">
              <a:buFontTx/>
              <a:buChar char="-"/>
            </a:pPr>
            <a:r>
              <a:rPr lang="sk-SK" altLang="sk-SK" sz="2000" dirty="0" smtClean="0"/>
              <a:t>Obmedzená úprava pre iné zmluvy</a:t>
            </a:r>
          </a:p>
          <a:p>
            <a:pPr marL="866775" lvl="2" indent="-469900">
              <a:buFontTx/>
              <a:buChar char="-"/>
            </a:pPr>
            <a:r>
              <a:rPr lang="sk-SK" altLang="sk-SK" sz="2000" dirty="0" smtClean="0"/>
              <a:t>Princíp maximálnej harmonizácie</a:t>
            </a:r>
          </a:p>
          <a:p>
            <a:pPr marL="866775" lvl="2" indent="-469900">
              <a:buFontTx/>
              <a:buChar char="-"/>
            </a:pPr>
            <a:r>
              <a:rPr lang="sk-SK" altLang="sk-SK" sz="2000" dirty="0" smtClean="0"/>
              <a:t>Transpozičná lehota: 13.12.2013</a:t>
            </a:r>
          </a:p>
          <a:p>
            <a:pPr marL="866775" lvl="2" indent="-469900">
              <a:buFontTx/>
              <a:buChar char="-"/>
            </a:pPr>
            <a:r>
              <a:rPr lang="sk-SK" altLang="sk-SK" sz="2000" dirty="0" smtClean="0"/>
              <a:t>Lehota na uplatňovanie: 13.06.2014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spcBef>
                <a:spcPts val="528"/>
              </a:spcBef>
            </a:pPr>
            <a:r>
              <a:rPr lang="sk-SK" altLang="sk-SK" sz="2200" dirty="0" smtClean="0"/>
              <a:t>Nová úprava ochrany spotrebiteľa pri zmluvách uzatváraných na diaľku a zmluvách uzatváraných mimo prevádzkových priestorov spotrebiteľa</a:t>
            </a:r>
          </a:p>
          <a:p>
            <a:pPr>
              <a:spcBef>
                <a:spcPts val="528"/>
              </a:spcBef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2200" dirty="0" smtClean="0"/>
              <a:t>Úprava tzv. predajnej akcie</a:t>
            </a:r>
          </a:p>
          <a:p>
            <a:pPr>
              <a:spcBef>
                <a:spcPts val="528"/>
              </a:spcBef>
              <a:buNone/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2200" dirty="0" smtClean="0"/>
              <a:t>Novela zákona č. 250/2007 Z. z., Občianskeho zákonníka, zákona č. 128/2002 o SOI a ďalších predpisov </a:t>
            </a:r>
          </a:p>
          <a:p>
            <a:pPr>
              <a:spcBef>
                <a:spcPts val="528"/>
              </a:spcBef>
              <a:buNone/>
            </a:pPr>
            <a:endParaRPr lang="sk-SK" altLang="sk-SK" sz="800" dirty="0" smtClean="0"/>
          </a:p>
          <a:p>
            <a:pPr>
              <a:spcBef>
                <a:spcPts val="528"/>
              </a:spcBef>
            </a:pPr>
            <a:r>
              <a:rPr lang="sk-SK" altLang="sk-SK" sz="2200" dirty="0" smtClean="0"/>
              <a:t>Ruší zákon č. 108/2000 Z. z. o ochrane spotrebiteľa pri podomovom predaji a zásielkovom predaji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sk-SK" sz="2400" dirty="0" smtClean="0"/>
              <a:t>§ 1 – rozsah úpravy</a:t>
            </a:r>
          </a:p>
          <a:p>
            <a:pPr>
              <a:spcBef>
                <a:spcPts val="526"/>
              </a:spcBef>
              <a:buNone/>
            </a:pPr>
            <a:endParaRPr lang="sk-SK" sz="800" dirty="0" smtClean="0"/>
          </a:p>
          <a:p>
            <a:pPr>
              <a:spcBef>
                <a:spcPts val="526"/>
              </a:spcBef>
            </a:pPr>
            <a:r>
              <a:rPr lang="sk-SK" sz="2400" dirty="0" smtClean="0"/>
              <a:t>§ 2 – vymedzenie niektorých pojmov</a:t>
            </a:r>
          </a:p>
          <a:p>
            <a:pPr>
              <a:spcBef>
                <a:spcPts val="526"/>
              </a:spcBef>
              <a:buNone/>
            </a:pPr>
            <a:endParaRPr lang="sk-SK" sz="800" dirty="0" smtClean="0"/>
          </a:p>
          <a:p>
            <a:pPr>
              <a:spcBef>
                <a:spcPts val="526"/>
              </a:spcBef>
            </a:pPr>
            <a:r>
              <a:rPr lang="sk-SK" sz="2400" dirty="0" smtClean="0"/>
              <a:t>§ 3 – informačné povinnosti predávajúceho</a:t>
            </a:r>
          </a:p>
          <a:p>
            <a:pPr>
              <a:spcBef>
                <a:spcPts val="526"/>
              </a:spcBef>
            </a:pPr>
            <a:endParaRPr lang="sk-SK" sz="200" dirty="0" smtClean="0"/>
          </a:p>
          <a:p>
            <a:pPr lvl="1">
              <a:spcBef>
                <a:spcPts val="528"/>
              </a:spcBef>
            </a:pPr>
            <a:r>
              <a:rPr lang="sk-SK" sz="1800" dirty="0" smtClean="0"/>
              <a:t>Poskytovanie informácií pred uzavretím zmluvy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Formulár na odstúpenie od zmluvy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Povinnosť informovať o všetkých dodatočných nákladoch a poplatkoch</a:t>
            </a:r>
            <a:endParaRPr lang="sk-SK" sz="80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Bef>
                <a:spcPts val="526"/>
              </a:spcBef>
            </a:pPr>
            <a:r>
              <a:rPr lang="sk-SK" sz="2400" dirty="0" smtClean="0"/>
              <a:t>§ 4 – podmienky uzatvárania zmlúv</a:t>
            </a:r>
          </a:p>
          <a:p>
            <a:pPr>
              <a:spcBef>
                <a:spcPts val="526"/>
              </a:spcBef>
            </a:pPr>
            <a:endParaRPr lang="sk-SK" sz="200" dirty="0" smtClean="0"/>
          </a:p>
          <a:p>
            <a:pPr lvl="1">
              <a:spcBef>
                <a:spcPts val="528"/>
              </a:spcBef>
            </a:pPr>
            <a:r>
              <a:rPr lang="sk-SK" sz="1800" dirty="0" smtClean="0"/>
              <a:t>Úprava pre tzv. internetové pasce</a:t>
            </a:r>
          </a:p>
          <a:p>
            <a:pPr lvl="1">
              <a:spcBef>
                <a:spcPts val="528"/>
              </a:spcBef>
            </a:pPr>
            <a:r>
              <a:rPr lang="sk-SK" sz="1800" dirty="0" smtClean="0"/>
              <a:t>Poučenie a súhlas spotrebiteľa s poskytovaním služby/elektronického obsahu počas lehoty na odstúpenie od zmluvy</a:t>
            </a:r>
          </a:p>
          <a:p>
            <a:pPr lvl="1">
              <a:spcBef>
                <a:spcPts val="528"/>
              </a:spcBef>
            </a:pPr>
            <a:endParaRPr lang="sk-SK" sz="800" dirty="0" smtClean="0"/>
          </a:p>
          <a:p>
            <a:r>
              <a:rPr lang="sk-SK" sz="2400" dirty="0" smtClean="0"/>
              <a:t>§ 5 – telefonický kontakt</a:t>
            </a:r>
          </a:p>
          <a:p>
            <a:endParaRPr lang="sk-SK" sz="200" dirty="0" smtClean="0"/>
          </a:p>
          <a:p>
            <a:pPr lvl="1"/>
            <a:r>
              <a:rPr lang="sk-SK" sz="1800" dirty="0" smtClean="0"/>
              <a:t>Na začiatku hovoru z podnetu predávajúceho:       identifikačné údaje, obchodný zámer, povinnosť zaplatiť</a:t>
            </a:r>
          </a:p>
          <a:p>
            <a:pPr lvl="1"/>
            <a:r>
              <a:rPr lang="sk-SK" sz="1800" dirty="0" smtClean="0"/>
              <a:t>Súhlas spotrebiteľa v písomnej (elektronickej) forme</a:t>
            </a:r>
          </a:p>
          <a:p>
            <a:pPr>
              <a:buFontTx/>
              <a:buChar char="-"/>
            </a:pPr>
            <a:endParaRPr lang="sk-SK" sz="8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k-SK" sz="2400" dirty="0" smtClean="0"/>
              <a:t>§ 7 až 10 – odstúpenie od zmluvy</a:t>
            </a: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FontTx/>
              <a:buChar char="-"/>
            </a:pPr>
            <a:endParaRPr lang="sk-SK" sz="200" dirty="0" smtClean="0"/>
          </a:p>
          <a:p>
            <a:pPr lvl="1"/>
            <a:r>
              <a:rPr lang="sk-SK" sz="2000" dirty="0" smtClean="0"/>
              <a:t>Právo spotrebiteľa odstúpiť v lehote 14 kalendárnych dní</a:t>
            </a:r>
          </a:p>
          <a:p>
            <a:pPr lvl="1"/>
            <a:r>
              <a:rPr lang="sk-SK" sz="2000" dirty="0" smtClean="0"/>
              <a:t>Úprava počítania lehôt na odstúpenie od zmluvy</a:t>
            </a:r>
          </a:p>
          <a:p>
            <a:pPr lvl="1"/>
            <a:r>
              <a:rPr lang="sk-SK" sz="2000" dirty="0" smtClean="0"/>
              <a:t>Výnimky z práva na odstúpenie od zmluvy</a:t>
            </a:r>
          </a:p>
          <a:p>
            <a:pPr lvl="1">
              <a:buNone/>
            </a:pPr>
            <a:endParaRPr lang="sk-SK" sz="2000" dirty="0" smtClean="0"/>
          </a:p>
          <a:p>
            <a:pPr lvl="1"/>
            <a:r>
              <a:rPr lang="sk-SK" sz="2000" dirty="0" smtClean="0"/>
              <a:t>Formálne požiadavky na odstúpenie od zmluvy</a:t>
            </a:r>
          </a:p>
          <a:p>
            <a:pPr lvl="1"/>
            <a:r>
              <a:rPr lang="sk-SK" sz="2000" dirty="0" smtClean="0"/>
              <a:t>Nová úprava úhrady nákladov na doručenie</a:t>
            </a:r>
          </a:p>
          <a:p>
            <a:pPr lvl="1"/>
            <a:r>
              <a:rPr lang="sk-SK" sz="2000" dirty="0" smtClean="0"/>
              <a:t>Povinnosť spotrebiteľa vrátiť tovar do 14 dní</a:t>
            </a:r>
          </a:p>
          <a:p>
            <a:pPr lvl="1"/>
            <a:r>
              <a:rPr lang="sk-SK" sz="2000" dirty="0" smtClean="0"/>
              <a:t>Retenčné právo predávajúceho</a:t>
            </a:r>
          </a:p>
          <a:p>
            <a:pPr lvl="1"/>
            <a:r>
              <a:rPr lang="sk-SK" sz="2000" dirty="0" smtClean="0"/>
              <a:t>Odstúpenie od zmluvy nemôže mať za následok žiadne náklady a sankcie pre spotrebiteľa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k-SK" sz="2400" dirty="0" smtClean="0"/>
              <a:t>§ 11 a 12 – Predajná akcia</a:t>
            </a:r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2000" dirty="0" smtClean="0"/>
              <a:t>Povinnosť písomne oznámiť konanie predajnej akcie SOI 20 dní vopred</a:t>
            </a:r>
          </a:p>
          <a:p>
            <a:pPr lvl="1"/>
            <a:r>
              <a:rPr lang="sk-SK" sz="2000" dirty="0" smtClean="0"/>
              <a:t>Náležitosti oznámenia + prílohy</a:t>
            </a:r>
          </a:p>
          <a:p>
            <a:pPr lvl="1"/>
            <a:r>
              <a:rPr lang="sk-SK" sz="2000" dirty="0" smtClean="0"/>
              <a:t>SOI zverejní najmenej 5 dní pred konaním</a:t>
            </a:r>
          </a:p>
          <a:p>
            <a:pPr lvl="1"/>
            <a:r>
              <a:rPr lang="sk-SK" sz="2000" dirty="0" smtClean="0"/>
              <a:t>Porušenie povinností – sankcia absolútnej neplatnosti zmluvy</a:t>
            </a:r>
          </a:p>
          <a:p>
            <a:pPr lvl="1"/>
            <a:r>
              <a:rPr lang="sk-SK" sz="2000" dirty="0" smtClean="0"/>
              <a:t>Zákaz vyberania preddavkov</a:t>
            </a:r>
          </a:p>
          <a:p>
            <a:pPr lvl="1"/>
            <a:r>
              <a:rPr lang="sk-SK" sz="2000" dirty="0" smtClean="0"/>
              <a:t>Zákaz rôznych foriem ovplyvňovania a nátlaku</a:t>
            </a:r>
          </a:p>
          <a:p>
            <a:pPr lvl="1"/>
            <a:r>
              <a:rPr lang="sk-SK" sz="2000" dirty="0" smtClean="0"/>
              <a:t>Porušenie povinností – možnosť odňať ŽO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Návrh zákona ...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Novela Občianskeho zákonníka</a:t>
            </a:r>
          </a:p>
          <a:p>
            <a:pPr>
              <a:buNone/>
            </a:pPr>
            <a:endParaRPr lang="sk-SK" sz="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smtClean="0"/>
              <a:t>Nové neprijateľné zmluvné podmienky:</a:t>
            </a:r>
          </a:p>
          <a:p>
            <a:pPr>
              <a:buNone/>
            </a:pPr>
            <a:endParaRPr lang="sk-SK" sz="200" dirty="0" smtClean="0"/>
          </a:p>
          <a:p>
            <a:pPr lvl="1">
              <a:buNone/>
            </a:pPr>
            <a:r>
              <a:rPr lang="sk-SK" sz="1800" i="1" dirty="0" smtClean="0"/>
              <a:t>„s) požadujú, aby spotrebiteľ poskytol zabezpečenie splnenia svojho záväzku v hodnote neprimerane vyššej ako je výška jeho záväzku vyplývajúca zo spotrebiteľskej zmluvy v čase uzavretia dohody o zabezpečení splnenia záväzku spotrebiteľa,</a:t>
            </a:r>
          </a:p>
          <a:p>
            <a:pPr lvl="1">
              <a:buNone/>
            </a:pPr>
            <a:r>
              <a:rPr lang="sk-SK" sz="1800" i="1" dirty="0" smtClean="0"/>
              <a:t>t) požadujú od spotrebiteľa plnenie za službu, ktorej poskytnutie dodávateľom v prevažnej miere nesleduje záujmy spotrebiteľa.“</a:t>
            </a:r>
          </a:p>
          <a:p>
            <a:pPr lvl="1">
              <a:buNone/>
            </a:pPr>
            <a:endParaRPr lang="sk-SK" sz="800" i="1" dirty="0" smtClean="0"/>
          </a:p>
          <a:p>
            <a:pPr lvl="1"/>
            <a:endParaRPr lang="sk-SK" sz="200" i="1" dirty="0" smtClean="0"/>
          </a:p>
          <a:p>
            <a:r>
              <a:rPr lang="sk-SK" sz="2400" dirty="0" smtClean="0"/>
              <a:t>Nová úprava kúpy tovaru na objednávku</a:t>
            </a:r>
          </a:p>
          <a:p>
            <a:pPr>
              <a:buNone/>
            </a:pPr>
            <a:endParaRPr lang="sk-SK" sz="200" dirty="0" smtClean="0"/>
          </a:p>
          <a:p>
            <a:pPr lvl="1"/>
            <a:r>
              <a:rPr lang="sk-SK" sz="1800" dirty="0" smtClean="0"/>
              <a:t>Povinnosť dodať tovar do 30 dní od uzavretia zmluvy, ak sa strany nedohodli inak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jilon Consulting (Balloon)">
  <a:themeElements>
    <a:clrScheme name="Ajilon Consulting (Balloon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jilon Consulting (Balloon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jilon Consulting (Balloon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ilon Consulting (Balloon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jilon Consulting (Balloon)">
  <a:themeElements>
    <a:clrScheme name="Ajilon Consulting (Balloon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jilon Consulting (Balloon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jilon Consulting (Balloon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ilon Consulting (Balloon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ilon Consulting (Balloon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1346</TotalTime>
  <Words>680</Words>
  <Application>Microsoft Office PowerPoint</Application>
  <PresentationFormat>Prezentácia na obrazovke (4:3)</PresentationFormat>
  <Paragraphs>159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4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Ajilon Consulting (Balloon)</vt:lpstr>
      <vt:lpstr>1_Vlastní návrh</vt:lpstr>
      <vt:lpstr>Vlastní návrh</vt:lpstr>
      <vt:lpstr>1_Ajilon Consulting (Balloon)</vt:lpstr>
      <vt:lpstr>Prezentácia programu PowerPoint</vt:lpstr>
      <vt:lpstr>Prezentácia programu PowerPoint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Návrh zákona ...</vt:lpstr>
      <vt:lpstr>Legislatíva po roku 2014</vt:lpstr>
      <vt:lpstr>Legislatíva po roku 2014</vt:lpstr>
      <vt:lpstr>Prezentácia programu PowerPoint</vt:lpstr>
    </vt:vector>
  </TitlesOfParts>
  <Company>mhsr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MHV SR</dc:title>
  <dc:creator>csiba</dc:creator>
  <cp:lastModifiedBy>Kopcanova Ivana</cp:lastModifiedBy>
  <cp:revision>105</cp:revision>
  <cp:lastPrinted>2013-11-26T06:49:15Z</cp:lastPrinted>
  <dcterms:created xsi:type="dcterms:W3CDTF">2010-10-22T10:49:20Z</dcterms:created>
  <dcterms:modified xsi:type="dcterms:W3CDTF">2013-11-26T06:56:03Z</dcterms:modified>
</cp:coreProperties>
</file>